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14" r:id="rId4"/>
    <p:sldId id="399" r:id="rId5"/>
    <p:sldId id="396" r:id="rId6"/>
    <p:sldId id="397" r:id="rId7"/>
    <p:sldId id="398" r:id="rId8"/>
    <p:sldId id="386" r:id="rId9"/>
    <p:sldId id="387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35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Viscous fluids – Chap. 12 in F &amp; 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Viscous stress tensor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Navier</a:t>
            </a:r>
            <a:r>
              <a:rPr lang="en-US" sz="3200" b="1" dirty="0" smtClean="0">
                <a:solidFill>
                  <a:schemeClr val="folHlink"/>
                </a:solidFill>
              </a:rPr>
              <a:t>-Stokes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Example for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00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8079"/>
              </p:ext>
            </p:extLst>
          </p:nvPr>
        </p:nvGraphicFramePr>
        <p:xfrm>
          <a:off x="762000" y="658813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8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58813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5187"/>
              </p:ext>
            </p:extLst>
          </p:nvPr>
        </p:nvGraphicFramePr>
        <p:xfrm>
          <a:off x="1447798" y="4038599"/>
          <a:ext cx="6245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h/r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 </a:t>
                      </a:r>
                      <a:r>
                        <a:rPr lang="en-US" dirty="0" smtClean="0">
                          <a:latin typeface="+mn-lt"/>
                        </a:rPr>
                        <a:t>(Pa</a:t>
                      </a:r>
                      <a:r>
                        <a:rPr lang="en-US" baseline="0" dirty="0" smtClean="0">
                          <a:latin typeface="+mn-lt"/>
                        </a:rPr>
                        <a:t> s</a:t>
                      </a:r>
                      <a:r>
                        <a:rPr lang="en-US" dirty="0" smtClean="0">
                          <a:latin typeface="+mn-lt"/>
                        </a:rPr>
                        <a:t>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0.018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1.52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1183  x 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1490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viscosities at 20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C and 1 </a:t>
            </a:r>
            <a:r>
              <a:rPr lang="en-US" sz="2800" dirty="0" err="1" smtClean="0">
                <a:latin typeface="+mj-lt"/>
              </a:rPr>
              <a:t>atm</a:t>
            </a:r>
            <a:r>
              <a:rPr lang="en-US" sz="28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124" y="11039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06398"/>
              </p:ext>
            </p:extLst>
          </p:nvPr>
        </p:nvGraphicFramePr>
        <p:xfrm>
          <a:off x="457200" y="838200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7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42010"/>
              </p:ext>
            </p:extLst>
          </p:nvPr>
        </p:nvGraphicFramePr>
        <p:xfrm>
          <a:off x="588018" y="3373438"/>
          <a:ext cx="527526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8" name="Equation" r:id="rId5" imgW="3593880" imgH="2031840" progId="Equation.DSMT4">
                  <p:embed/>
                </p:oleObj>
              </mc:Choice>
              <mc:Fallback>
                <p:oleObj name="Equation" r:id="rId5" imgW="359388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018" y="3373438"/>
                        <a:ext cx="5275263" cy="298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97505"/>
              </p:ext>
            </p:extLst>
          </p:nvPr>
        </p:nvGraphicFramePr>
        <p:xfrm>
          <a:off x="3971549" y="2531281"/>
          <a:ext cx="4715251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9" name="Equation" r:id="rId7" imgW="3454200" imgH="317160" progId="Equation.DSMT4">
                  <p:embed/>
                </p:oleObj>
              </mc:Choice>
              <mc:Fallback>
                <p:oleObj name="Equation" r:id="rId7" imgW="345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1549" y="2531281"/>
                        <a:ext cx="4715251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9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6323"/>
              </p:ext>
            </p:extLst>
          </p:nvPr>
        </p:nvGraphicFramePr>
        <p:xfrm>
          <a:off x="640079" y="1401336"/>
          <a:ext cx="5098579" cy="15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56" name="Equation" r:id="rId3" imgW="3085920" imgH="952200" progId="Equation.DSMT4">
                  <p:embed/>
                </p:oleObj>
              </mc:Choice>
              <mc:Fallback>
                <p:oleObj name="Equation" r:id="rId3" imgW="30859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79" y="1401336"/>
                        <a:ext cx="5098579" cy="157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63601"/>
              </p:ext>
            </p:extLst>
          </p:nvPr>
        </p:nvGraphicFramePr>
        <p:xfrm>
          <a:off x="640079" y="3065780"/>
          <a:ext cx="4904748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57" name="Equation" r:id="rId5" imgW="3314520" imgH="2247840" progId="Equation.DSMT4">
                  <p:embed/>
                </p:oleObj>
              </mc:Choice>
              <mc:Fallback>
                <p:oleObj name="Equation" r:id="rId5" imgW="331452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79" y="3065780"/>
                        <a:ext cx="4904748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(uniform pressure gradient)</a:t>
            </a:r>
          </a:p>
        </p:txBody>
      </p:sp>
    </p:spTree>
    <p:extLst>
      <p:ext uri="{BB962C8B-B14F-4D97-AF65-F5344CB8AC3E}">
        <p14:creationId xmlns:p14="http://schemas.microsoft.com/office/powerpoint/2010/main" val="30602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963617"/>
              </p:ext>
            </p:extLst>
          </p:nvPr>
        </p:nvGraphicFramePr>
        <p:xfrm>
          <a:off x="531813" y="1371600"/>
          <a:ext cx="5411787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80" name="Equation" r:id="rId3" imgW="3657600" imgH="2654280" progId="Equation.DSMT4">
                  <p:embed/>
                </p:oleObj>
              </mc:Choice>
              <mc:Fallback>
                <p:oleObj name="Equation" r:id="rId3" imgW="365760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371600"/>
                        <a:ext cx="5411787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19852"/>
              </p:ext>
            </p:extLst>
          </p:nvPr>
        </p:nvGraphicFramePr>
        <p:xfrm>
          <a:off x="762000" y="5374481"/>
          <a:ext cx="29702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81" name="Equation" r:id="rId5" imgW="2006280" imgH="609480" progId="Equation.DSMT4">
                  <p:embed/>
                </p:oleObj>
              </mc:Choice>
              <mc:Fallback>
                <p:oleObj name="Equation" r:id="rId5" imgW="2006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5374481"/>
                        <a:ext cx="2970213" cy="900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34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pipe with a circular cross section of radius </a:t>
            </a:r>
            <a:r>
              <a:rPr lang="en-US" sz="2400" i="1" dirty="0" smtClean="0">
                <a:latin typeface="+mj-lt"/>
              </a:rPr>
              <a:t>R -- </a:t>
            </a:r>
            <a:r>
              <a:rPr lang="en-US" sz="2400" dirty="0" smtClean="0">
                <a:latin typeface="+mj-lt"/>
              </a:rPr>
              <a:t>continued</a:t>
            </a:r>
          </a:p>
        </p:txBody>
      </p:sp>
      <p:sp>
        <p:nvSpPr>
          <p:cNvPr id="8" name="Can 7"/>
          <p:cNvSpPr/>
          <p:nvPr/>
        </p:nvSpPr>
        <p:spPr>
          <a:xfrm>
            <a:off x="6248400" y="2286000"/>
            <a:ext cx="1219200" cy="2362200"/>
          </a:xfrm>
          <a:prstGeom prst="can">
            <a:avLst>
              <a:gd name="adj" fmla="val 39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2004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36315"/>
              </p:ext>
            </p:extLst>
          </p:nvPr>
        </p:nvGraphicFramePr>
        <p:xfrm>
          <a:off x="568325" y="1538288"/>
          <a:ext cx="454818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2" name="Equation" r:id="rId3" imgW="3073320" imgH="1638000" progId="Equation.DSMT4">
                  <p:embed/>
                </p:oleObj>
              </mc:Choice>
              <mc:Fallback>
                <p:oleObj name="Equation" r:id="rId3" imgW="307332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538288"/>
                        <a:ext cx="4548188" cy="241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7620000" y="2438400"/>
            <a:ext cx="381000" cy="1981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Poiseuille</a:t>
            </a:r>
            <a:r>
              <a:rPr lang="en-US" sz="2400" dirty="0" smtClean="0">
                <a:latin typeface="+mj-lt"/>
              </a:rPr>
              <a:t> formula;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Method for measuring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 smtClean="0">
                <a:latin typeface="+mj-lt"/>
              </a:rPr>
              <a:t>R </a:t>
            </a:r>
            <a:r>
              <a:rPr lang="en-US" sz="2400" dirty="0" smtClean="0">
                <a:latin typeface="+mj-lt"/>
              </a:rPr>
              <a:t>and inner radius </a:t>
            </a:r>
            <a:r>
              <a:rPr lang="en-US" sz="2400" i="1" dirty="0" err="1" smtClean="0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42561"/>
              </p:ext>
            </p:extLst>
          </p:nvPr>
        </p:nvGraphicFramePr>
        <p:xfrm>
          <a:off x="3584547" y="1437597"/>
          <a:ext cx="54498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1" name="Equation" r:id="rId3" imgW="3682800" imgH="3352680" progId="Equation.DSMT4">
                  <p:embed/>
                </p:oleObj>
              </mc:Choice>
              <mc:Fallback>
                <p:oleObj name="Equation" r:id="rId3" imgW="368280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547" y="1437597"/>
                        <a:ext cx="5449888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steady flow of an incompressible fluid in a long tube with a circular cross section of outer radius </a:t>
            </a:r>
            <a:r>
              <a:rPr lang="en-US" sz="2400" i="1" dirty="0" smtClean="0">
                <a:latin typeface="+mj-lt"/>
              </a:rPr>
              <a:t>R </a:t>
            </a:r>
            <a:r>
              <a:rPr lang="en-US" sz="2400" dirty="0" smtClean="0">
                <a:latin typeface="+mj-lt"/>
              </a:rPr>
              <a:t>and inner radius </a:t>
            </a:r>
            <a:r>
              <a:rPr lang="en-US" sz="2400" i="1" dirty="0" err="1" smtClean="0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sp>
        <p:nvSpPr>
          <p:cNvPr id="6" name="Can 5"/>
          <p:cNvSpPr/>
          <p:nvPr/>
        </p:nvSpPr>
        <p:spPr>
          <a:xfrm>
            <a:off x="876300" y="2133599"/>
            <a:ext cx="2514600" cy="3352800"/>
          </a:xfrm>
          <a:prstGeom prst="can">
            <a:avLst>
              <a:gd name="adj" fmla="val 3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362200"/>
            <a:ext cx="1524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319045" y="2525247"/>
            <a:ext cx="478044" cy="2590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6" y="3579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95500" y="2375079"/>
            <a:ext cx="1028700" cy="253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5"/>
          </p:cNvCxnSpPr>
          <p:nvPr/>
        </p:nvCxnSpPr>
        <p:spPr>
          <a:xfrm>
            <a:off x="2095500" y="2628900"/>
            <a:ext cx="576915" cy="188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205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685" y="2514600"/>
            <a:ext cx="57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k</a:t>
            </a:r>
            <a:r>
              <a:rPr lang="en-US" sz="2400" i="1" dirty="0" err="1" smtClean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28316"/>
              </p:ext>
            </p:extLst>
          </p:nvPr>
        </p:nvGraphicFramePr>
        <p:xfrm>
          <a:off x="3509963" y="1620838"/>
          <a:ext cx="5486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08" name="Equation" r:id="rId3" imgW="3708360" imgH="1104840" progId="Equation.DSMT4">
                  <p:embed/>
                </p:oleObj>
              </mc:Choice>
              <mc:Fallback>
                <p:oleObj name="Equation" r:id="rId3" imgW="370836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9963" y="1620838"/>
                        <a:ext cx="548640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92732"/>
              </p:ext>
            </p:extLst>
          </p:nvPr>
        </p:nvGraphicFramePr>
        <p:xfrm>
          <a:off x="1407184" y="4787900"/>
          <a:ext cx="7310438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09" name="Equation" r:id="rId5" imgW="4940280" imgH="1257120" progId="Equation.DSMT4">
                  <p:embed/>
                </p:oleObj>
              </mc:Choice>
              <mc:Fallback>
                <p:oleObj name="Equation" r:id="rId5" imgW="49402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7184" y="4787900"/>
                        <a:ext cx="7310438" cy="18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discussion of  viscous effects in incompressible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8481"/>
              </p:ext>
            </p:extLst>
          </p:nvPr>
        </p:nvGraphicFramePr>
        <p:xfrm>
          <a:off x="228600" y="1199079"/>
          <a:ext cx="8624887" cy="1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0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9079"/>
                        <a:ext cx="8624887" cy="169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429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general effects of viscosity on fluid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solution to the linearized equations for the case of steady-state flow of a sphere of radius 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Infer the drag force needed to maintain the steady-state flow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2514600"/>
            <a:ext cx="3429000" cy="1447800"/>
            <a:chOff x="3200400" y="2514600"/>
            <a:chExt cx="34290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645173"/>
              </p:ext>
            </p:extLst>
          </p:nvPr>
        </p:nvGraphicFramePr>
        <p:xfrm>
          <a:off x="457200" y="533400"/>
          <a:ext cx="8471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3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471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648200" y="23622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44008"/>
              </p:ext>
            </p:extLst>
          </p:nvPr>
        </p:nvGraphicFramePr>
        <p:xfrm>
          <a:off x="2525295" y="3927465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1.52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1183  x 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kinematic viscosities at 20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C and 1 </a:t>
            </a:r>
            <a:r>
              <a:rPr lang="en-US" sz="2800" dirty="0" err="1" smtClean="0">
                <a:latin typeface="+mj-lt"/>
              </a:rPr>
              <a:t>atm</a:t>
            </a:r>
            <a:r>
              <a:rPr lang="en-US" sz="28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5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43866"/>
              </p:ext>
            </p:extLst>
          </p:nvPr>
        </p:nvGraphicFramePr>
        <p:xfrm>
          <a:off x="228600" y="457200"/>
          <a:ext cx="86248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92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2488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51292"/>
              </p:ext>
            </p:extLst>
          </p:nvPr>
        </p:nvGraphicFramePr>
        <p:xfrm>
          <a:off x="622300" y="2923691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93" name="数式" r:id="rId5" imgW="2730240" imgH="1346040" progId="Equation.3">
                  <p:embed/>
                </p:oleObj>
              </mc:Choice>
              <mc:Fallback>
                <p:oleObj name="数式" r:id="rId5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923691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81400" y="1524000"/>
            <a:ext cx="3429000" cy="1447800"/>
            <a:chOff x="3200400" y="2514600"/>
            <a:chExt cx="3429000" cy="1447800"/>
          </a:xfrm>
        </p:grpSpPr>
        <p:sp>
          <p:nvSpPr>
            <p:cNvPr id="8" name="Rectangle 7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474325" y="2118360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125" y="2037694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56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76136" y="4572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6" y="244475"/>
            <a:ext cx="8412759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33042"/>
              </p:ext>
            </p:extLst>
          </p:nvPr>
        </p:nvGraphicFramePr>
        <p:xfrm>
          <a:off x="228600" y="152400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1" name="数式" r:id="rId3" imgW="2730240" imgH="1346040" progId="Equation.3">
                  <p:embed/>
                </p:oleObj>
              </mc:Choice>
              <mc:Fallback>
                <p:oleObj name="数式" r:id="rId3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13" y="3724881"/>
            <a:ext cx="6858000" cy="252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11" name="Rectangle 10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172200" y="2743201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2662535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62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1311"/>
              </p:ext>
            </p:extLst>
          </p:nvPr>
        </p:nvGraphicFramePr>
        <p:xfrm>
          <a:off x="59343" y="647315"/>
          <a:ext cx="9025313" cy="275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5" name="Equation" r:id="rId3" imgW="5892480" imgH="1790640" progId="Equation.DSMT4">
                  <p:embed/>
                </p:oleObj>
              </mc:Choice>
              <mc:Fallback>
                <p:oleObj name="Equation" r:id="rId3" imgW="589248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3" y="647315"/>
                        <a:ext cx="9025313" cy="275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9" name="Rectangle 8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51887"/>
            <a:ext cx="4648200" cy="258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00400" y="586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890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471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Recall:  PHY </a:t>
            </a:r>
            <a:r>
              <a:rPr lang="en-US" sz="2400" b="1" dirty="0"/>
              <a:t>711 -- Assignment </a:t>
            </a:r>
            <a:r>
              <a:rPr lang="en-US" sz="2400" b="1" dirty="0" smtClean="0"/>
              <a:t>#17     </a:t>
            </a:r>
            <a:r>
              <a:rPr lang="en-US" sz="2400" dirty="0" smtClean="0"/>
              <a:t>Nov. 2, 2018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Determine </a:t>
            </a:r>
            <a:r>
              <a:rPr lang="en-US" sz="2400" dirty="0"/>
              <a:t>the form of the velocity potential for an incompressible fluid representing uniform velocity in the </a:t>
            </a:r>
            <a:r>
              <a:rPr lang="en-US" sz="2400" b="1" dirty="0"/>
              <a:t>z</a:t>
            </a:r>
            <a:r>
              <a:rPr lang="en-US" sz="2400" dirty="0"/>
              <a:t> direction at large distances from a spherical obstruction of radius </a:t>
            </a:r>
            <a:r>
              <a:rPr lang="en-US" sz="2400" i="1" dirty="0"/>
              <a:t>a</a:t>
            </a:r>
            <a:r>
              <a:rPr lang="en-US" sz="2400" dirty="0"/>
              <a:t>. Find the form of the velocity potential and the velocity field for all </a:t>
            </a:r>
            <a:r>
              <a:rPr lang="en-US" sz="2400" i="1" dirty="0"/>
              <a:t>r &gt; a</a:t>
            </a:r>
            <a:r>
              <a:rPr lang="en-US" sz="2400" dirty="0"/>
              <a:t>. Assume that </a:t>
            </a:r>
            <a:r>
              <a:rPr lang="en-US" sz="2400" dirty="0" smtClean="0"/>
              <a:t>for </a:t>
            </a:r>
            <a:r>
              <a:rPr lang="en-US" sz="2400" i="1" dirty="0"/>
              <a:t>r = </a:t>
            </a:r>
            <a:r>
              <a:rPr lang="en-US" sz="2400" i="1" dirty="0" smtClean="0"/>
              <a:t>a, </a:t>
            </a:r>
            <a:r>
              <a:rPr lang="en-US" sz="2400" dirty="0" smtClean="0"/>
              <a:t>the </a:t>
            </a:r>
            <a:r>
              <a:rPr lang="en-US" sz="2400" dirty="0"/>
              <a:t>velocity in the radial direction is 0 </a:t>
            </a:r>
            <a:r>
              <a:rPr lang="en-US" sz="2400" dirty="0" smtClean="0"/>
              <a:t>but the velocity in the </a:t>
            </a:r>
            <a:r>
              <a:rPr lang="en-US" sz="2400" dirty="0"/>
              <a:t>azimuthal </a:t>
            </a:r>
            <a:r>
              <a:rPr lang="en-US" sz="2400" dirty="0" smtClean="0"/>
              <a:t>direction is not necessarily 0. </a:t>
            </a:r>
            <a:endParaRPr lang="en-US" sz="2400" dirty="0"/>
          </a:p>
        </p:txBody>
      </p:sp>
      <p:pic>
        <p:nvPicPr>
          <p:cNvPr id="390146" name="Picture 2" descr="http://urbana.mie.uc.edu/yliu/Images/Stokes_Flow_Around_A_Cylin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7143" cy="26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71867"/>
              </p:ext>
            </p:extLst>
          </p:nvPr>
        </p:nvGraphicFramePr>
        <p:xfrm>
          <a:off x="373063" y="4094163"/>
          <a:ext cx="44862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0" name="Equation" r:id="rId4" imgW="2679480" imgH="1054080" progId="Equation.DSMT4">
                  <p:embed/>
                </p:oleObj>
              </mc:Choice>
              <mc:Fallback>
                <p:oleObj name="Equation" r:id="rId4" imgW="26794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094163"/>
                        <a:ext cx="4486275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22569"/>
              </p:ext>
            </p:extLst>
          </p:nvPr>
        </p:nvGraphicFramePr>
        <p:xfrm>
          <a:off x="457200" y="450628"/>
          <a:ext cx="8397240" cy="249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8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0628"/>
                        <a:ext cx="8397240" cy="249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05759"/>
              </p:ext>
            </p:extLst>
          </p:nvPr>
        </p:nvGraphicFramePr>
        <p:xfrm>
          <a:off x="1057275" y="2747963"/>
          <a:ext cx="515461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9" name="Equation" r:id="rId5" imgW="2958840" imgH="1663560" progId="Equation.DSMT4">
                  <p:embed/>
                </p:oleObj>
              </mc:Choice>
              <mc:Fallback>
                <p:oleObj name="Equation" r:id="rId5" imgW="295884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7963"/>
                        <a:ext cx="5154613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4038600" y="1490979"/>
            <a:ext cx="5011420" cy="4452621"/>
          </a:xfrm>
          <a:prstGeom prst="curvedLeftArrow">
            <a:avLst>
              <a:gd name="adj1" fmla="val 10298"/>
              <a:gd name="adj2" fmla="val 22473"/>
              <a:gd name="adj3" fmla="val 23377"/>
            </a:avLst>
          </a:prstGeom>
          <a:solidFill>
            <a:srgbClr val="DA32AA">
              <a:alpha val="31000"/>
            </a:srgb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16477"/>
              </p:ext>
            </p:extLst>
          </p:nvPr>
        </p:nvGraphicFramePr>
        <p:xfrm>
          <a:off x="685800" y="227807"/>
          <a:ext cx="5684838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7" name="Equation" r:id="rId3" imgW="3263760" imgH="1066680" progId="Equation.DSMT4">
                  <p:embed/>
                </p:oleObj>
              </mc:Choice>
              <mc:Fallback>
                <p:oleObj name="Equation" r:id="rId3" imgW="32637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807"/>
                        <a:ext cx="5684838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42356"/>
              </p:ext>
            </p:extLst>
          </p:nvPr>
        </p:nvGraphicFramePr>
        <p:xfrm>
          <a:off x="601663" y="4138613"/>
          <a:ext cx="4508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8" name="Equation" r:id="rId5" imgW="2781000" imgH="672840" progId="Equation.DSMT4">
                  <p:embed/>
                </p:oleObj>
              </mc:Choice>
              <mc:Fallback>
                <p:oleObj name="Equation" r:id="rId5" imgW="27810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38613"/>
                        <a:ext cx="45085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4136"/>
              </p:ext>
            </p:extLst>
          </p:nvPr>
        </p:nvGraphicFramePr>
        <p:xfrm>
          <a:off x="708025" y="2399429"/>
          <a:ext cx="63563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9" name="Equation" r:id="rId7" imgW="4152600" imgH="1066680" progId="Equation.DSMT4">
                  <p:embed/>
                </p:oleObj>
              </mc:Choice>
              <mc:Fallback>
                <p:oleObj name="Equation" r:id="rId7" imgW="415260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399429"/>
                        <a:ext cx="63563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91733"/>
              </p:ext>
            </p:extLst>
          </p:nvPr>
        </p:nvGraphicFramePr>
        <p:xfrm>
          <a:off x="387350" y="381000"/>
          <a:ext cx="8604250" cy="318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6" name="Equation" r:id="rId3" imgW="5308560" imgH="1955520" progId="Equation.DSMT4">
                  <p:embed/>
                </p:oleObj>
              </mc:Choice>
              <mc:Fallback>
                <p:oleObj name="Equation" r:id="rId3" imgW="530856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81000"/>
                        <a:ext cx="8604250" cy="318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0081"/>
              </p:ext>
            </p:extLst>
          </p:nvPr>
        </p:nvGraphicFramePr>
        <p:xfrm>
          <a:off x="834231" y="3962400"/>
          <a:ext cx="67135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7" name="数式" r:id="rId5" imgW="2793960" imgH="482400" progId="Equation.3">
                  <p:embed/>
                </p:oleObj>
              </mc:Choice>
              <mc:Fallback>
                <p:oleObj name="数式" r:id="rId5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3962400"/>
                        <a:ext cx="6713537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84658"/>
              </p:ext>
            </p:extLst>
          </p:nvPr>
        </p:nvGraphicFramePr>
        <p:xfrm>
          <a:off x="304800" y="228600"/>
          <a:ext cx="86629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0" name="数式" r:id="rId3" imgW="3606480" imgH="1180800" progId="Equation.3">
                  <p:embed/>
                </p:oleObj>
              </mc:Choice>
              <mc:Fallback>
                <p:oleObj name="数式" r:id="rId3" imgW="3606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629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40077"/>
              </p:ext>
            </p:extLst>
          </p:nvPr>
        </p:nvGraphicFramePr>
        <p:xfrm>
          <a:off x="330200" y="3186113"/>
          <a:ext cx="84836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1" name="Equation" r:id="rId5" imgW="5473440" imgH="1968480" progId="Equation.DSMT4">
                  <p:embed/>
                </p:oleObj>
              </mc:Choice>
              <mc:Fallback>
                <p:oleObj name="Equation" r:id="rId5" imgW="54734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186113"/>
                        <a:ext cx="84836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33492"/>
              </p:ext>
            </p:extLst>
          </p:nvPr>
        </p:nvGraphicFramePr>
        <p:xfrm>
          <a:off x="367748" y="33130"/>
          <a:ext cx="6749567" cy="286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4" name="Equation" r:id="rId3" imgW="3962160" imgH="1676160" progId="Equation.DSMT4">
                  <p:embed/>
                </p:oleObj>
              </mc:Choice>
              <mc:Fallback>
                <p:oleObj name="Equation" r:id="rId3" imgW="396216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48" y="33130"/>
                        <a:ext cx="6749567" cy="286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6474"/>
              </p:ext>
            </p:extLst>
          </p:nvPr>
        </p:nvGraphicFramePr>
        <p:xfrm>
          <a:off x="457200" y="2900711"/>
          <a:ext cx="8478838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5" name="Equation" r:id="rId5" imgW="4978080" imgH="2323800" progId="Equation.DSMT4">
                  <p:embed/>
                </p:oleObj>
              </mc:Choice>
              <mc:Fallback>
                <p:oleObj name="Equation" r:id="rId5" imgW="497808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00711"/>
                        <a:ext cx="8478838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63007"/>
              </p:ext>
            </p:extLst>
          </p:nvPr>
        </p:nvGraphicFramePr>
        <p:xfrm>
          <a:off x="374650" y="552450"/>
          <a:ext cx="826293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3" name="Equation" r:id="rId3" imgW="5473440" imgH="3517560" progId="Equation.DSMT4">
                  <p:embed/>
                </p:oleObj>
              </mc:Choice>
              <mc:Fallback>
                <p:oleObj name="Equation" r:id="rId3" imgW="5473440" imgH="351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552450"/>
                        <a:ext cx="826293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9013"/>
              </p:ext>
            </p:extLst>
          </p:nvPr>
        </p:nvGraphicFramePr>
        <p:xfrm>
          <a:off x="1828800" y="609600"/>
          <a:ext cx="50022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7" name="数式" r:id="rId3" imgW="2082600" imgH="2120760" progId="Equation.3">
                  <p:embed/>
                </p:oleObj>
              </mc:Choice>
              <mc:Fallback>
                <p:oleObj name="数式" r:id="rId3" imgW="2082600" imgH="2120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9600"/>
                        <a:ext cx="5002212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4062"/>
            <a:ext cx="8684784" cy="577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Signup for presentation times immediately after class (watch for email with link)</a:t>
            </a:r>
          </a:p>
        </p:txBody>
      </p:sp>
    </p:spTree>
    <p:extLst>
      <p:ext uri="{BB962C8B-B14F-4D97-AF65-F5344CB8AC3E}">
        <p14:creationId xmlns:p14="http://schemas.microsoft.com/office/powerpoint/2010/main" val="115000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87747"/>
              </p:ext>
            </p:extLst>
          </p:nvPr>
        </p:nvGraphicFramePr>
        <p:xfrm>
          <a:off x="744538" y="676275"/>
          <a:ext cx="4862512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1" name="Equation" r:id="rId3" imgW="2628720" imgH="1765080" progId="Equation.DSMT4">
                  <p:embed/>
                </p:oleObj>
              </mc:Choice>
              <mc:Fallback>
                <p:oleObj name="Equation" r:id="rId3" imgW="2628720" imgH="1765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676275"/>
                        <a:ext cx="4862512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1600" y="4648200"/>
            <a:ext cx="3429000" cy="1447800"/>
            <a:chOff x="3200400" y="2514600"/>
            <a:chExt cx="3429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7" y="1066800"/>
            <a:ext cx="8586006" cy="4895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0" y="2667000"/>
            <a:ext cx="2971800" cy="220980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for motion of non-viscous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53019"/>
              </p:ext>
            </p:extLst>
          </p:nvPr>
        </p:nvGraphicFramePr>
        <p:xfrm>
          <a:off x="914400" y="762000"/>
          <a:ext cx="6096000" cy="414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1" name="Equation" r:id="rId3" imgW="4749480" imgH="3225600" progId="Equation.DSMT4">
                  <p:embed/>
                </p:oleObj>
              </mc:Choice>
              <mc:Fallback>
                <p:oleObj name="Equation" r:id="rId3" imgW="474948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762000"/>
                        <a:ext cx="6096000" cy="414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1409700" y="4603941"/>
            <a:ext cx="457200" cy="990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92852"/>
              </p:ext>
            </p:extLst>
          </p:nvPr>
        </p:nvGraphicFramePr>
        <p:xfrm>
          <a:off x="1062484" y="5300008"/>
          <a:ext cx="1151631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2" name="Equation" r:id="rId5" imgW="672840" imgH="609480" progId="Equation.DSMT4">
                  <p:embed/>
                </p:oleObj>
              </mc:Choice>
              <mc:Fallback>
                <p:oleObj name="Equation" r:id="rId5" imgW="672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2484" y="5300008"/>
                        <a:ext cx="1151631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3657600" y="3810000"/>
            <a:ext cx="457200" cy="2438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37809"/>
              </p:ext>
            </p:extLst>
          </p:nvPr>
        </p:nvGraphicFramePr>
        <p:xfrm>
          <a:off x="3041650" y="5010150"/>
          <a:ext cx="19113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3" name="Equation" r:id="rId7" imgW="1117440" imgH="749160" progId="Equation.DSMT4">
                  <p:embed/>
                </p:oleObj>
              </mc:Choice>
              <mc:Fallback>
                <p:oleObj name="Equation" r:id="rId7" imgW="11174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1650" y="5010150"/>
                        <a:ext cx="191135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4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445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for motion of non-viscous fluid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5522"/>
              </p:ext>
            </p:extLst>
          </p:nvPr>
        </p:nvGraphicFramePr>
        <p:xfrm>
          <a:off x="1201737" y="895672"/>
          <a:ext cx="5591175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1" name="Equation" r:id="rId3" imgW="4356000" imgH="1866600" progId="Equation.DSMT4">
                  <p:embed/>
                </p:oleObj>
              </mc:Choice>
              <mc:Fallback>
                <p:oleObj name="Equation" r:id="rId3" imgW="435600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737" y="895672"/>
                        <a:ext cx="5591175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037037"/>
              </p:ext>
            </p:extLst>
          </p:nvPr>
        </p:nvGraphicFramePr>
        <p:xfrm>
          <a:off x="1288354" y="3500759"/>
          <a:ext cx="5504558" cy="10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2" name="Equation" r:id="rId5" imgW="3479760" imgH="647640" progId="Equation.DSMT4">
                  <p:embed/>
                </p:oleObj>
              </mc:Choice>
              <mc:Fallback>
                <p:oleObj name="Equation" r:id="rId5" imgW="34797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8354" y="3500759"/>
                        <a:ext cx="5504558" cy="102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1481"/>
              </p:ext>
            </p:extLst>
          </p:nvPr>
        </p:nvGraphicFramePr>
        <p:xfrm>
          <a:off x="1335855" y="4879666"/>
          <a:ext cx="5259388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73" name="Equation" r:id="rId7" imgW="3848040" imgH="1054080" progId="Equation.DSMT4">
                  <p:embed/>
                </p:oleObj>
              </mc:Choice>
              <mc:Fallback>
                <p:oleObj name="Equation" r:id="rId7" imgW="38480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5855" y="4879666"/>
                        <a:ext cx="5259388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7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5791200" y="548640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400" y="4800600"/>
            <a:ext cx="2041688" cy="838200"/>
          </a:xfrm>
          <a:prstGeom prst="cub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Now consider the 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01930"/>
              </p:ext>
            </p:extLst>
          </p:nvPr>
        </p:nvGraphicFramePr>
        <p:xfrm>
          <a:off x="1389063" y="1066800"/>
          <a:ext cx="419735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70" name="Equation" r:id="rId3" imgW="2400120" imgH="1079280" progId="Equation.DSMT4">
                  <p:embed/>
                </p:oleObj>
              </mc:Choice>
              <mc:Fallback>
                <p:oleObj name="Equation" r:id="rId3" imgW="2400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063" y="1066800"/>
                        <a:ext cx="4197350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311469"/>
              </p:ext>
            </p:extLst>
          </p:nvPr>
        </p:nvGraphicFramePr>
        <p:xfrm>
          <a:off x="1447800" y="3394435"/>
          <a:ext cx="3777551" cy="140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71" name="Equation" r:id="rId5" imgW="2565360" imgH="952200" progId="Equation.DSMT4">
                  <p:embed/>
                </p:oleObj>
              </mc:Choice>
              <mc:Fallback>
                <p:oleObj name="Equation" r:id="rId5" imgW="25653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394435"/>
                        <a:ext cx="3777551" cy="140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be 7"/>
          <p:cNvSpPr/>
          <p:nvPr/>
        </p:nvSpPr>
        <p:spPr>
          <a:xfrm>
            <a:off x="5822623" y="4720790"/>
            <a:ext cx="2057400" cy="232209"/>
          </a:xfrm>
          <a:prstGeom prst="cube">
            <a:avLst>
              <a:gd name="adj" fmla="val 7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8177" y="45969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70C0"/>
                </a:solidFill>
              </a:rPr>
              <a:t>F</a:t>
            </a:r>
            <a:r>
              <a:rPr lang="en-US" sz="2000" b="1" i="1" baseline="-25000" dirty="0" err="1" smtClean="0">
                <a:solidFill>
                  <a:srgbClr val="0070C0"/>
                </a:solidFill>
              </a:rPr>
              <a:t>x</a:t>
            </a:r>
            <a:endParaRPr lang="en-US" sz="2000" b="1" i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772400" y="4714505"/>
            <a:ext cx="425777" cy="2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5943600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51571" y="5712767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86413" y="4946714"/>
            <a:ext cx="0" cy="7660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1124" y="5098908"/>
            <a:ext cx="51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1296" y="455784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67400" y="5022721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7400" y="5175121"/>
            <a:ext cx="381000" cy="190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5410200"/>
            <a:ext cx="2667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6105" y="5030577"/>
            <a:ext cx="90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v</a:t>
            </a:r>
            <a:r>
              <a:rPr lang="en-US" sz="2400" i="1" baseline="-25000" dirty="0" err="1" smtClean="0">
                <a:latin typeface="+mj-lt"/>
              </a:rPr>
              <a:t>x</a:t>
            </a:r>
            <a:r>
              <a:rPr lang="en-US" sz="2400" i="1" dirty="0" smtClean="0">
                <a:latin typeface="+mj-lt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16071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64378"/>
              </p:ext>
            </p:extLst>
          </p:nvPr>
        </p:nvGraphicFramePr>
        <p:xfrm>
          <a:off x="457200" y="762000"/>
          <a:ext cx="7543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61" name="Equation" r:id="rId3" imgW="6210000" imgH="2070000" progId="Equation.DSMT4">
                  <p:embed/>
                </p:oleObj>
              </mc:Choice>
              <mc:Fallback>
                <p:oleObj name="Equation" r:id="rId3" imgW="6210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5438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3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viscosity</a:t>
            </a:r>
          </a:p>
        </p:txBody>
      </p:sp>
      <p:sp>
        <p:nvSpPr>
          <p:cNvPr id="9" name="Right Arrow 8"/>
          <p:cNvSpPr/>
          <p:nvPr/>
        </p:nvSpPr>
        <p:spPr>
          <a:xfrm rot="16403442">
            <a:off x="1389361" y="3404129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403442">
            <a:off x="4742161" y="320888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86931"/>
              </p:ext>
            </p:extLst>
          </p:nvPr>
        </p:nvGraphicFramePr>
        <p:xfrm>
          <a:off x="990600" y="4326531"/>
          <a:ext cx="62087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62" name="Equation" r:id="rId5" imgW="4673520" imgH="1447560" progId="Equation.DSMT4">
                  <p:embed/>
                </p:oleObj>
              </mc:Choice>
              <mc:Fallback>
                <p:oleObj name="Equation" r:id="rId5" imgW="46735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326531"/>
                        <a:ext cx="6208713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4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1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92312"/>
              </p:ext>
            </p:extLst>
          </p:nvPr>
        </p:nvGraphicFramePr>
        <p:xfrm>
          <a:off x="228600" y="482600"/>
          <a:ext cx="79248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72" name="Equation" r:id="rId3" imgW="6248160" imgH="4254480" progId="Equation.DSMT4">
                  <p:embed/>
                </p:oleObj>
              </mc:Choice>
              <mc:Fallback>
                <p:oleObj name="Equation" r:id="rId3" imgW="6248160" imgH="4254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82600"/>
                        <a:ext cx="7924800" cy="538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30624"/>
              </p:ext>
            </p:extLst>
          </p:nvPr>
        </p:nvGraphicFramePr>
        <p:xfrm>
          <a:off x="245444" y="5345112"/>
          <a:ext cx="25796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73" name="Equation" r:id="rId5" imgW="1942920" imgH="901440" progId="Equation.DSMT4">
                  <p:embed/>
                </p:oleObj>
              </mc:Choice>
              <mc:Fallback>
                <p:oleObj name="Equation" r:id="rId5" imgW="19429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44" y="5345112"/>
                        <a:ext cx="257968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24813</TotalTime>
  <Words>769</Words>
  <Application>Microsoft Office PowerPoint</Application>
  <PresentationFormat>On-screen Show (4:3)</PresentationFormat>
  <Paragraphs>192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 Theme</vt:lpstr>
      <vt:lpstr>Equation</vt:lpstr>
      <vt:lpstr>MathType 7.0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1136</cp:revision>
  <cp:lastPrinted>2018-11-26T07:41:12Z</cp:lastPrinted>
  <dcterms:created xsi:type="dcterms:W3CDTF">2012-01-10T18:32:24Z</dcterms:created>
  <dcterms:modified xsi:type="dcterms:W3CDTF">2018-11-26T07:41:36Z</dcterms:modified>
</cp:coreProperties>
</file>