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6" r:id="rId2"/>
    <p:sldId id="354" r:id="rId3"/>
    <p:sldId id="414" r:id="rId4"/>
    <p:sldId id="399" r:id="rId5"/>
    <p:sldId id="389" r:id="rId6"/>
    <p:sldId id="400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70" d="100"/>
          <a:sy n="70" d="100"/>
        </p:scale>
        <p:origin x="1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1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458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36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>
                <a:solidFill>
                  <a:schemeClr val="folHlink"/>
                </a:solidFill>
              </a:rPr>
              <a:t>Viscous fluids – Chap. 12 in F &amp; 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folHlink"/>
                </a:solidFill>
              </a:rPr>
              <a:t>Navier</a:t>
            </a:r>
            <a:r>
              <a:rPr lang="en-US" sz="3200" b="1" dirty="0" smtClean="0">
                <a:solidFill>
                  <a:schemeClr val="folHlink"/>
                </a:solidFill>
              </a:rPr>
              <a:t>-Stokes equation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Derivation of </a:t>
            </a:r>
            <a:r>
              <a:rPr lang="en-US" sz="3200" b="1" dirty="0" err="1" smtClean="0">
                <a:solidFill>
                  <a:schemeClr val="folHlink"/>
                </a:solidFill>
              </a:rPr>
              <a:t>Stoke’s</a:t>
            </a:r>
            <a:r>
              <a:rPr lang="en-US" sz="3200" b="1" dirty="0" smtClean="0">
                <a:solidFill>
                  <a:schemeClr val="folHlink"/>
                </a:solidFill>
              </a:rPr>
              <a:t> law 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Effects of viscosity on sound waves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4711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Recall:  PHY </a:t>
            </a:r>
            <a:r>
              <a:rPr lang="en-US" sz="2400" b="1" dirty="0"/>
              <a:t>711 -- Assignment </a:t>
            </a:r>
            <a:r>
              <a:rPr lang="en-US" sz="2400" b="1" dirty="0" smtClean="0"/>
              <a:t>#17     </a:t>
            </a:r>
            <a:r>
              <a:rPr lang="en-US" sz="2400" dirty="0" smtClean="0"/>
              <a:t>Nov. 2, 2018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Determine </a:t>
            </a:r>
            <a:r>
              <a:rPr lang="en-US" sz="2400" dirty="0"/>
              <a:t>the form of the velocity potential for an incompressible fluid representing uniform velocity in the </a:t>
            </a:r>
            <a:r>
              <a:rPr lang="en-US" sz="2400" b="1" dirty="0"/>
              <a:t>z</a:t>
            </a:r>
            <a:r>
              <a:rPr lang="en-US" sz="2400" dirty="0"/>
              <a:t> direction at large distances from a spherical obstruction of radius </a:t>
            </a:r>
            <a:r>
              <a:rPr lang="en-US" sz="2400" i="1" dirty="0"/>
              <a:t>a</a:t>
            </a:r>
            <a:r>
              <a:rPr lang="en-US" sz="2400" dirty="0"/>
              <a:t>. Find the form of the velocity potential and the velocity field for all </a:t>
            </a:r>
            <a:r>
              <a:rPr lang="en-US" sz="2400" i="1" dirty="0"/>
              <a:t>r &gt; a</a:t>
            </a:r>
            <a:r>
              <a:rPr lang="en-US" sz="2400" dirty="0"/>
              <a:t>. Assume that </a:t>
            </a:r>
            <a:r>
              <a:rPr lang="en-US" sz="2400" dirty="0" smtClean="0"/>
              <a:t>for </a:t>
            </a:r>
            <a:r>
              <a:rPr lang="en-US" sz="2400" i="1" dirty="0"/>
              <a:t>r = </a:t>
            </a:r>
            <a:r>
              <a:rPr lang="en-US" sz="2400" i="1" dirty="0" smtClean="0"/>
              <a:t>a, </a:t>
            </a:r>
            <a:r>
              <a:rPr lang="en-US" sz="2400" dirty="0" smtClean="0"/>
              <a:t>the </a:t>
            </a:r>
            <a:r>
              <a:rPr lang="en-US" sz="2400" dirty="0"/>
              <a:t>velocity in the radial direction is 0 </a:t>
            </a:r>
            <a:r>
              <a:rPr lang="en-US" sz="2400" dirty="0" smtClean="0"/>
              <a:t>but the velocity in the </a:t>
            </a:r>
            <a:r>
              <a:rPr lang="en-US" sz="2400" dirty="0"/>
              <a:t>azimuthal </a:t>
            </a:r>
            <a:r>
              <a:rPr lang="en-US" sz="2400" dirty="0" smtClean="0"/>
              <a:t>direction is not necessarily 0. </a:t>
            </a:r>
            <a:endParaRPr lang="en-US" sz="2400" dirty="0"/>
          </a:p>
        </p:txBody>
      </p:sp>
      <p:pic>
        <p:nvPicPr>
          <p:cNvPr id="390146" name="Picture 2" descr="http://urbana.mie.uc.edu/yliu/Images/Stokes_Flow_Around_A_Cylinde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057143" cy="26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43868"/>
              </p:ext>
            </p:extLst>
          </p:nvPr>
        </p:nvGraphicFramePr>
        <p:xfrm>
          <a:off x="228600" y="3794935"/>
          <a:ext cx="4486275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66" name="Equation" r:id="rId4" imgW="2679480" imgH="1054080" progId="Equation.DSMT4">
                  <p:embed/>
                </p:oleObj>
              </mc:Choice>
              <mc:Fallback>
                <p:oleObj name="Equation" r:id="rId4" imgW="26794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94935"/>
                        <a:ext cx="4486275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" y="5561949"/>
            <a:ext cx="524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in this case, no net pressure is exerted on the sphere.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10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822569"/>
              </p:ext>
            </p:extLst>
          </p:nvPr>
        </p:nvGraphicFramePr>
        <p:xfrm>
          <a:off x="457200" y="450628"/>
          <a:ext cx="8397240" cy="249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20" name="Equation" r:id="rId3" imgW="5448240" imgH="1612800" progId="Equation.DSMT4">
                  <p:embed/>
                </p:oleObj>
              </mc:Choice>
              <mc:Fallback>
                <p:oleObj name="Equation" r:id="rId3" imgW="544824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0628"/>
                        <a:ext cx="8397240" cy="2492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905759"/>
              </p:ext>
            </p:extLst>
          </p:nvPr>
        </p:nvGraphicFramePr>
        <p:xfrm>
          <a:off x="1057275" y="2747963"/>
          <a:ext cx="5154613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21" name="Equation" r:id="rId5" imgW="2958840" imgH="1663560" progId="Equation.DSMT4">
                  <p:embed/>
                </p:oleObj>
              </mc:Choice>
              <mc:Fallback>
                <p:oleObj name="Equation" r:id="rId5" imgW="295884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747963"/>
                        <a:ext cx="5154613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Left Arrow 6"/>
          <p:cNvSpPr/>
          <p:nvPr/>
        </p:nvSpPr>
        <p:spPr>
          <a:xfrm>
            <a:off x="4038600" y="1490979"/>
            <a:ext cx="5011420" cy="4452621"/>
          </a:xfrm>
          <a:prstGeom prst="curvedLeftArrow">
            <a:avLst>
              <a:gd name="adj1" fmla="val 10298"/>
              <a:gd name="adj2" fmla="val 22473"/>
              <a:gd name="adj3" fmla="val 23377"/>
            </a:avLst>
          </a:prstGeom>
          <a:solidFill>
            <a:srgbClr val="DA32AA">
              <a:alpha val="31000"/>
            </a:srgbClr>
          </a:soli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16477"/>
              </p:ext>
            </p:extLst>
          </p:nvPr>
        </p:nvGraphicFramePr>
        <p:xfrm>
          <a:off x="685800" y="227807"/>
          <a:ext cx="5684838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5" name="Equation" r:id="rId3" imgW="3263760" imgH="1066680" progId="Equation.DSMT4">
                  <p:embed/>
                </p:oleObj>
              </mc:Choice>
              <mc:Fallback>
                <p:oleObj name="Equation" r:id="rId3" imgW="326376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7807"/>
                        <a:ext cx="5684838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42356"/>
              </p:ext>
            </p:extLst>
          </p:nvPr>
        </p:nvGraphicFramePr>
        <p:xfrm>
          <a:off x="601663" y="4138613"/>
          <a:ext cx="45085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6" name="Equation" r:id="rId5" imgW="2781000" imgH="672840" progId="Equation.DSMT4">
                  <p:embed/>
                </p:oleObj>
              </mc:Choice>
              <mc:Fallback>
                <p:oleObj name="Equation" r:id="rId5" imgW="278100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4138613"/>
                        <a:ext cx="450850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44136"/>
              </p:ext>
            </p:extLst>
          </p:nvPr>
        </p:nvGraphicFramePr>
        <p:xfrm>
          <a:off x="708025" y="2399429"/>
          <a:ext cx="63563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7" name="Equation" r:id="rId7" imgW="4152600" imgH="1066680" progId="Equation.DSMT4">
                  <p:embed/>
                </p:oleObj>
              </mc:Choice>
              <mc:Fallback>
                <p:oleObj name="Equation" r:id="rId7" imgW="415260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399429"/>
                        <a:ext cx="635635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9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91733"/>
              </p:ext>
            </p:extLst>
          </p:nvPr>
        </p:nvGraphicFramePr>
        <p:xfrm>
          <a:off x="387350" y="381000"/>
          <a:ext cx="8604250" cy="318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8" name="Equation" r:id="rId3" imgW="5308560" imgH="1955520" progId="Equation.DSMT4">
                  <p:embed/>
                </p:oleObj>
              </mc:Choice>
              <mc:Fallback>
                <p:oleObj name="Equation" r:id="rId3" imgW="5308560" imgH="1955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381000"/>
                        <a:ext cx="8604250" cy="318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80081"/>
              </p:ext>
            </p:extLst>
          </p:nvPr>
        </p:nvGraphicFramePr>
        <p:xfrm>
          <a:off x="834231" y="3962400"/>
          <a:ext cx="671353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9" name="数式" r:id="rId5" imgW="2793960" imgH="482400" progId="Equation.3">
                  <p:embed/>
                </p:oleObj>
              </mc:Choice>
              <mc:Fallback>
                <p:oleObj name="数式" r:id="rId5" imgW="2793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" y="3962400"/>
                        <a:ext cx="6713537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7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84658"/>
              </p:ext>
            </p:extLst>
          </p:nvPr>
        </p:nvGraphicFramePr>
        <p:xfrm>
          <a:off x="304800" y="228600"/>
          <a:ext cx="8662988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92" name="数式" r:id="rId3" imgW="3606480" imgH="1180800" progId="Equation.3">
                  <p:embed/>
                </p:oleObj>
              </mc:Choice>
              <mc:Fallback>
                <p:oleObj name="数式" r:id="rId3" imgW="36064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662988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40077"/>
              </p:ext>
            </p:extLst>
          </p:nvPr>
        </p:nvGraphicFramePr>
        <p:xfrm>
          <a:off x="330200" y="3186113"/>
          <a:ext cx="84836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93" name="Equation" r:id="rId5" imgW="5473440" imgH="1968480" progId="Equation.DSMT4">
                  <p:embed/>
                </p:oleObj>
              </mc:Choice>
              <mc:Fallback>
                <p:oleObj name="Equation" r:id="rId5" imgW="5473440" imgH="1968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186113"/>
                        <a:ext cx="848360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6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433492"/>
              </p:ext>
            </p:extLst>
          </p:nvPr>
        </p:nvGraphicFramePr>
        <p:xfrm>
          <a:off x="367748" y="33130"/>
          <a:ext cx="6749567" cy="2867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18" name="Equation" r:id="rId3" imgW="3962160" imgH="1676160" progId="Equation.DSMT4">
                  <p:embed/>
                </p:oleObj>
              </mc:Choice>
              <mc:Fallback>
                <p:oleObj name="Equation" r:id="rId3" imgW="396216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48" y="33130"/>
                        <a:ext cx="6749567" cy="2867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93872"/>
              </p:ext>
            </p:extLst>
          </p:nvPr>
        </p:nvGraphicFramePr>
        <p:xfrm>
          <a:off x="488950" y="2911475"/>
          <a:ext cx="8413750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19" name="Equation" r:id="rId5" imgW="4940280" imgH="2311200" progId="Equation.DSMT4">
                  <p:embed/>
                </p:oleObj>
              </mc:Choice>
              <mc:Fallback>
                <p:oleObj name="Equation" r:id="rId5" imgW="494028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911475"/>
                        <a:ext cx="8413750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7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10580"/>
              </p:ext>
            </p:extLst>
          </p:nvPr>
        </p:nvGraphicFramePr>
        <p:xfrm>
          <a:off x="260350" y="322263"/>
          <a:ext cx="8491538" cy="578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0" name="Equation" r:id="rId3" imgW="5626080" imgH="3822480" progId="Equation.DSMT4">
                  <p:embed/>
                </p:oleObj>
              </mc:Choice>
              <mc:Fallback>
                <p:oleObj name="Equation" r:id="rId3" imgW="5626080" imgH="3822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322263"/>
                        <a:ext cx="8491538" cy="578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2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49857"/>
              </p:ext>
            </p:extLst>
          </p:nvPr>
        </p:nvGraphicFramePr>
        <p:xfrm>
          <a:off x="136525" y="747712"/>
          <a:ext cx="8977313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34" name="Equation" r:id="rId3" imgW="4330440" imgH="2057400" progId="Equation.DSMT4">
                  <p:embed/>
                </p:oleObj>
              </mc:Choice>
              <mc:Fallback>
                <p:oleObj name="Equation" r:id="rId3" imgW="433044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747712"/>
                        <a:ext cx="8977313" cy="428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1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87747"/>
              </p:ext>
            </p:extLst>
          </p:nvPr>
        </p:nvGraphicFramePr>
        <p:xfrm>
          <a:off x="744538" y="676275"/>
          <a:ext cx="4862512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7" name="Equation" r:id="rId3" imgW="2628720" imgH="1765080" progId="Equation.DSMT4">
                  <p:embed/>
                </p:oleObj>
              </mc:Choice>
              <mc:Fallback>
                <p:oleObj name="Equation" r:id="rId3" imgW="2628720" imgH="1765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676275"/>
                        <a:ext cx="4862512" cy="327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371600" y="4648200"/>
            <a:ext cx="3429000" cy="1447800"/>
            <a:chOff x="3200400" y="2514600"/>
            <a:chExt cx="3429000" cy="1447800"/>
          </a:xfrm>
        </p:grpSpPr>
        <p:sp>
          <p:nvSpPr>
            <p:cNvPr id="7" name="Rectangle 6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3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Newton-Euler equations for viscous fluids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72020"/>
              </p:ext>
            </p:extLst>
          </p:nvPr>
        </p:nvGraphicFramePr>
        <p:xfrm>
          <a:off x="688975" y="1905000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7"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975" y="1905000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Recap --</a:t>
            </a:r>
          </a:p>
        </p:txBody>
      </p:sp>
    </p:spTree>
    <p:extLst>
      <p:ext uri="{BB962C8B-B14F-4D97-AF65-F5344CB8AC3E}">
        <p14:creationId xmlns:p14="http://schemas.microsoft.com/office/powerpoint/2010/main" val="30799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73088" y="4876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6" y="244475"/>
            <a:ext cx="8412759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Newton-Euler equations for viscous fluids – effects on sound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Without viscosity terms: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5590"/>
              </p:ext>
            </p:extLst>
          </p:nvPr>
        </p:nvGraphicFramePr>
        <p:xfrm>
          <a:off x="823912" y="695359"/>
          <a:ext cx="659447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5" name="Equation" r:id="rId3" imgW="4965480" imgH="609480" progId="Equation.DSMT4">
                  <p:embed/>
                </p:oleObj>
              </mc:Choice>
              <mc:Fallback>
                <p:oleObj name="Equation" r:id="rId3" imgW="4965480" imgH="609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3912" y="695359"/>
                        <a:ext cx="6594475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45665"/>
              </p:ext>
            </p:extLst>
          </p:nvPr>
        </p:nvGraphicFramePr>
        <p:xfrm>
          <a:off x="490538" y="1911350"/>
          <a:ext cx="7694612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6" name="Equation" r:id="rId5" imgW="4863960" imgH="1028520" progId="Equation.DSMT4">
                  <p:embed/>
                </p:oleObj>
              </mc:Choice>
              <mc:Fallback>
                <p:oleObj name="Equation" r:id="rId5" imgW="4863960" imgH="10285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538" y="1911350"/>
                        <a:ext cx="7694612" cy="162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247312"/>
              </p:ext>
            </p:extLst>
          </p:nvPr>
        </p:nvGraphicFramePr>
        <p:xfrm>
          <a:off x="131404" y="3733837"/>
          <a:ext cx="8707796" cy="152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7" name="Equation" r:id="rId7" imgW="5994360" imgH="1054080" progId="Equation.DSMT4">
                  <p:embed/>
                </p:oleObj>
              </mc:Choice>
              <mc:Fallback>
                <p:oleObj name="Equation" r:id="rId7" imgW="5994360" imgH="10540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404" y="3733837"/>
                        <a:ext cx="8707796" cy="1526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5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Sound waves without viscosity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400753"/>
              </p:ext>
            </p:extLst>
          </p:nvPr>
        </p:nvGraphicFramePr>
        <p:xfrm>
          <a:off x="722312" y="838200"/>
          <a:ext cx="795972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5" name="Equation" r:id="rId3" imgW="5994360" imgH="3098520" progId="Equation.DSMT4">
                  <p:embed/>
                </p:oleObj>
              </mc:Choice>
              <mc:Fallback>
                <p:oleObj name="Equation" r:id="rId3" imgW="5994360" imgH="30985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312" y="838200"/>
                        <a:ext cx="7959725" cy="410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548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+mj-lt"/>
              </a:rPr>
              <a:t>Pure longitudinal harmonic wave solutions</a:t>
            </a:r>
          </a:p>
        </p:txBody>
      </p:sp>
    </p:spTree>
    <p:extLst>
      <p:ext uri="{BB962C8B-B14F-4D97-AF65-F5344CB8AC3E}">
        <p14:creationId xmlns:p14="http://schemas.microsoft.com/office/powerpoint/2010/main" val="17173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Newton-Euler equations for viscous fluids – effects on sound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Recall full equations: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652441"/>
              </p:ext>
            </p:extLst>
          </p:nvPr>
        </p:nvGraphicFramePr>
        <p:xfrm>
          <a:off x="1106487" y="1135797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6"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6487" y="1135797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9937"/>
              </p:ext>
            </p:extLst>
          </p:nvPr>
        </p:nvGraphicFramePr>
        <p:xfrm>
          <a:off x="1057275" y="3832225"/>
          <a:ext cx="7019925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7" name="Equation" r:id="rId5" imgW="4863960" imgH="2044440" progId="Equation.DSMT4">
                  <p:embed/>
                </p:oleObj>
              </mc:Choice>
              <mc:Fallback>
                <p:oleObj name="Equation" r:id="rId5" imgW="4863960" imgH="20444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7275" y="3832225"/>
                        <a:ext cx="7019925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20359944">
            <a:off x="6772489" y="5308790"/>
            <a:ext cx="685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41196" y="5403632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viscosity causes heat transfer</a:t>
            </a:r>
          </a:p>
        </p:txBody>
      </p:sp>
    </p:spTree>
    <p:extLst>
      <p:ext uri="{BB962C8B-B14F-4D97-AF65-F5344CB8AC3E}">
        <p14:creationId xmlns:p14="http://schemas.microsoft.com/office/powerpoint/2010/main" val="30257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8600" y="2183874"/>
            <a:ext cx="1981200" cy="7336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728" y="5338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Newton-Euler equations for viscous fluids – effects on sound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Note that pressure now depends both on density and entropy so that entropy must be coupled into the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66495"/>
              </p:ext>
            </p:extLst>
          </p:nvPr>
        </p:nvGraphicFramePr>
        <p:xfrm>
          <a:off x="381000" y="1304717"/>
          <a:ext cx="693102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0" name="Equation" r:id="rId3" imgW="5219640" imgH="1257120" progId="Equation.DSMT4">
                  <p:embed/>
                </p:oleObj>
              </mc:Choice>
              <mc:Fallback>
                <p:oleObj name="Equation" r:id="rId3" imgW="5219640" imgH="12571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304717"/>
                        <a:ext cx="693102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192101"/>
              </p:ext>
            </p:extLst>
          </p:nvPr>
        </p:nvGraphicFramePr>
        <p:xfrm>
          <a:off x="335153" y="3379788"/>
          <a:ext cx="8083550" cy="347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1" name="Equation" r:id="rId5" imgW="5600520" imgH="2412720" progId="Equation.DSMT4">
                  <p:embed/>
                </p:oleObj>
              </mc:Choice>
              <mc:Fallback>
                <p:oleObj name="Equation" r:id="rId5" imgW="5600520" imgH="2412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153" y="3379788"/>
                        <a:ext cx="8083550" cy="347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0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Newton-Euler equations for viscous fluids – linearized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697813"/>
              </p:ext>
            </p:extLst>
          </p:nvPr>
        </p:nvGraphicFramePr>
        <p:xfrm>
          <a:off x="914400" y="1150066"/>
          <a:ext cx="6931025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8" name="Equation" r:id="rId3" imgW="5219640" imgH="1333440" progId="Equation.DSMT4">
                  <p:embed/>
                </p:oleObj>
              </mc:Choice>
              <mc:Fallback>
                <p:oleObj name="Equation" r:id="rId3" imgW="5219640" imgH="13334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50066"/>
                        <a:ext cx="6931025" cy="177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745261"/>
              </p:ext>
            </p:extLst>
          </p:nvPr>
        </p:nvGraphicFramePr>
        <p:xfrm>
          <a:off x="2019300" y="3236912"/>
          <a:ext cx="6863074" cy="91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9" name="Equation" r:id="rId5" imgW="5600520" imgH="749160" progId="Equation.DSMT4">
                  <p:embed/>
                </p:oleObj>
              </mc:Choice>
              <mc:Fallback>
                <p:oleObj name="Equation" r:id="rId5" imgW="5600520" imgH="7491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9300" y="3236912"/>
                        <a:ext cx="6863074" cy="918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-5400000">
            <a:off x="2494460" y="2534743"/>
            <a:ext cx="549155" cy="96607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15975"/>
              </p:ext>
            </p:extLst>
          </p:nvPr>
        </p:nvGraphicFramePr>
        <p:xfrm>
          <a:off x="239712" y="4453030"/>
          <a:ext cx="89042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0" name="Equation" r:id="rId7" imgW="8381880" imgH="1104840" progId="Equation.DSMT4">
                  <p:embed/>
                </p:oleObj>
              </mc:Choice>
              <mc:Fallback>
                <p:oleObj name="Equation" r:id="rId7" imgW="838188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9712" y="4453030"/>
                        <a:ext cx="8904288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1828800" y="1143000"/>
            <a:ext cx="685800" cy="838200"/>
          </a:xfrm>
          <a:prstGeom prst="line">
            <a:avLst/>
          </a:prstGeom>
          <a:ln w="76200">
            <a:solidFill>
              <a:srgbClr val="DA32AA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39138"/>
              </p:ext>
            </p:extLst>
          </p:nvPr>
        </p:nvGraphicFramePr>
        <p:xfrm>
          <a:off x="3343275" y="5626193"/>
          <a:ext cx="26971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1" name="Equation" r:id="rId9" imgW="2539800" imgH="685800" progId="Equation.DSMT4">
                  <p:embed/>
                </p:oleObj>
              </mc:Choice>
              <mc:Fallback>
                <p:oleObj name="Equation" r:id="rId9" imgW="2539800" imgH="685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3275" y="5626193"/>
                        <a:ext cx="2697162" cy="727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inearized equations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25303"/>
              </p:ext>
            </p:extLst>
          </p:nvPr>
        </p:nvGraphicFramePr>
        <p:xfrm>
          <a:off x="1066800" y="4616143"/>
          <a:ext cx="2805112" cy="141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2" name="Equation" r:id="rId3" imgW="1981080" imgH="1002960" progId="Equation.DSMT4">
                  <p:embed/>
                </p:oleObj>
              </mc:Choice>
              <mc:Fallback>
                <p:oleObj name="Equation" r:id="rId3" imgW="1981080" imgH="1002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4616143"/>
                        <a:ext cx="2805112" cy="1419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20080653">
            <a:off x="2536806" y="5845122"/>
            <a:ext cx="533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5862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heat capacity at constant volume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648807"/>
              </p:ext>
            </p:extLst>
          </p:nvPr>
        </p:nvGraphicFramePr>
        <p:xfrm>
          <a:off x="1285856" y="1149016"/>
          <a:ext cx="30353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3" name="Equation" r:id="rId5" imgW="2286000" imgH="1180800" progId="Equation.DSMT4">
                  <p:embed/>
                </p:oleObj>
              </mc:Choice>
              <mc:Fallback>
                <p:oleObj name="Equation" r:id="rId5" imgW="2286000" imgH="1180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5856" y="1149016"/>
                        <a:ext cx="3035300" cy="156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47646"/>
              </p:ext>
            </p:extLst>
          </p:nvPr>
        </p:nvGraphicFramePr>
        <p:xfrm>
          <a:off x="1265992" y="2746041"/>
          <a:ext cx="5446712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4" name="Equation" r:id="rId7" imgW="4101840" imgH="1358640" progId="Equation.DSMT4">
                  <p:embed/>
                </p:oleObj>
              </mc:Choice>
              <mc:Fallback>
                <p:oleObj name="Equation" r:id="rId7" imgW="4101840" imgH="1358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5992" y="2746041"/>
                        <a:ext cx="5446712" cy="18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134568"/>
              </p:ext>
            </p:extLst>
          </p:nvPr>
        </p:nvGraphicFramePr>
        <p:xfrm>
          <a:off x="4321156" y="5029202"/>
          <a:ext cx="1165244" cy="94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5" name="Equation" r:id="rId9" imgW="812520" imgH="660240" progId="Equation.DSMT4">
                  <p:embed/>
                </p:oleObj>
              </mc:Choice>
              <mc:Fallback>
                <p:oleObj name="Equation" r:id="rId9" imgW="812520" imgH="6602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21156" y="5029202"/>
                        <a:ext cx="1165244" cy="946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9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inearized equations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351628"/>
              </p:ext>
            </p:extLst>
          </p:nvPr>
        </p:nvGraphicFramePr>
        <p:xfrm>
          <a:off x="990600" y="4572000"/>
          <a:ext cx="686117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6" name="Equation" r:id="rId3" imgW="5168880" imgH="723600" progId="Equation.DSMT4">
                  <p:embed/>
                </p:oleObj>
              </mc:Choice>
              <mc:Fallback>
                <p:oleObj name="Equation" r:id="rId3" imgW="5168880" imgH="723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4572000"/>
                        <a:ext cx="6861175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34783"/>
              </p:ext>
            </p:extLst>
          </p:nvPr>
        </p:nvGraphicFramePr>
        <p:xfrm>
          <a:off x="1295400" y="2658835"/>
          <a:ext cx="2805112" cy="141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7" name="Equation" r:id="rId5" imgW="1981080" imgH="1002960" progId="Equation.DSMT4">
                  <p:embed/>
                </p:oleObj>
              </mc:Choice>
              <mc:Fallback>
                <p:oleObj name="Equation" r:id="rId5" imgW="1981080" imgH="10029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2658835"/>
                        <a:ext cx="2805112" cy="1419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819418"/>
              </p:ext>
            </p:extLst>
          </p:nvPr>
        </p:nvGraphicFramePr>
        <p:xfrm>
          <a:off x="1106488" y="820589"/>
          <a:ext cx="5446712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8" name="Equation" r:id="rId7" imgW="4101840" imgH="1358640" progId="Equation.DSMT4">
                  <p:embed/>
                </p:oleObj>
              </mc:Choice>
              <mc:Fallback>
                <p:oleObj name="Equation" r:id="rId7" imgW="4101840" imgH="1358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6488" y="820589"/>
                        <a:ext cx="5446712" cy="180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810417"/>
              </p:ext>
            </p:extLst>
          </p:nvPr>
        </p:nvGraphicFramePr>
        <p:xfrm>
          <a:off x="4083668" y="3123820"/>
          <a:ext cx="1165244" cy="94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9" name="Equation" r:id="rId9" imgW="812520" imgH="660240" progId="Equation.DSMT4">
                  <p:embed/>
                </p:oleObj>
              </mc:Choice>
              <mc:Fallback>
                <p:oleObj name="Equation" r:id="rId9" imgW="812520" imgH="6602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83668" y="3123820"/>
                        <a:ext cx="1165244" cy="946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76200" y="1143000"/>
            <a:ext cx="914400" cy="4191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072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Newton-Euler equations for viscous fluids – effects on sound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01361"/>
              </p:ext>
            </p:extLst>
          </p:nvPr>
        </p:nvGraphicFramePr>
        <p:xfrm>
          <a:off x="457200" y="1524000"/>
          <a:ext cx="846455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6" name="Equation" r:id="rId3" imgW="6375240" imgH="2031840" progId="Equation.DSMT4">
                  <p:embed/>
                </p:oleObj>
              </mc:Choice>
              <mc:Fallback>
                <p:oleObj name="Equation" r:id="rId3" imgW="6375240" imgH="2031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524000"/>
                        <a:ext cx="8464550" cy="2693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14617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Linearized equations (with the help of various thermodynamic relationships):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981495"/>
              </p:ext>
            </p:extLst>
          </p:nvPr>
        </p:nvGraphicFramePr>
        <p:xfrm>
          <a:off x="838200" y="4396374"/>
          <a:ext cx="4244871" cy="88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7" name="Equation" r:id="rId5" imgW="3288960" imgH="685800" progId="Equation.DSMT4">
                  <p:embed/>
                </p:oleObj>
              </mc:Choice>
              <mc:Fallback>
                <p:oleObj name="Equation" r:id="rId5" imgW="3288960" imgH="685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4396374"/>
                        <a:ext cx="4244871" cy="885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327339"/>
              </p:ext>
            </p:extLst>
          </p:nvPr>
        </p:nvGraphicFramePr>
        <p:xfrm>
          <a:off x="185807" y="838200"/>
          <a:ext cx="846455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7" name="Equation" r:id="rId3" imgW="6375240" imgH="2031840" progId="Equation.DSMT4">
                  <p:embed/>
                </p:oleObj>
              </mc:Choice>
              <mc:Fallback>
                <p:oleObj name="Equation" r:id="rId3" imgW="6375240" imgH="20318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807" y="838200"/>
                        <a:ext cx="8464550" cy="2693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807" y="228600"/>
            <a:ext cx="73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Linearized hydrodynamic equations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20285"/>
              </p:ext>
            </p:extLst>
          </p:nvPr>
        </p:nvGraphicFramePr>
        <p:xfrm>
          <a:off x="186530" y="3822712"/>
          <a:ext cx="8112126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8" name="Equation" r:id="rId5" imgW="6730920" imgH="1028520" progId="Equation.DSMT4">
                  <p:embed/>
                </p:oleObj>
              </mc:Choice>
              <mc:Fallback>
                <p:oleObj name="Equation" r:id="rId5" imgW="6730920" imgH="10285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530" y="3822712"/>
                        <a:ext cx="8112126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04707"/>
              </p:ext>
            </p:extLst>
          </p:nvPr>
        </p:nvGraphicFramePr>
        <p:xfrm>
          <a:off x="381000" y="5426868"/>
          <a:ext cx="77231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9" name="Equation" r:id="rId7" imgW="5816520" imgH="342720" progId="Equation.DSMT4">
                  <p:embed/>
                </p:oleObj>
              </mc:Choice>
              <mc:Fallback>
                <p:oleObj name="Equation" r:id="rId7" imgW="5816520" imgH="342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5426868"/>
                        <a:ext cx="7723187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9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37178"/>
              </p:ext>
            </p:extLst>
          </p:nvPr>
        </p:nvGraphicFramePr>
        <p:xfrm>
          <a:off x="557213" y="798513"/>
          <a:ext cx="8112125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1" name="Equation" r:id="rId3" imgW="6108480" imgH="1739880" progId="Equation.DSMT4">
                  <p:embed/>
                </p:oleObj>
              </mc:Choice>
              <mc:Fallback>
                <p:oleObj name="Equation" r:id="rId3" imgW="6108480" imgH="1739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213" y="798513"/>
                        <a:ext cx="8112125" cy="230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056" y="315913"/>
            <a:ext cx="883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Linearized hydrodynamic equations;  plane wave solutions: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849595"/>
              </p:ext>
            </p:extLst>
          </p:nvPr>
        </p:nvGraphicFramePr>
        <p:xfrm>
          <a:off x="457200" y="3429000"/>
          <a:ext cx="6505182" cy="424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2" name="Equation" r:id="rId5" imgW="4089240" imgH="266400" progId="Equation.DSMT4">
                  <p:embed/>
                </p:oleObj>
              </mc:Choice>
              <mc:Fallback>
                <p:oleObj name="Equation" r:id="rId5" imgW="408924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429000"/>
                        <a:ext cx="6505182" cy="424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06796"/>
              </p:ext>
            </p:extLst>
          </p:nvPr>
        </p:nvGraphicFramePr>
        <p:xfrm>
          <a:off x="811213" y="4037013"/>
          <a:ext cx="6459537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3" name="Equation" r:id="rId7" imgW="4863960" imgH="1384200" progId="Equation.DSMT4">
                  <p:embed/>
                </p:oleObj>
              </mc:Choice>
              <mc:Fallback>
                <p:oleObj name="Equation" r:id="rId7" imgW="4863960" imgH="1384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1213" y="4037013"/>
                        <a:ext cx="6459537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6096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Entropy and mechanical modes are independent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3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on presentation schedule: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05" y="461665"/>
            <a:ext cx="6246037" cy="60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9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813107"/>
              </p:ext>
            </p:extLst>
          </p:nvPr>
        </p:nvGraphicFramePr>
        <p:xfrm>
          <a:off x="471721" y="1146101"/>
          <a:ext cx="6459537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56" name="Equation" r:id="rId3" imgW="4863960" imgH="1384200" progId="Equation.DSMT4">
                  <p:embed/>
                </p:oleObj>
              </mc:Choice>
              <mc:Fallback>
                <p:oleObj name="Equation" r:id="rId3" imgW="4863960" imgH="1384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721" y="1146101"/>
                        <a:ext cx="6459537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667785"/>
              </p:ext>
            </p:extLst>
          </p:nvPr>
        </p:nvGraphicFramePr>
        <p:xfrm>
          <a:off x="428523" y="71401"/>
          <a:ext cx="82375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57" name="Equation" r:id="rId5" imgW="5359320" imgH="266400" progId="Equation.DSMT4">
                  <p:embed/>
                </p:oleObj>
              </mc:Choice>
              <mc:Fallback>
                <p:oleObj name="Equation" r:id="rId5" imgW="5359320" imgH="266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523" y="71401"/>
                        <a:ext cx="823753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132435"/>
              </p:ext>
            </p:extLst>
          </p:nvPr>
        </p:nvGraphicFramePr>
        <p:xfrm>
          <a:off x="484239" y="623682"/>
          <a:ext cx="7507180" cy="48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58" name="Equation" r:id="rId7" imgW="5283000" imgH="342720" progId="Equation.DSMT4">
                  <p:embed/>
                </p:oleObj>
              </mc:Choice>
              <mc:Fallback>
                <p:oleObj name="Equation" r:id="rId7" imgW="528300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239" y="623682"/>
                        <a:ext cx="7507180" cy="48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02782"/>
              </p:ext>
            </p:extLst>
          </p:nvPr>
        </p:nvGraphicFramePr>
        <p:xfrm>
          <a:off x="406400" y="2816225"/>
          <a:ext cx="75184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59" name="Equation" r:id="rId9" imgW="5638680" imgH="634680" progId="Equation.DSMT4">
                  <p:embed/>
                </p:oleObj>
              </mc:Choice>
              <mc:Fallback>
                <p:oleObj name="Equation" r:id="rId9" imgW="5638680" imgH="6346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6400" y="2816225"/>
                        <a:ext cx="7518400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998002"/>
              </p:ext>
            </p:extLst>
          </p:nvPr>
        </p:nvGraphicFramePr>
        <p:xfrm>
          <a:off x="406868" y="3603676"/>
          <a:ext cx="7015163" cy="163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60" name="Equation" r:id="rId11" imgW="5943600" imgH="1358640" progId="Equation.DSMT4">
                  <p:embed/>
                </p:oleObj>
              </mc:Choice>
              <mc:Fallback>
                <p:oleObj name="Equation" r:id="rId11" imgW="5943600" imgH="1358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6868" y="3603676"/>
                        <a:ext cx="7015163" cy="1634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01211"/>
              </p:ext>
            </p:extLst>
          </p:nvPr>
        </p:nvGraphicFramePr>
        <p:xfrm>
          <a:off x="471488" y="5300663"/>
          <a:ext cx="7181850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61" name="Equation" r:id="rId13" imgW="5765760" imgH="1104840" progId="Equation.DSMT4">
                  <p:embed/>
                </p:oleObj>
              </mc:Choice>
              <mc:Fallback>
                <p:oleObj name="Equation" r:id="rId13" imgW="5765760" imgH="11048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1488" y="5300663"/>
                        <a:ext cx="7181850" cy="137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0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740287"/>
              </p:ext>
            </p:extLst>
          </p:nvPr>
        </p:nvGraphicFramePr>
        <p:xfrm>
          <a:off x="849313" y="3163888"/>
          <a:ext cx="6161087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2" name="Equation" r:id="rId3" imgW="4508280" imgH="2145960" progId="Equation.DSMT4">
                  <p:embed/>
                </p:oleObj>
              </mc:Choice>
              <mc:Fallback>
                <p:oleObj name="Equation" r:id="rId3" imgW="4508280" imgH="2145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313" y="3163888"/>
                        <a:ext cx="6161087" cy="293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76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Linearized hydrodynamic equations;  full plane wave solutions: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956614"/>
              </p:ext>
            </p:extLst>
          </p:nvPr>
        </p:nvGraphicFramePr>
        <p:xfrm>
          <a:off x="557213" y="798513"/>
          <a:ext cx="8112125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3" name="Equation" r:id="rId5" imgW="6108480" imgH="1739880" progId="Equation.DSMT4">
                  <p:embed/>
                </p:oleObj>
              </mc:Choice>
              <mc:Fallback>
                <p:oleObj name="Equation" r:id="rId5" imgW="6108480" imgH="17398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213" y="798513"/>
                        <a:ext cx="8112125" cy="230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8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987724"/>
              </p:ext>
            </p:extLst>
          </p:nvPr>
        </p:nvGraphicFramePr>
        <p:xfrm>
          <a:off x="677863" y="3554413"/>
          <a:ext cx="67532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6" name="Equation" r:id="rId3" imgW="4991040" imgH="1739880" progId="Equation.DSMT4">
                  <p:embed/>
                </p:oleObj>
              </mc:Choice>
              <mc:Fallback>
                <p:oleObj name="Equation" r:id="rId3" imgW="4991040" imgH="17398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863" y="3554413"/>
                        <a:ext cx="6753225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76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Linearized hydrodynamic equations;  full plane wave solutions: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47250"/>
              </p:ext>
            </p:extLst>
          </p:nvPr>
        </p:nvGraphicFramePr>
        <p:xfrm>
          <a:off x="557213" y="798513"/>
          <a:ext cx="8112125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7" name="Equation" r:id="rId5" imgW="6108480" imgH="1739880" progId="Equation.DSMT4">
                  <p:embed/>
                </p:oleObj>
              </mc:Choice>
              <mc:Fallback>
                <p:oleObj name="Equation" r:id="rId5" imgW="6108480" imgH="17398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213" y="798513"/>
                        <a:ext cx="8112125" cy="230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7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621816"/>
              </p:ext>
            </p:extLst>
          </p:nvPr>
        </p:nvGraphicFramePr>
        <p:xfrm>
          <a:off x="1371600" y="3507596"/>
          <a:ext cx="49244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7" name="Equation" r:id="rId3" imgW="3708360" imgH="1307880" progId="Equation.DSMT4">
                  <p:embed/>
                </p:oleObj>
              </mc:Choice>
              <mc:Fallback>
                <p:oleObj name="Equation" r:id="rId3" imgW="3708360" imgH="13078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3507596"/>
                        <a:ext cx="4924425" cy="173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57349"/>
              </p:ext>
            </p:extLst>
          </p:nvPr>
        </p:nvGraphicFramePr>
        <p:xfrm>
          <a:off x="1371600" y="5443239"/>
          <a:ext cx="40909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8" name="Equation" r:id="rId5" imgW="2273040" imgH="406080" progId="Equation.DSMT4">
                  <p:embed/>
                </p:oleObj>
              </mc:Choice>
              <mc:Fallback>
                <p:oleObj name="Equation" r:id="rId5" imgW="2273040" imgH="4060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5443239"/>
                        <a:ext cx="4090988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76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Linearized hydrodynamic equations;  full plane wave solutions: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59925"/>
              </p:ext>
            </p:extLst>
          </p:nvPr>
        </p:nvGraphicFramePr>
        <p:xfrm>
          <a:off x="788988" y="796925"/>
          <a:ext cx="6751637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9" name="Equation" r:id="rId7" imgW="4991040" imgH="1739880" progId="Equation.DSMT4">
                  <p:embed/>
                </p:oleObj>
              </mc:Choice>
              <mc:Fallback>
                <p:oleObj name="Equation" r:id="rId7" imgW="4991040" imgH="17398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8988" y="796925"/>
                        <a:ext cx="6751637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3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97" y="1066800"/>
            <a:ext cx="8586006" cy="48958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6000" y="2667000"/>
            <a:ext cx="2971800" cy="2209800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00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Newton-Euler equations for viscous fluids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28079"/>
              </p:ext>
            </p:extLst>
          </p:nvPr>
        </p:nvGraphicFramePr>
        <p:xfrm>
          <a:off x="762000" y="658813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74"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658813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5187"/>
              </p:ext>
            </p:extLst>
          </p:nvPr>
        </p:nvGraphicFramePr>
        <p:xfrm>
          <a:off x="1447798" y="4038599"/>
          <a:ext cx="62452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2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h/r</a:t>
                      </a:r>
                      <a:r>
                        <a:rPr lang="en-US" dirty="0" smtClean="0"/>
                        <a:t>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h </a:t>
                      </a:r>
                      <a:r>
                        <a:rPr lang="en-US" dirty="0" smtClean="0">
                          <a:latin typeface="+mn-lt"/>
                        </a:rPr>
                        <a:t>(Pa</a:t>
                      </a:r>
                      <a:r>
                        <a:rPr lang="en-US" baseline="0" dirty="0" smtClean="0">
                          <a:latin typeface="+mn-lt"/>
                        </a:rPr>
                        <a:t> s</a:t>
                      </a:r>
                      <a:r>
                        <a:rPr lang="en-US" dirty="0" smtClean="0">
                          <a:latin typeface="+mn-lt"/>
                        </a:rPr>
                        <a:t>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1.00 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  x 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0.018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smtClean="0"/>
                        <a:t>Ethyl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1.52 x 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Glycerine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1183  x  10</a:t>
                      </a:r>
                      <a:r>
                        <a:rPr lang="en-US" baseline="30000" dirty="0" smtClean="0"/>
                        <a:t>-6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1490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Typical viscosities at 20</a:t>
            </a:r>
            <a:r>
              <a:rPr lang="en-US" sz="2800" baseline="30000" dirty="0" smtClean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 C and 1 </a:t>
            </a:r>
            <a:r>
              <a:rPr lang="en-US" sz="2800" dirty="0" err="1" smtClean="0">
                <a:latin typeface="+mj-lt"/>
              </a:rPr>
              <a:t>atm</a:t>
            </a:r>
            <a:r>
              <a:rPr lang="en-US" sz="28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Viscous </a:t>
            </a:r>
            <a:r>
              <a:rPr lang="en-US" sz="2400" dirty="0" smtClean="0">
                <a:latin typeface="+mj-lt"/>
              </a:rPr>
              <a:t>effects in incompressible fluids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08481"/>
              </p:ext>
            </p:extLst>
          </p:nvPr>
        </p:nvGraphicFramePr>
        <p:xfrm>
          <a:off x="228600" y="1199079"/>
          <a:ext cx="8624887" cy="169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46" name="数式" r:id="rId3" imgW="3365280" imgH="660240" progId="Equation.3">
                  <p:embed/>
                </p:oleObj>
              </mc:Choice>
              <mc:Fallback>
                <p:oleObj name="数式" r:id="rId3" imgW="3365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99079"/>
                        <a:ext cx="8624887" cy="1696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4290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Consider the general effects of viscosity on fluid equations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Consider the solution to the linearized equations for the case of steady-state flow of a sphere of radius 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Infer the drag force needed to maintain the steady-state flow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0400" y="2514600"/>
            <a:ext cx="3429000" cy="1447800"/>
            <a:chOff x="3200400" y="2514600"/>
            <a:chExt cx="3429000" cy="1447800"/>
          </a:xfrm>
        </p:grpSpPr>
        <p:sp>
          <p:nvSpPr>
            <p:cNvPr id="15" name="Rectangle 14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8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843866"/>
              </p:ext>
            </p:extLst>
          </p:nvPr>
        </p:nvGraphicFramePr>
        <p:xfrm>
          <a:off x="228600" y="457200"/>
          <a:ext cx="8624888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24" name="数式" r:id="rId3" imgW="3365280" imgH="660240" progId="Equation.3">
                  <p:embed/>
                </p:oleObj>
              </mc:Choice>
              <mc:Fallback>
                <p:oleObj name="数式" r:id="rId3" imgW="3365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624888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451292"/>
              </p:ext>
            </p:extLst>
          </p:nvPr>
        </p:nvGraphicFramePr>
        <p:xfrm>
          <a:off x="622300" y="2923691"/>
          <a:ext cx="699770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25" name="数式" r:id="rId5" imgW="2730240" imgH="1346040" progId="Equation.3">
                  <p:embed/>
                </p:oleObj>
              </mc:Choice>
              <mc:Fallback>
                <p:oleObj name="数式" r:id="rId5" imgW="27302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923691"/>
                        <a:ext cx="6997700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581400" y="1524000"/>
            <a:ext cx="3429000" cy="1447800"/>
            <a:chOff x="3200400" y="2514600"/>
            <a:chExt cx="3429000" cy="1447800"/>
          </a:xfrm>
        </p:grpSpPr>
        <p:sp>
          <p:nvSpPr>
            <p:cNvPr id="8" name="Rectangle 7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474325" y="2118360"/>
            <a:ext cx="914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125" y="2037694"/>
            <a:ext cx="40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566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33042"/>
              </p:ext>
            </p:extLst>
          </p:nvPr>
        </p:nvGraphicFramePr>
        <p:xfrm>
          <a:off x="228600" y="152400"/>
          <a:ext cx="699770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7" name="数式" r:id="rId3" imgW="2730240" imgH="1346040" progId="Equation.3">
                  <p:embed/>
                </p:oleObj>
              </mc:Choice>
              <mc:Fallback>
                <p:oleObj name="数式" r:id="rId3" imgW="27302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6997700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13" y="3724881"/>
            <a:ext cx="6858000" cy="252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609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491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57800" y="2133600"/>
            <a:ext cx="3429000" cy="1447800"/>
            <a:chOff x="3200400" y="2514600"/>
            <a:chExt cx="3429000" cy="1447800"/>
          </a:xfrm>
        </p:grpSpPr>
        <p:sp>
          <p:nvSpPr>
            <p:cNvPr id="11" name="Rectangle 10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6172200" y="2743201"/>
            <a:ext cx="914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7000" y="2662535"/>
            <a:ext cx="40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625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11311"/>
              </p:ext>
            </p:extLst>
          </p:nvPr>
        </p:nvGraphicFramePr>
        <p:xfrm>
          <a:off x="59343" y="647315"/>
          <a:ext cx="9025313" cy="275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41" name="Equation" r:id="rId3" imgW="5892480" imgH="1790640" progId="Equation.DSMT4">
                  <p:embed/>
                </p:oleObj>
              </mc:Choice>
              <mc:Fallback>
                <p:oleObj name="Equation" r:id="rId3" imgW="5892480" imgH="1790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3" y="647315"/>
                        <a:ext cx="9025313" cy="275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491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57800" y="2133600"/>
            <a:ext cx="3429000" cy="1447800"/>
            <a:chOff x="3200400" y="2514600"/>
            <a:chExt cx="3429000" cy="1447800"/>
          </a:xfrm>
        </p:grpSpPr>
        <p:sp>
          <p:nvSpPr>
            <p:cNvPr id="9" name="Rectangle 8"/>
            <p:cNvSpPr/>
            <p:nvPr/>
          </p:nvSpPr>
          <p:spPr>
            <a:xfrm>
              <a:off x="3200400" y="2514600"/>
              <a:ext cx="3429000" cy="1447800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88525" y="2804160"/>
              <a:ext cx="609600" cy="6096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093325" y="3108960"/>
              <a:ext cx="1469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00600" y="264729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u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81400" y="3581400"/>
              <a:ext cx="1219200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8200" y="3272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F</a:t>
              </a:r>
              <a:r>
                <a:rPr lang="en-US" sz="2400" i="1" baseline="-25000" dirty="0" smtClean="0">
                  <a:latin typeface="+mj-lt"/>
                </a:rPr>
                <a:t>D</a:t>
              </a:r>
              <a:endParaRPr lang="en-US" sz="2400" i="1" dirty="0" smtClean="0">
                <a:latin typeface="+mj-lt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551887"/>
            <a:ext cx="4648200" cy="25895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00400" y="5862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890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25002</TotalTime>
  <Words>727</Words>
  <Application>Microsoft Office PowerPoint</Application>
  <PresentationFormat>On-screen Show (4:3)</PresentationFormat>
  <Paragraphs>178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Wingdings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1151</cp:revision>
  <cp:lastPrinted>2018-11-28T14:12:58Z</cp:lastPrinted>
  <dcterms:created xsi:type="dcterms:W3CDTF">2012-01-10T18:32:24Z</dcterms:created>
  <dcterms:modified xsi:type="dcterms:W3CDTF">2018-11-28T14:48:24Z</dcterms:modified>
</cp:coreProperties>
</file>