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440" r:id="rId3"/>
    <p:sldId id="389" r:id="rId4"/>
    <p:sldId id="413" r:id="rId5"/>
    <p:sldId id="369" r:id="rId6"/>
    <p:sldId id="370" r:id="rId7"/>
    <p:sldId id="391" r:id="rId8"/>
    <p:sldId id="430" r:id="rId9"/>
    <p:sldId id="431" r:id="rId10"/>
    <p:sldId id="434" r:id="rId11"/>
    <p:sldId id="390" r:id="rId12"/>
    <p:sldId id="437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42" r:id="rId22"/>
    <p:sldId id="424" r:id="rId23"/>
    <p:sldId id="425" r:id="rId24"/>
    <p:sldId id="426" r:id="rId25"/>
    <p:sldId id="427" r:id="rId26"/>
    <p:sldId id="441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EB2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60"/>
  </p:normalViewPr>
  <p:slideViewPr>
    <p:cSldViewPr>
      <p:cViewPr varScale="1">
        <p:scale>
          <a:sx n="54" d="100"/>
          <a:sy n="54" d="100"/>
        </p:scale>
        <p:origin x="11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4.wmf"/><Relationship Id="rId3" Type="http://schemas.openxmlformats.org/officeDocument/2006/relationships/image" Target="../media/image26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3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rutsca.html" TargetMode="Externa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hyperlink" Target="http://hyperphysics.phy-astr.gsu.edu/hbase/nuclear/rutsca2.html#c3" TargetMode="Externa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-76200"/>
            <a:ext cx="89154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1200" b="1" dirty="0"/>
          </a:p>
          <a:p>
            <a:pPr algn="ctr"/>
            <a:r>
              <a:rPr lang="en-US" sz="3200" b="1" dirty="0" smtClean="0"/>
              <a:t>Plan for Lecture 4:</a:t>
            </a:r>
          </a:p>
          <a:p>
            <a:pPr algn="ctr"/>
            <a:r>
              <a:rPr lang="en-US" sz="3200" b="1" dirty="0" smtClean="0"/>
              <a:t>Reading:  Chapter 1 F&amp;W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Summary of previous discussion of scattering theory; transformation between lab and center of mass frames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Scattering </a:t>
            </a:r>
            <a:r>
              <a:rPr lang="en-US" sz="3200" b="1" dirty="0">
                <a:solidFill>
                  <a:schemeClr val="folHlink"/>
                </a:solidFill>
              </a:rPr>
              <a:t>theory </a:t>
            </a:r>
            <a:r>
              <a:rPr lang="en-US" sz="3200" b="1" dirty="0" smtClean="0">
                <a:solidFill>
                  <a:schemeClr val="folHlink"/>
                </a:solidFill>
              </a:rPr>
              <a:t>in the center of mass frame; Calculation of the scattering cross section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Cross section for Rutherford </a:t>
            </a:r>
            <a:r>
              <a:rPr lang="en-US" sz="3200" b="1" dirty="0">
                <a:solidFill>
                  <a:schemeClr val="folHlink"/>
                </a:solidFill>
              </a:rPr>
              <a:t>scattering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265491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suppose </a:t>
            </a:r>
            <a:r>
              <a:rPr lang="en-US" sz="2400" i="1" dirty="0" smtClean="0">
                <a:latin typeface="+mj-lt"/>
              </a:rPr>
              <a:t> m</a:t>
            </a:r>
            <a:r>
              <a:rPr lang="en-US" sz="2400" i="1" baseline="-25000" dirty="0" smtClean="0">
                <a:latin typeface="+mj-lt"/>
              </a:rPr>
              <a:t>1</a:t>
            </a:r>
            <a:r>
              <a:rPr lang="en-US" sz="2400" i="1" dirty="0" smtClean="0">
                <a:latin typeface="+mj-lt"/>
              </a:rPr>
              <a:t> = m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91487"/>
              </p:ext>
            </p:extLst>
          </p:nvPr>
        </p:nvGraphicFramePr>
        <p:xfrm>
          <a:off x="285750" y="373063"/>
          <a:ext cx="85423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8" name="数式" r:id="rId3" imgW="3619440" imgH="507960" progId="Equation.3">
                  <p:embed/>
                </p:oleObj>
              </mc:Choice>
              <mc:Fallback>
                <p:oleObj name="数式" r:id="rId3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73063"/>
                        <a:ext cx="85423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95721"/>
              </p:ext>
            </p:extLst>
          </p:nvPr>
        </p:nvGraphicFramePr>
        <p:xfrm>
          <a:off x="381000" y="16764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9" name="数式" r:id="rId5" imgW="1981080" imgH="431640" progId="Equation.3">
                  <p:embed/>
                </p:oleObj>
              </mc:Choice>
              <mc:Fallback>
                <p:oleObj name="数式" r:id="rId5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37462"/>
              </p:ext>
            </p:extLst>
          </p:nvPr>
        </p:nvGraphicFramePr>
        <p:xfrm>
          <a:off x="304800" y="3116580"/>
          <a:ext cx="61468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0" name="数式" r:id="rId7" imgW="2603160" imgH="812520" progId="Equation.3">
                  <p:embed/>
                </p:oleObj>
              </mc:Choice>
              <mc:Fallback>
                <p:oleObj name="数式" r:id="rId7" imgW="26031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16580"/>
                        <a:ext cx="61468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991431"/>
              </p:ext>
            </p:extLst>
          </p:nvPr>
        </p:nvGraphicFramePr>
        <p:xfrm>
          <a:off x="685800" y="5105400"/>
          <a:ext cx="527526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1" name="Equation" r:id="rId9" imgW="2234880" imgH="482400" progId="Equation.DSMT4">
                  <p:embed/>
                </p:oleObj>
              </mc:Choice>
              <mc:Fallback>
                <p:oleObj name="Equation" r:id="rId9" imgW="2234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5275262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sections in different reference frames – </a:t>
            </a:r>
          </a:p>
        </p:txBody>
      </p:sp>
    </p:spTree>
    <p:extLst>
      <p:ext uri="{BB962C8B-B14F-4D97-AF65-F5344CB8AC3E}">
        <p14:creationId xmlns:p14="http://schemas.microsoft.com/office/powerpoint/2010/main" val="21247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Focusing on the center of mass frame of reference: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Typical two-particle interactions –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809856"/>
              </p:ext>
            </p:extLst>
          </p:nvPr>
        </p:nvGraphicFramePr>
        <p:xfrm>
          <a:off x="476978" y="1950660"/>
          <a:ext cx="773284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Equation" r:id="rId4" imgW="4813200" imgH="2323800" progId="Equation.DSMT4">
                  <p:embed/>
                </p:oleObj>
              </mc:Choice>
              <mc:Fallback>
                <p:oleObj name="Equation" r:id="rId4" imgW="4813200" imgH="232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978" y="1950660"/>
                        <a:ext cx="7732843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24600" y="30480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85532" y="2830308"/>
            <a:ext cx="867868" cy="1619784"/>
            <a:chOff x="7285532" y="2830308"/>
            <a:chExt cx="867868" cy="1619784"/>
          </a:xfrm>
        </p:grpSpPr>
        <p:sp>
          <p:nvSpPr>
            <p:cNvPr id="10" name="TextBox 9"/>
            <p:cNvSpPr txBox="1"/>
            <p:nvPr/>
          </p:nvSpPr>
          <p:spPr>
            <a:xfrm>
              <a:off x="7285532" y="2830308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1400" y="3988427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  <a:sym typeface="Wingdings" panose="05000000000000000000" pitchFamily="2" charset="2"/>
                </a:rPr>
                <a:t>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7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247775"/>
            <a:ext cx="7810500" cy="4362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532848"/>
              </p:ext>
            </p:extLst>
          </p:nvPr>
        </p:nvGraphicFramePr>
        <p:xfrm>
          <a:off x="1874520" y="1003935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3"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520" y="1003935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874520" y="2003326"/>
            <a:ext cx="419100" cy="615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3581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E</a:t>
            </a:r>
            <a:r>
              <a:rPr lang="en-US" sz="2400" b="1" i="1" baseline="-25000" dirty="0" err="1" smtClean="0">
                <a:latin typeface="+mj-lt"/>
              </a:rPr>
              <a:t>rel</a:t>
            </a:r>
            <a:endParaRPr lang="en-US" sz="2400" b="1" i="1" dirty="0" smtClean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8400" y="4038600"/>
            <a:ext cx="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1700" y="537939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475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a continuous potential interaction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in center of mass reference frame: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725100"/>
              </p:ext>
            </p:extLst>
          </p:nvPr>
        </p:nvGraphicFramePr>
        <p:xfrm>
          <a:off x="3581400" y="367630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4"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367630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00400" y="2180058"/>
            <a:ext cx="628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Need to relate these parameters to differential cross section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030605"/>
              </p:ext>
            </p:extLst>
          </p:nvPr>
        </p:nvGraphicFramePr>
        <p:xfrm>
          <a:off x="1396062" y="2971800"/>
          <a:ext cx="661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5" name="Equation" r:id="rId8" imgW="457200" imgH="266400" progId="Equation.DSMT4">
                  <p:embed/>
                </p:oleObj>
              </mc:Choice>
              <mc:Fallback>
                <p:oleObj name="Equation" r:id="rId8" imgW="4572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062" y="2971800"/>
                        <a:ext cx="661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875253"/>
              </p:ext>
            </p:extLst>
          </p:nvPr>
        </p:nvGraphicFramePr>
        <p:xfrm>
          <a:off x="1280042" y="3954462"/>
          <a:ext cx="77735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6" name="Equation" r:id="rId10" imgW="545760" imgH="634680" progId="Equation.DSMT4">
                  <p:embed/>
                </p:oleObj>
              </mc:Choice>
              <mc:Fallback>
                <p:oleObj name="Equation" r:id="rId10" imgW="5457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042" y="3954462"/>
                        <a:ext cx="77735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28766"/>
              </p:ext>
            </p:extLst>
          </p:nvPr>
        </p:nvGraphicFramePr>
        <p:xfrm>
          <a:off x="6864350" y="2721101"/>
          <a:ext cx="1666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7" name="Equation" r:id="rId12" imgW="1002960" imgH="634680" progId="Equation.DSMT4">
                  <p:embed/>
                </p:oleObj>
              </mc:Choice>
              <mc:Fallback>
                <p:oleObj name="Equation" r:id="rId12" imgW="10029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2721101"/>
                        <a:ext cx="1666875" cy="1057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971499"/>
              </p:ext>
            </p:extLst>
          </p:nvPr>
        </p:nvGraphicFramePr>
        <p:xfrm>
          <a:off x="2824163" y="5313363"/>
          <a:ext cx="60293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8" name="Equation" r:id="rId14" imgW="2476440" imgH="444240" progId="Equation.DSMT4">
                  <p:embed/>
                </p:oleObj>
              </mc:Choice>
              <mc:Fallback>
                <p:oleObj name="Equation" r:id="rId14" imgW="24764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24163" y="5313363"/>
                        <a:ext cx="60293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7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14" name="Block Arc 13"/>
          <p:cNvSpPr/>
          <p:nvPr/>
        </p:nvSpPr>
        <p:spPr>
          <a:xfrm rot="13121905">
            <a:off x="2324363" y="-1085076"/>
            <a:ext cx="6992456" cy="6484215"/>
          </a:xfrm>
          <a:prstGeom prst="blockArc">
            <a:avLst>
              <a:gd name="adj1" fmla="val 10569933"/>
              <a:gd name="adj2" fmla="val 6988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2200" y="5715000"/>
            <a:ext cx="152400" cy="15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14600" y="4495800"/>
            <a:ext cx="1066800" cy="121843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8400" y="5168265"/>
            <a:ext cx="2057400" cy="609219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92282" y="5418456"/>
            <a:ext cx="2917918" cy="37350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4"/>
          </p:cNvCxnSpPr>
          <p:nvPr/>
        </p:nvCxnSpPr>
        <p:spPr>
          <a:xfrm flipV="1">
            <a:off x="2438400" y="3733800"/>
            <a:ext cx="457200" cy="213512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834513">
            <a:off x="2880905" y="4593822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 rot="21076726">
            <a:off x="3819927" y="549707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  <a:r>
              <a:rPr lang="en-US" sz="2400" i="1" dirty="0" smtClean="0">
                <a:latin typeface="Symbol" pitchFamily="18" charset="2"/>
              </a:rPr>
              <a:t>(f)</a:t>
            </a:r>
          </a:p>
        </p:txBody>
      </p:sp>
      <p:sp>
        <p:nvSpPr>
          <p:cNvPr id="22" name="TextBox 21"/>
          <p:cNvSpPr txBox="1"/>
          <p:nvPr/>
        </p:nvSpPr>
        <p:spPr>
          <a:xfrm rot="21097462">
            <a:off x="2930246" y="4229977"/>
            <a:ext cx="544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sp>
        <p:nvSpPr>
          <p:cNvPr id="23" name="Arc 22"/>
          <p:cNvSpPr/>
          <p:nvPr/>
        </p:nvSpPr>
        <p:spPr>
          <a:xfrm rot="20630399">
            <a:off x="2475751" y="4724400"/>
            <a:ext cx="704046" cy="762000"/>
          </a:xfrm>
          <a:prstGeom prst="arc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233708"/>
              </p:ext>
            </p:extLst>
          </p:nvPr>
        </p:nvGraphicFramePr>
        <p:xfrm>
          <a:off x="2590800" y="1748954"/>
          <a:ext cx="5790067" cy="81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7" name="Equation" r:id="rId3" imgW="4775040" imgH="672840" progId="Equation.DSMT4">
                  <p:embed/>
                </p:oleObj>
              </mc:Choice>
              <mc:Fallback>
                <p:oleObj name="Equation" r:id="rId3" imgW="47750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1748954"/>
                        <a:ext cx="5790067" cy="816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581400" y="2971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+mj-lt"/>
              </a:rPr>
              <a:t>Need to find an equation for </a:t>
            </a:r>
            <a:r>
              <a:rPr lang="en-US" sz="2400" i="1" dirty="0" smtClean="0">
                <a:latin typeface="+mj-lt"/>
              </a:rPr>
              <a:t>r(</a:t>
            </a:r>
            <a:r>
              <a:rPr lang="en-US" sz="2400" i="1" dirty="0" smtClean="0">
                <a:latin typeface="Symbol" panose="05050102010706020507" pitchFamily="18" charset="2"/>
              </a:rPr>
              <a:t>f</a:t>
            </a:r>
            <a:r>
              <a:rPr lang="en-US" sz="2400" i="1" dirty="0" smtClean="0">
                <a:latin typeface="+mj-lt"/>
              </a:rPr>
              <a:t>)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249372"/>
              </p:ext>
            </p:extLst>
          </p:nvPr>
        </p:nvGraphicFramePr>
        <p:xfrm>
          <a:off x="769580" y="226395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8" name="Equation" r:id="rId5" imgW="1688760" imgH="457200" progId="Equation.DSMT4">
                  <p:embed/>
                </p:oleObj>
              </mc:Choice>
              <mc:Fallback>
                <p:oleObj name="Equation" r:id="rId5" imgW="1688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9580" y="226395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5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843309"/>
              </p:ext>
            </p:extLst>
          </p:nvPr>
        </p:nvGraphicFramePr>
        <p:xfrm>
          <a:off x="543627" y="98424"/>
          <a:ext cx="8134350" cy="625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Equation" r:id="rId3" imgW="5041800" imgH="3797280" progId="Equation.DSMT4">
                  <p:embed/>
                </p:oleObj>
              </mc:Choice>
              <mc:Fallback>
                <p:oleObj name="Equation" r:id="rId3" imgW="5041800" imgH="3797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27" y="98424"/>
                        <a:ext cx="8134350" cy="6257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2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631518"/>
              </p:ext>
            </p:extLst>
          </p:nvPr>
        </p:nvGraphicFramePr>
        <p:xfrm>
          <a:off x="1600200" y="304800"/>
          <a:ext cx="6211086" cy="545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5" name="Equation" r:id="rId3" imgW="3949560" imgH="3390840" progId="Equation.DSMT4">
                  <p:embed/>
                </p:oleObj>
              </mc:Choice>
              <mc:Fallback>
                <p:oleObj name="Equation" r:id="rId3" imgW="3949560" imgH="3390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4800"/>
                        <a:ext cx="6211086" cy="5453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2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534" r="42241" b="5296"/>
          <a:stretch/>
        </p:blipFill>
        <p:spPr bwMode="auto">
          <a:xfrm>
            <a:off x="2438400" y="1538965"/>
            <a:ext cx="6332388" cy="248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47454"/>
              </p:ext>
            </p:extLst>
          </p:nvPr>
        </p:nvGraphicFramePr>
        <p:xfrm>
          <a:off x="398488" y="121262"/>
          <a:ext cx="5390829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" name="数式" r:id="rId4" imgW="2108160" imgH="1041120" progId="Equation.3">
                  <p:embed/>
                </p:oleObj>
              </mc:Choice>
              <mc:Fallback>
                <p:oleObj name="数式" r:id="rId4" imgW="21081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88" y="121262"/>
                        <a:ext cx="5390829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385860"/>
              </p:ext>
            </p:extLst>
          </p:nvPr>
        </p:nvGraphicFramePr>
        <p:xfrm>
          <a:off x="512763" y="3972556"/>
          <a:ext cx="5507037" cy="2383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8" name="Equation" r:id="rId6" imgW="3898800" imgH="1688760" progId="Equation.DSMT4">
                  <p:embed/>
                </p:oleObj>
              </mc:Choice>
              <mc:Fallback>
                <p:oleObj name="Equation" r:id="rId6" imgW="389880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3972556"/>
                        <a:ext cx="5507037" cy="2383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130970"/>
              </p:ext>
            </p:extLst>
          </p:nvPr>
        </p:nvGraphicFramePr>
        <p:xfrm>
          <a:off x="531124" y="2544079"/>
          <a:ext cx="478857" cy="579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9" name="Equation" r:id="rId8" imgW="241200" imgH="291960" progId="Equation.DSMT4">
                  <p:embed/>
                </p:oleObj>
              </mc:Choice>
              <mc:Fallback>
                <p:oleObj name="Equation" r:id="rId8" imgW="241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1124" y="2544079"/>
                        <a:ext cx="478857" cy="579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142082" y="2781616"/>
            <a:ext cx="914400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63558"/>
              </p:ext>
            </p:extLst>
          </p:nvPr>
        </p:nvGraphicFramePr>
        <p:xfrm>
          <a:off x="838200" y="354053"/>
          <a:ext cx="6251734" cy="616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0" name="Equation" r:id="rId3" imgW="4698720" imgH="4800600" progId="Equation.DSMT4">
                  <p:embed/>
                </p:oleObj>
              </mc:Choice>
              <mc:Fallback>
                <p:oleObj name="Equation" r:id="rId3" imgW="4698720" imgH="480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4053"/>
                        <a:ext cx="6251734" cy="616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9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261434"/>
              </p:ext>
            </p:extLst>
          </p:nvPr>
        </p:nvGraphicFramePr>
        <p:xfrm>
          <a:off x="1593850" y="1425575"/>
          <a:ext cx="43561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数式" r:id="rId3" imgW="1854000" imgH="1600200" progId="Equation.3">
                  <p:embed/>
                </p:oleObj>
              </mc:Choice>
              <mc:Fallback>
                <p:oleObj name="数式" r:id="rId3" imgW="18540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425575"/>
                        <a:ext cx="43561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6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</a:t>
            </a: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baseline="-25000" dirty="0" err="1" smtClean="0">
                <a:latin typeface="+mj-lt"/>
              </a:rPr>
              <a:t>max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dirty="0" smtClean="0">
                <a:latin typeface="Symbol" pitchFamily="18" charset="2"/>
              </a:rPr>
              <a:t>q: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534" r="42241" b="5296"/>
          <a:stretch/>
        </p:blipFill>
        <p:spPr bwMode="auto">
          <a:xfrm>
            <a:off x="1143000" y="888385"/>
            <a:ext cx="6332388" cy="248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584865"/>
              </p:ext>
            </p:extLst>
          </p:nvPr>
        </p:nvGraphicFramePr>
        <p:xfrm>
          <a:off x="1308100" y="3386138"/>
          <a:ext cx="4117975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Equation" r:id="rId4" imgW="1790640" imgH="927000" progId="Equation.DSMT4">
                  <p:embed/>
                </p:oleObj>
              </mc:Choice>
              <mc:Fallback>
                <p:oleObj name="Equation" r:id="rId4" imgW="17906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8100" y="3386138"/>
                        <a:ext cx="4117975" cy="213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7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4" y="990600"/>
            <a:ext cx="8915400" cy="483943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71674" y="2209800"/>
            <a:ext cx="2971800" cy="2895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074" y="304800"/>
            <a:ext cx="850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Physics colloquium today --</a:t>
            </a:r>
          </a:p>
        </p:txBody>
      </p:sp>
    </p:spTree>
    <p:extLst>
      <p:ext uri="{BB962C8B-B14F-4D97-AF65-F5344CB8AC3E}">
        <p14:creationId xmlns:p14="http://schemas.microsoft.com/office/powerpoint/2010/main" val="1984035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726258"/>
              </p:ext>
            </p:extLst>
          </p:nvPr>
        </p:nvGraphicFramePr>
        <p:xfrm>
          <a:off x="1142207" y="227242"/>
          <a:ext cx="5944394" cy="6129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Equation" r:id="rId3" imgW="3797280" imgH="4051080" progId="Equation.DSMT4">
                  <p:embed/>
                </p:oleObj>
              </mc:Choice>
              <mc:Fallback>
                <p:oleObj name="Equation" r:id="rId3" imgW="3797280" imgH="4051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207" y="227242"/>
                        <a:ext cx="5944394" cy="6129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6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8686800" cy="355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61" y="304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Diagram of Rutherford scattering experiment</a:t>
            </a:r>
          </a:p>
          <a:p>
            <a:r>
              <a:rPr lang="en-US" sz="2400" dirty="0">
                <a:latin typeface="+mj-lt"/>
                <a:hlinkClick r:id="rId3"/>
              </a:rPr>
              <a:t>http://hyperphysics.phy-astr.gsu.edu/hbase/rutsca.html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7655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383624"/>
              </p:ext>
            </p:extLst>
          </p:nvPr>
        </p:nvGraphicFramePr>
        <p:xfrm>
          <a:off x="353650" y="301424"/>
          <a:ext cx="4942813" cy="202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2" name="Equation" r:id="rId3" imgW="3797280" imgH="1612800" progId="Equation.DSMT4">
                  <p:embed/>
                </p:oleObj>
              </mc:Choice>
              <mc:Fallback>
                <p:oleObj name="Equation" r:id="rId3" imgW="3797280" imgH="16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50" y="301424"/>
                        <a:ext cx="4942813" cy="202926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7005"/>
              </p:ext>
            </p:extLst>
          </p:nvPr>
        </p:nvGraphicFramePr>
        <p:xfrm>
          <a:off x="366713" y="2409825"/>
          <a:ext cx="7421562" cy="363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3" name="Equation" r:id="rId5" imgW="5689440" imgH="2882880" progId="Equation.DSMT4">
                  <p:embed/>
                </p:oleObj>
              </mc:Choice>
              <mc:Fallback>
                <p:oleObj name="Equation" r:id="rId5" imgW="5689440" imgH="2882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2409825"/>
                        <a:ext cx="7421562" cy="363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994954"/>
              </p:ext>
            </p:extLst>
          </p:nvPr>
        </p:nvGraphicFramePr>
        <p:xfrm>
          <a:off x="5649165" y="301424"/>
          <a:ext cx="3244010" cy="152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4" name="Equation" r:id="rId7" imgW="2006280" imgH="977760" progId="Equation.DSMT4">
                  <p:embed/>
                </p:oleObj>
              </mc:Choice>
              <mc:Fallback>
                <p:oleObj name="Equation" r:id="rId7" imgW="200628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165" y="301424"/>
                        <a:ext cx="3244010" cy="1527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2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3733800"/>
            <a:ext cx="43434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98098"/>
              </p:ext>
            </p:extLst>
          </p:nvPr>
        </p:nvGraphicFramePr>
        <p:xfrm>
          <a:off x="685800" y="533400"/>
          <a:ext cx="47656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8" name="数式" r:id="rId3" imgW="2019240" imgH="1269720" progId="Equation.3">
                  <p:embed/>
                </p:oleObj>
              </mc:Choice>
              <mc:Fallback>
                <p:oleObj name="数式" r:id="rId3" imgW="201924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47656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24677"/>
              </p:ext>
            </p:extLst>
          </p:nvPr>
        </p:nvGraphicFramePr>
        <p:xfrm>
          <a:off x="1371600" y="38100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9" name="数式" r:id="rId5" imgW="2095200" imgH="634680" progId="Equation.3">
                  <p:embed/>
                </p:oleObj>
              </mc:Choice>
              <mc:Fallback>
                <p:oleObj name="数式" r:id="rId5" imgW="2095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8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 descr="http://hyperphysics.phy-astr.gsu.edu/hbase/nuclear/imgnuc/geigma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419600" cy="4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411492"/>
              </p:ext>
            </p:extLst>
          </p:nvPr>
        </p:nvGraphicFramePr>
        <p:xfrm>
          <a:off x="762000" y="2286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数式" r:id="rId4" imgW="2095200" imgH="634680" progId="Equation.3">
                  <p:embed/>
                </p:oleObj>
              </mc:Choice>
              <mc:Fallback>
                <p:oleObj name="数式" r:id="rId4" imgW="2095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8674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From webpage: </a:t>
            </a:r>
            <a:r>
              <a:rPr lang="en-US" sz="1600" dirty="0">
                <a:latin typeface="+mj-lt"/>
                <a:hlinkClick r:id="rId6"/>
              </a:rPr>
              <a:t>http://hyperphysics.phy-astr.gsu.edu/hbase/nuclear/rutsca2.html#c3</a:t>
            </a:r>
            <a:endParaRPr lang="en-US" sz="16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371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happens as</a:t>
            </a:r>
          </a:p>
          <a:p>
            <a:r>
              <a:rPr lang="en-US" sz="2400" dirty="0" smtClean="0">
                <a:latin typeface="Symbol" panose="05050102010706020507" pitchFamily="18" charset="2"/>
              </a:rPr>
              <a:t>q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0?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8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Original experiment performed with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dirty="0" smtClean="0">
                <a:latin typeface="+mj-lt"/>
              </a:rPr>
              <a:t> particles on gold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107443"/>
              </p:ext>
            </p:extLst>
          </p:nvPr>
        </p:nvGraphicFramePr>
        <p:xfrm>
          <a:off x="1066800" y="1657350"/>
          <a:ext cx="4648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Equation" r:id="rId3" imgW="2323800" imgH="647640" progId="Equation.DSMT4">
                  <p:embed/>
                </p:oleObj>
              </mc:Choice>
              <mc:Fallback>
                <p:oleObj name="Equation" r:id="rId3" imgW="232380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57350"/>
                        <a:ext cx="4648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4971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Recap of equations for scattering cross section in the center of mass frame of reference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82908"/>
              </p:ext>
            </p:extLst>
          </p:nvPr>
        </p:nvGraphicFramePr>
        <p:xfrm>
          <a:off x="609600" y="1184275"/>
          <a:ext cx="2286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6" name="Equation" r:id="rId3" imgW="1143000" imgH="634680" progId="Equation.DSMT4">
                  <p:embed/>
                </p:oleObj>
              </mc:Choice>
              <mc:Fallback>
                <p:oleObj name="Equation" r:id="rId3" imgW="1143000" imgH="634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84275"/>
                        <a:ext cx="2286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967759"/>
              </p:ext>
            </p:extLst>
          </p:nvPr>
        </p:nvGraphicFramePr>
        <p:xfrm>
          <a:off x="637309" y="2057400"/>
          <a:ext cx="501015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Equation" r:id="rId5" imgW="3200400" imgH="2374560" progId="Equation.DSMT4">
                  <p:embed/>
                </p:oleObj>
              </mc:Choice>
              <mc:Fallback>
                <p:oleObj name="Equation" r:id="rId5" imgW="3200400" imgH="2374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09" y="2057400"/>
                        <a:ext cx="5010150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3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8600" y="5205225"/>
            <a:ext cx="609600" cy="609600"/>
          </a:xfrm>
          <a:prstGeom prst="rightArrow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8125685" cy="527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75496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2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6349" y="332866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8600" y="371772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33800" y="440184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6" name="数式" r:id="rId6" imgW="1993680" imgH="634680" progId="Equation.3">
                    <p:embed/>
                  </p:oleObj>
                </mc:Choice>
                <mc:Fallback>
                  <p:oleObj name="数式" r:id="rId6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806581"/>
              </p:ext>
            </p:extLst>
          </p:nvPr>
        </p:nvGraphicFramePr>
        <p:xfrm>
          <a:off x="1755775" y="2946977"/>
          <a:ext cx="27368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7" name="Equation" r:id="rId8" imgW="1155600" imgH="266400" progId="Equation.DSMT4">
                  <p:embed/>
                </p:oleObj>
              </mc:Choice>
              <mc:Fallback>
                <p:oleObj name="Equation" r:id="rId8" imgW="1155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2946977"/>
                        <a:ext cx="273685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557334"/>
              </p:ext>
            </p:extLst>
          </p:nvPr>
        </p:nvGraphicFramePr>
        <p:xfrm>
          <a:off x="3124200" y="3456283"/>
          <a:ext cx="36703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" name="Equation" r:id="rId10" imgW="1549080" imgH="266400" progId="Equation.DSMT4">
                  <p:embed/>
                </p:oleObj>
              </mc:Choice>
              <mc:Fallback>
                <p:oleObj name="Equation" r:id="rId10" imgW="1549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56283"/>
                        <a:ext cx="36703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2069" y="176943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68088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6724" y="425367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3" name="数式" r:id="rId4" imgW="1993680" imgH="634680" progId="Equation.3">
                    <p:embed/>
                  </p:oleObj>
                </mc:Choice>
                <mc:Fallback>
                  <p:oleObj name="数式" r:id="rId4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4639366" y="2241945"/>
            <a:ext cx="2522470" cy="1144343"/>
            <a:chOff x="282642" y="4418257"/>
            <a:chExt cx="2522470" cy="1144343"/>
          </a:xfrm>
        </p:grpSpPr>
        <p:sp>
          <p:nvSpPr>
            <p:cNvPr id="10" name="Donut 9"/>
            <p:cNvSpPr/>
            <p:nvPr/>
          </p:nvSpPr>
          <p:spPr>
            <a:xfrm>
              <a:off x="282642" y="4578678"/>
              <a:ext cx="918210" cy="914400"/>
            </a:xfrm>
            <a:prstGeom prst="donut">
              <a:avLst>
                <a:gd name="adj" fmla="val 10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rot="10800000">
              <a:off x="629352" y="4571641"/>
              <a:ext cx="224790" cy="160421"/>
            </a:xfrm>
            <a:prstGeom prst="trapezoi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2" idx="1"/>
            </p:cNvCxnSpPr>
            <p:nvPr/>
          </p:nvCxnSpPr>
          <p:spPr>
            <a:xfrm flipH="1">
              <a:off x="834089" y="4651851"/>
              <a:ext cx="8423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8901389"/>
                </p:ext>
              </p:extLst>
            </p:nvPr>
          </p:nvGraphicFramePr>
          <p:xfrm>
            <a:off x="1752600" y="4418257"/>
            <a:ext cx="1052512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4" name="数式" r:id="rId6" imgW="444240" imgH="203040" progId="Equation.3">
                    <p:embed/>
                  </p:oleObj>
                </mc:Choice>
                <mc:Fallback>
                  <p:oleObj name="数式" r:id="rId6" imgW="4442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4418257"/>
                          <a:ext cx="1052512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741747" y="5037253"/>
              <a:ext cx="0" cy="525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57200" y="4646857"/>
              <a:ext cx="172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76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	Notion of cross section is common to many areas of  		physics including classical mechanics, quantum 		mechanics, optics, etc.   Only in the classical			mechanics can we calculate it using geometric 	considerations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432352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We are assuming that the process is isotropic in </a:t>
            </a:r>
            <a:r>
              <a:rPr lang="en-US" sz="2400" dirty="0" smtClean="0">
                <a:latin typeface="Symbol" panose="05050102010706020507" pitchFamily="18" charset="2"/>
              </a:rPr>
              <a:t>f </a:t>
            </a:r>
          </a:p>
        </p:txBody>
      </p:sp>
    </p:spTree>
    <p:extLst>
      <p:ext uri="{BB962C8B-B14F-4D97-AF65-F5344CB8AC3E}">
        <p14:creationId xmlns:p14="http://schemas.microsoft.com/office/powerpoint/2010/main" val="20706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904826"/>
              </p:ext>
            </p:extLst>
          </p:nvPr>
        </p:nvGraphicFramePr>
        <p:xfrm>
          <a:off x="457200" y="1371600"/>
          <a:ext cx="3833812" cy="2297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8" name="Equation" r:id="rId3" imgW="2108160" imgH="1307880" progId="Equation.DSMT4">
                  <p:embed/>
                </p:oleObj>
              </mc:Choice>
              <mc:Fallback>
                <p:oleObj name="Equation" r:id="rId3" imgW="210816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3833812" cy="2297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Transformation between center-of-mass and laboratory reference frames: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454127"/>
              </p:ext>
            </p:extLst>
          </p:nvPr>
        </p:nvGraphicFramePr>
        <p:xfrm>
          <a:off x="439189" y="3814393"/>
          <a:ext cx="6493338" cy="13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9" name="Equation" r:id="rId5" imgW="3644640" imgH="749160" progId="Equation.DSMT4">
                  <p:embed/>
                </p:oleObj>
              </mc:Choice>
              <mc:Fallback>
                <p:oleObj name="Equation" r:id="rId5" imgW="364464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89" y="3814393"/>
                        <a:ext cx="6493338" cy="13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572000" y="990599"/>
            <a:ext cx="4267200" cy="1905000"/>
            <a:chOff x="5257800" y="4191000"/>
            <a:chExt cx="3048000" cy="1360714"/>
          </a:xfrm>
        </p:grpSpPr>
        <p:sp>
          <p:nvSpPr>
            <p:cNvPr id="9" name="TextBox 8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1" idx="2"/>
            </p:cNvCxnSpPr>
            <p:nvPr/>
          </p:nvCxnSpPr>
          <p:spPr>
            <a:xfrm>
              <a:off x="6915150" y="4724399"/>
              <a:ext cx="638175" cy="1104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94046" y="5035621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21904" y="5090049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19" name="Arc 18"/>
          <p:cNvSpPr/>
          <p:nvPr/>
        </p:nvSpPr>
        <p:spPr>
          <a:xfrm>
            <a:off x="6245170" y="2206005"/>
            <a:ext cx="581025" cy="841840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6760654" y="2237450"/>
            <a:ext cx="340233" cy="749372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234779" y="1869173"/>
            <a:ext cx="688757" cy="797827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65120" y="728501"/>
            <a:ext cx="582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(assuming that energy is conserved)</a:t>
            </a:r>
          </a:p>
        </p:txBody>
      </p:sp>
    </p:spTree>
    <p:extLst>
      <p:ext uri="{BB962C8B-B14F-4D97-AF65-F5344CB8AC3E}">
        <p14:creationId xmlns:p14="http://schemas.microsoft.com/office/powerpoint/2010/main" val="6681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451515"/>
              </p:ext>
            </p:extLst>
          </p:nvPr>
        </p:nvGraphicFramePr>
        <p:xfrm>
          <a:off x="581024" y="657571"/>
          <a:ext cx="50657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5" name="数式" r:id="rId3" imgW="2145960" imgH="482400" progId="Equation.3">
                  <p:embed/>
                </p:oleObj>
              </mc:Choice>
              <mc:Fallback>
                <p:oleObj name="数式" r:id="rId3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4" y="657571"/>
                        <a:ext cx="506571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93025"/>
              </p:ext>
            </p:extLst>
          </p:nvPr>
        </p:nvGraphicFramePr>
        <p:xfrm>
          <a:off x="300037" y="2291109"/>
          <a:ext cx="85439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数式" r:id="rId5" imgW="3619440" imgH="507960" progId="Equation.3">
                  <p:embed/>
                </p:oleObj>
              </mc:Choice>
              <mc:Fallback>
                <p:oleObj name="数式" r:id="rId5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" y="2291109"/>
                        <a:ext cx="854392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sections in different reference frames – </a:t>
            </a:r>
          </a:p>
        </p:txBody>
      </p:sp>
    </p:spTree>
    <p:extLst>
      <p:ext uri="{BB962C8B-B14F-4D97-AF65-F5344CB8AC3E}">
        <p14:creationId xmlns:p14="http://schemas.microsoft.com/office/powerpoint/2010/main" val="20233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5307</TotalTime>
  <Words>480</Words>
  <Application>Microsoft Office PowerPoint</Application>
  <PresentationFormat>On-screen Show (4:3)</PresentationFormat>
  <Paragraphs>128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Symbol</vt:lpstr>
      <vt:lpstr>Wingdings</vt:lpstr>
      <vt:lpstr>Office Theme</vt:lpstr>
      <vt:lpstr>MathType 7.0 Equation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307</cp:revision>
  <cp:lastPrinted>2018-09-05T05:05:00Z</cp:lastPrinted>
  <dcterms:created xsi:type="dcterms:W3CDTF">2012-01-10T18:32:24Z</dcterms:created>
  <dcterms:modified xsi:type="dcterms:W3CDTF">2018-09-05T05:06:00Z</dcterms:modified>
</cp:coreProperties>
</file>