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55" r:id="rId4"/>
    <p:sldId id="357" r:id="rId5"/>
    <p:sldId id="356" r:id="rId6"/>
    <p:sldId id="358" r:id="rId7"/>
    <p:sldId id="359" r:id="rId8"/>
    <p:sldId id="360" r:id="rId9"/>
    <p:sldId id="377" r:id="rId10"/>
    <p:sldId id="378" r:id="rId11"/>
    <p:sldId id="361" r:id="rId12"/>
    <p:sldId id="362" r:id="rId13"/>
    <p:sldId id="363" r:id="rId14"/>
    <p:sldId id="376" r:id="rId15"/>
    <p:sldId id="368" r:id="rId16"/>
    <p:sldId id="364" r:id="rId17"/>
    <p:sldId id="365" r:id="rId18"/>
    <p:sldId id="366" r:id="rId19"/>
    <p:sldId id="371" r:id="rId20"/>
    <p:sldId id="374" r:id="rId21"/>
    <p:sldId id="37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54" d="100"/>
          <a:sy n="54" d="100"/>
        </p:scale>
        <p:origin x="11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3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://mathworld.wolfram.com/BrachistochroneProblem.html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8600"/>
            <a:ext cx="7239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3.17 –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the calculus of variations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 problems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Brachistochrone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87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“Some” derivations (continued)--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10701"/>
              </p:ext>
            </p:extLst>
          </p:nvPr>
        </p:nvGraphicFramePr>
        <p:xfrm>
          <a:off x="505691" y="477540"/>
          <a:ext cx="7566025" cy="391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Equation" r:id="rId3" imgW="3581280" imgH="1854000" progId="Equation.DSMT4">
                  <p:embed/>
                </p:oleObj>
              </mc:Choice>
              <mc:Fallback>
                <p:oleObj name="Equation" r:id="rId3" imgW="3581280" imgH="18540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91" y="477540"/>
                        <a:ext cx="7566025" cy="391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937034"/>
              </p:ext>
            </p:extLst>
          </p:nvPr>
        </p:nvGraphicFramePr>
        <p:xfrm>
          <a:off x="505691" y="4638675"/>
          <a:ext cx="7700963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name="Equation" r:id="rId5" imgW="3644640" imgH="812520" progId="Equation.DSMT4">
                  <p:embed/>
                </p:oleObj>
              </mc:Choice>
              <mc:Fallback>
                <p:oleObj name="Equation" r:id="rId5" imgW="3644640" imgH="812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91" y="4638675"/>
                        <a:ext cx="7700963" cy="17176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92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546061"/>
              </p:ext>
            </p:extLst>
          </p:nvPr>
        </p:nvGraphicFramePr>
        <p:xfrm>
          <a:off x="457200" y="190500"/>
          <a:ext cx="7354888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6" name="数式" r:id="rId3" imgW="3479760" imgH="1930320" progId="Equation.3">
                  <p:embed/>
                </p:oleObj>
              </mc:Choice>
              <mc:Fallback>
                <p:oleObj name="数式" r:id="rId3" imgW="347976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"/>
                        <a:ext cx="7354888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24758"/>
              </p:ext>
            </p:extLst>
          </p:nvPr>
        </p:nvGraphicFramePr>
        <p:xfrm>
          <a:off x="705016" y="4094515"/>
          <a:ext cx="5864226" cy="222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7" name="Equation" r:id="rId5" imgW="4216320" imgH="1600200" progId="Equation.DSMT4">
                  <p:embed/>
                </p:oleObj>
              </mc:Choice>
              <mc:Fallback>
                <p:oleObj name="Equation" r:id="rId5" imgW="4216320" imgH="1600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6" y="4094515"/>
                        <a:ext cx="5864226" cy="222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77954"/>
              </p:ext>
            </p:extLst>
          </p:nvPr>
        </p:nvGraphicFramePr>
        <p:xfrm>
          <a:off x="3943350" y="5900353"/>
          <a:ext cx="1257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8" name="Equation" r:id="rId7" imgW="799920" imgH="266400" progId="Equation.DSMT4">
                  <p:embed/>
                </p:oleObj>
              </mc:Choice>
              <mc:Fallback>
                <p:oleObj name="Equation" r:id="rId7" imgW="7999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43350" y="5900353"/>
                        <a:ext cx="12573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800600" cy="4843166"/>
            <a:chOff x="4343400" y="2037694"/>
            <a:chExt cx="4800600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10600" y="5329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 smtClean="0">
                <a:latin typeface="+mj-lt"/>
              </a:rPr>
              <a:t>i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+mj-lt"/>
              </a:rPr>
              <a:t>x</a:t>
            </a:r>
            <a:r>
              <a:rPr lang="en-US" sz="2400" b="1" i="1" baseline="-25000" dirty="0" err="1" smtClean="0">
                <a:latin typeface="+mj-lt"/>
              </a:rPr>
              <a:t>f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 smtClean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55814"/>
              </p:ext>
            </p:extLst>
          </p:nvPr>
        </p:nvGraphicFramePr>
        <p:xfrm>
          <a:off x="477837" y="203200"/>
          <a:ext cx="8132763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4" name="数式" r:id="rId4" imgW="3848040" imgH="1955520" progId="Equation.3">
                  <p:embed/>
                </p:oleObj>
              </mc:Choice>
              <mc:Fallback>
                <p:oleObj name="数式" r:id="rId4" imgW="384804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" y="203200"/>
                        <a:ext cx="8132763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2200" y="203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Lamp shade shape </a:t>
            </a:r>
            <a:r>
              <a:rPr lang="en-US" sz="2400" i="1" dirty="0" smtClean="0">
                <a:latin typeface="+mj-lt"/>
              </a:rPr>
              <a:t>y(x)</a:t>
            </a:r>
          </a:p>
        </p:txBody>
      </p:sp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925521"/>
              </p:ext>
            </p:extLst>
          </p:nvPr>
        </p:nvGraphicFramePr>
        <p:xfrm>
          <a:off x="1219200" y="228600"/>
          <a:ext cx="5489575" cy="5996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7" name="Equation" r:id="rId3" imgW="3390840" imgH="3708360" progId="Equation.DSMT4">
                  <p:embed/>
                </p:oleObj>
              </mc:Choice>
              <mc:Fallback>
                <p:oleObj name="Equation" r:id="rId3" imgW="3390840" imgH="3708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"/>
                        <a:ext cx="5489575" cy="5996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371600"/>
            <a:ext cx="3810000" cy="3810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073195"/>
              </p:ext>
            </p:extLst>
          </p:nvPr>
        </p:nvGraphicFramePr>
        <p:xfrm>
          <a:off x="3986213" y="1371600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4" imgW="2158920" imgH="723600" progId="Equation.DSMT4">
                  <p:embed/>
                </p:oleObj>
              </mc:Choice>
              <mc:Fallback>
                <p:oleObj name="Equation" r:id="rId4" imgW="21589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6213" y="1371600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962400" y="2362200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151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  <a:p>
            <a:pPr lvl="1"/>
            <a:r>
              <a:rPr lang="en-US" sz="2000" dirty="0" smtClean="0">
                <a:latin typeface="+mj-lt"/>
              </a:rPr>
              <a:t>(Courtesy of F. B. Hildebrand, Methods of Applied Mathematics)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691710"/>
              </p:ext>
            </p:extLst>
          </p:nvPr>
        </p:nvGraphicFramePr>
        <p:xfrm>
          <a:off x="969963" y="1743075"/>
          <a:ext cx="6443662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数式" r:id="rId3" imgW="3047760" imgH="2133360" progId="Equation.3">
                  <p:embed/>
                </p:oleObj>
              </mc:Choice>
              <mc:Fallback>
                <p:oleObj name="数式" r:id="rId3" imgW="3047760" imgH="2133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1743075"/>
                        <a:ext cx="6443662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2252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7" name="数式" r:id="rId3" imgW="3492360" imgH="1587240" progId="Equation.3">
                  <p:embed/>
                </p:oleObj>
              </mc:Choice>
              <mc:Fallback>
                <p:oleObj name="数式" r:id="rId3" imgW="3492360" imgH="1587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8" name="数式" r:id="rId5" imgW="3314520" imgH="1930320" progId="Equation.3">
                  <p:embed/>
                </p:oleObj>
              </mc:Choice>
              <mc:Fallback>
                <p:oleObj name="数式" r:id="rId5" imgW="331452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4581427" y="2175922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9188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Euler-Lagrange equation</a:t>
            </a:r>
          </a:p>
        </p:txBody>
      </p:sp>
      <p:sp>
        <p:nvSpPr>
          <p:cNvPr id="9" name="Left Arrow 8"/>
          <p:cNvSpPr/>
          <p:nvPr/>
        </p:nvSpPr>
        <p:spPr>
          <a:xfrm>
            <a:off x="4343400" y="5867400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56805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Alternate Euler-Lagrange equation</a:t>
            </a:r>
          </a:p>
        </p:txBody>
      </p:sp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problem:   </a:t>
            </a:r>
            <a:r>
              <a:rPr lang="en-US" sz="2400" dirty="0" smtClean="0">
                <a:latin typeface="+mj-lt"/>
              </a:rPr>
              <a:t>(solved by Newton in 1696)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2"/>
              </a:rPr>
              <a:t>http://mathworld.wolfram.com/BrachistochroneProblem.html</a:t>
            </a:r>
            <a:endParaRPr lang="en-US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particle of </a:t>
            </a:r>
            <a:r>
              <a:rPr lang="en-US" sz="2400" dirty="0" smtClean="0"/>
              <a:t>weight </a:t>
            </a:r>
            <a:r>
              <a:rPr lang="en-US" sz="2400" i="1" dirty="0" smtClean="0"/>
              <a:t>mg</a:t>
            </a:r>
            <a:r>
              <a:rPr lang="en-US" sz="2400" dirty="0" smtClean="0"/>
              <a:t> travels </a:t>
            </a:r>
            <a:r>
              <a:rPr lang="en-US" sz="2400" dirty="0" err="1" smtClean="0"/>
              <a:t>frictionlessly</a:t>
            </a:r>
            <a:r>
              <a:rPr lang="en-US" sz="2400" dirty="0" smtClean="0"/>
              <a:t> down a path of shape </a:t>
            </a:r>
            <a:r>
              <a:rPr lang="en-US" sz="2400" i="1" dirty="0"/>
              <a:t>y(x</a:t>
            </a:r>
            <a:r>
              <a:rPr lang="en-US" sz="2400" i="1" dirty="0" smtClean="0"/>
              <a:t>). </a:t>
            </a:r>
            <a:r>
              <a:rPr lang="en-US" sz="2400" dirty="0" smtClean="0">
                <a:latin typeface="+mj-lt"/>
              </a:rPr>
              <a:t>What is the shape of the path </a:t>
            </a:r>
            <a:r>
              <a:rPr lang="en-US" sz="2400" i="1" dirty="0" smtClean="0">
                <a:latin typeface="+mj-lt"/>
              </a:rPr>
              <a:t>y(x)</a:t>
            </a:r>
            <a:r>
              <a:rPr lang="en-US" sz="2400" dirty="0" smtClean="0">
                <a:latin typeface="+mj-lt"/>
              </a:rPr>
              <a:t> that minimizes the  travel time from</a:t>
            </a:r>
          </a:p>
          <a:p>
            <a:r>
              <a:rPr lang="en-US" sz="2400" i="1" dirty="0" smtClean="0"/>
              <a:t>y(0)=0 </a:t>
            </a:r>
            <a:r>
              <a:rPr lang="en-US" sz="2400" dirty="0" smtClean="0"/>
              <a:t>to </a:t>
            </a:r>
            <a:r>
              <a:rPr lang="en-US" sz="2400" i="1" dirty="0" smtClean="0"/>
              <a:t>y(</a:t>
            </a:r>
            <a:r>
              <a:rPr lang="en-US" sz="2400" i="1" dirty="0" smtClean="0">
                <a:latin typeface="Symbol" pitchFamily="18" charset="2"/>
              </a:rPr>
              <a:t>p</a:t>
            </a:r>
            <a:r>
              <a:rPr lang="en-US" sz="2400" i="1" dirty="0" smtClean="0"/>
              <a:t>)=-</a:t>
            </a:r>
            <a:r>
              <a:rPr lang="en-US" sz="2400" i="1" dirty="0" smtClean="0">
                <a:latin typeface="Symbol" pitchFamily="18" charset="2"/>
              </a:rPr>
              <a:t>2</a:t>
            </a:r>
            <a:r>
              <a:rPr lang="en-US" sz="2400" dirty="0" smtClean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916137"/>
              </p:ext>
            </p:extLst>
          </p:nvPr>
        </p:nvGraphicFramePr>
        <p:xfrm>
          <a:off x="228600" y="139859"/>
          <a:ext cx="6691313" cy="606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7" name="Equation" r:id="rId3" imgW="5168880" imgH="4686120" progId="Equation.DSMT4">
                  <p:embed/>
                </p:oleObj>
              </mc:Choice>
              <mc:Fallback>
                <p:oleObj name="Equation" r:id="rId3" imgW="5168880" imgH="4686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9859"/>
                        <a:ext cx="6691313" cy="6064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264289"/>
              </p:ext>
            </p:extLst>
          </p:nvPr>
        </p:nvGraphicFramePr>
        <p:xfrm>
          <a:off x="4195506" y="2209799"/>
          <a:ext cx="4922336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8" name="Equation" r:id="rId5" imgW="4101840" imgH="3606480" progId="Equation.DSMT4">
                  <p:embed/>
                </p:oleObj>
              </mc:Choice>
              <mc:Fallback>
                <p:oleObj name="Equation" r:id="rId5" imgW="4101840" imgH="3606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506" y="2209799"/>
                        <a:ext cx="4922336" cy="432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2" name="数式" r:id="rId3" imgW="3555720" imgH="2336760" progId="Equation.3">
                  <p:embed/>
                </p:oleObj>
              </mc:Choice>
              <mc:Fallback>
                <p:oleObj name="数式" r:id="rId3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2460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65" y="1295400"/>
            <a:ext cx="8866587" cy="425061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4724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Parametric equations for </a:t>
              </a:r>
              <a:r>
                <a:rPr lang="en-US" sz="2400" dirty="0" err="1" smtClean="0">
                  <a:latin typeface="+mj-lt"/>
                </a:rPr>
                <a:t>Brachistochrone</a:t>
              </a:r>
              <a:r>
                <a:rPr lang="en-US" sz="2400" dirty="0" smtClean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4" name="数式" r:id="rId3" imgW="952200" imgH="431640" progId="Equation.3">
                    <p:embed/>
                  </p:oleObj>
                </mc:Choice>
                <mc:Fallback>
                  <p:oleObj name="数式" r:id="rId3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5" name="数式" r:id="rId5" imgW="1549080" imgH="1688760" progId="Equation.3">
                  <p:embed/>
                </p:oleObj>
              </mc:Choice>
              <mc:Fallback>
                <p:oleObj name="数式" r:id="rId5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784600" y="558800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6" name="数式" r:id="rId7" imgW="2501640" imgH="1422360" progId="Equation.3">
                  <p:embed/>
                </p:oleObj>
              </mc:Choice>
              <mc:Fallback>
                <p:oleObj name="数式" r:id="rId7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558800"/>
                        <a:ext cx="4830763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0"/>
            <a:ext cx="64008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5356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plot([theta-sin(theta), cos(theta)-1, theta = 0 .. </a:t>
            </a:r>
            <a:r>
              <a:rPr lang="en-US" sz="2400" smtClean="0">
                <a:latin typeface="+mj-lt"/>
              </a:rPr>
              <a:t>Pi])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686800" cy="47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Parametric plot --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0" y="296733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10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latin typeface="+mj-lt"/>
              </a:rPr>
              <a:t>x</a:t>
            </a:r>
            <a:endParaRPr lang="en-US" sz="32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Chapter 3, the notion of </a:t>
            </a:r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dynamics is developed; reformulating Newton’s laws in terms of minimization of related functions.  In preparation, we need to develop a mathematical tool known as “the calculus of variation”.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2209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4480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2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</p:spTree>
    <p:extLst>
      <p:ext uri="{BB962C8B-B14F-4D97-AF65-F5344CB8AC3E}">
        <p14:creationId xmlns:p14="http://schemas.microsoft.com/office/powerpoint/2010/main" val="17140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5455" y="304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99503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9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03644"/>
              </p:ext>
            </p:extLst>
          </p:nvPr>
        </p:nvGraphicFramePr>
        <p:xfrm>
          <a:off x="1755775" y="730250"/>
          <a:ext cx="6029325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0" name="数式" r:id="rId6" imgW="2755800" imgH="850680" progId="Equation.3">
                  <p:embed/>
                </p:oleObj>
              </mc:Choice>
              <mc:Fallback>
                <p:oleObj name="数式" r:id="rId6" imgW="2755800" imgH="850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730250"/>
                        <a:ext cx="6029325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7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397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Functional minimization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865928"/>
              </p:ext>
            </p:extLst>
          </p:nvPr>
        </p:nvGraphicFramePr>
        <p:xfrm>
          <a:off x="681038" y="606425"/>
          <a:ext cx="7705725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2" name="Equation" r:id="rId3" imgW="3644640" imgH="1371600" progId="Equation.DSMT4">
                  <p:embed/>
                </p:oleObj>
              </mc:Choice>
              <mc:Fallback>
                <p:oleObj name="Equation" r:id="rId3" imgW="3644640" imgH="1371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606425"/>
                        <a:ext cx="7705725" cy="289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36957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10390"/>
              </p:ext>
            </p:extLst>
          </p:nvPr>
        </p:nvGraphicFramePr>
        <p:xfrm>
          <a:off x="305753" y="4038600"/>
          <a:ext cx="273843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3" name="数式" r:id="rId6" imgW="1295280" imgH="711000" progId="Equation.3">
                  <p:embed/>
                </p:oleObj>
              </mc:Choice>
              <mc:Fallback>
                <p:oleObj name="数式" r:id="rId6" imgW="12952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3" y="4038600"/>
                        <a:ext cx="273843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060793"/>
              </p:ext>
            </p:extLst>
          </p:nvPr>
        </p:nvGraphicFramePr>
        <p:xfrm>
          <a:off x="142875" y="228600"/>
          <a:ext cx="298132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1" name="Equation" r:id="rId3" imgW="1409400" imgH="1244520" progId="Equation.DSMT4">
                  <p:embed/>
                </p:oleObj>
              </mc:Choice>
              <mc:Fallback>
                <p:oleObj name="Equation" r:id="rId3" imgW="1409400" imgH="12445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28600"/>
                        <a:ext cx="2981325" cy="26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1524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145989"/>
              </p:ext>
            </p:extLst>
          </p:nvPr>
        </p:nvGraphicFramePr>
        <p:xfrm>
          <a:off x="1811337" y="2924175"/>
          <a:ext cx="5961063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2" name="数式" r:id="rId6" imgW="2819160" imgH="1650960" progId="Equation.3">
                  <p:embed/>
                </p:oleObj>
              </mc:Choice>
              <mc:Fallback>
                <p:oleObj name="数式" r:id="rId6" imgW="281916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7" y="2924175"/>
                        <a:ext cx="5961063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8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301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Calculus of variation example for a pure integral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81916"/>
              </p:ext>
            </p:extLst>
          </p:nvPr>
        </p:nvGraphicFramePr>
        <p:xfrm>
          <a:off x="750887" y="550872"/>
          <a:ext cx="7489825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0" name="数式" r:id="rId3" imgW="3543120" imgH="1218960" progId="Equation.3">
                  <p:embed/>
                </p:oleObj>
              </mc:Choice>
              <mc:Fallback>
                <p:oleObj name="数式" r:id="rId3" imgW="354312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" y="550872"/>
                        <a:ext cx="7489825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391545"/>
              </p:ext>
            </p:extLst>
          </p:nvPr>
        </p:nvGraphicFramePr>
        <p:xfrm>
          <a:off x="1295400" y="3309938"/>
          <a:ext cx="6278563" cy="316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1" name="数式" r:id="rId5" imgW="2971800" imgH="1498320" progId="Equation.3">
                  <p:embed/>
                </p:oleObj>
              </mc:Choice>
              <mc:Fallback>
                <p:oleObj name="数式" r:id="rId5" imgW="297180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09938"/>
                        <a:ext cx="6278563" cy="316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2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581400"/>
            <a:ext cx="4572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After some derivations, we find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29784"/>
              </p:ext>
            </p:extLst>
          </p:nvPr>
        </p:nvGraphicFramePr>
        <p:xfrm>
          <a:off x="230188" y="700088"/>
          <a:ext cx="8559800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2" name="数式" r:id="rId3" imgW="4051080" imgH="1917360" progId="Equation.3">
                  <p:embed/>
                </p:oleObj>
              </mc:Choice>
              <mc:Fallback>
                <p:oleObj name="数式" r:id="rId3" imgW="4051080" imgH="1917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700088"/>
                        <a:ext cx="8559800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9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“Some” derivations --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226028"/>
              </p:ext>
            </p:extLst>
          </p:nvPr>
        </p:nvGraphicFramePr>
        <p:xfrm>
          <a:off x="152400" y="753914"/>
          <a:ext cx="7834312" cy="569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Equation" r:id="rId3" imgW="3708360" imgH="2692080" progId="Equation.DSMT4">
                  <p:embed/>
                </p:oleObj>
              </mc:Choice>
              <mc:Fallback>
                <p:oleObj name="Equation" r:id="rId3" imgW="3708360" imgH="269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53914"/>
                        <a:ext cx="7834312" cy="569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9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7892</TotalTime>
  <Words>417</Words>
  <Application>Microsoft Office PowerPoint</Application>
  <PresentationFormat>On-screen Show (4:3)</PresentationFormat>
  <Paragraphs>102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数式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359</cp:revision>
  <cp:lastPrinted>2018-09-09T19:58:27Z</cp:lastPrinted>
  <dcterms:created xsi:type="dcterms:W3CDTF">2012-01-10T18:32:24Z</dcterms:created>
  <dcterms:modified xsi:type="dcterms:W3CDTF">2018-09-09T19:58:37Z</dcterms:modified>
</cp:coreProperties>
</file>