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355" r:id="rId4"/>
    <p:sldId id="357" r:id="rId5"/>
    <p:sldId id="356" r:id="rId6"/>
    <p:sldId id="358" r:id="rId7"/>
    <p:sldId id="359" r:id="rId8"/>
    <p:sldId id="360" r:id="rId9"/>
    <p:sldId id="377" r:id="rId10"/>
    <p:sldId id="378" r:id="rId11"/>
    <p:sldId id="361" r:id="rId12"/>
    <p:sldId id="362" r:id="rId13"/>
    <p:sldId id="363" r:id="rId14"/>
    <p:sldId id="376" r:id="rId15"/>
    <p:sldId id="368" r:id="rId16"/>
    <p:sldId id="364" r:id="rId17"/>
    <p:sldId id="365" r:id="rId18"/>
    <p:sldId id="366" r:id="rId19"/>
    <p:sldId id="371" r:id="rId20"/>
    <p:sldId id="374" r:id="rId21"/>
    <p:sldId id="375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54" d="100"/>
          <a:sy n="54" d="100"/>
        </p:scale>
        <p:origin x="119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3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http://mathworld.wolfram.com/BrachistochroneProblem.html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28600"/>
            <a:ext cx="7239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Chapter 3.17 – 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Introduction to the calculus of variations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 problems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Brachistochrone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875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“Some” derivations (continued)--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10701"/>
              </p:ext>
            </p:extLst>
          </p:nvPr>
        </p:nvGraphicFramePr>
        <p:xfrm>
          <a:off x="505691" y="477540"/>
          <a:ext cx="7566025" cy="391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8" name="Equation" r:id="rId3" imgW="3581280" imgH="1854000" progId="Equation.DSMT4">
                  <p:embed/>
                </p:oleObj>
              </mc:Choice>
              <mc:Fallback>
                <p:oleObj name="Equation" r:id="rId3" imgW="3581280" imgH="18540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91" y="477540"/>
                        <a:ext cx="7566025" cy="391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937034"/>
              </p:ext>
            </p:extLst>
          </p:nvPr>
        </p:nvGraphicFramePr>
        <p:xfrm>
          <a:off x="505691" y="4638675"/>
          <a:ext cx="7700963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9" name="Equation" r:id="rId5" imgW="3644640" imgH="812520" progId="Equation.DSMT4">
                  <p:embed/>
                </p:oleObj>
              </mc:Choice>
              <mc:Fallback>
                <p:oleObj name="Equation" r:id="rId5" imgW="3644640" imgH="8125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91" y="4638675"/>
                        <a:ext cx="7700963" cy="17176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6927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546061"/>
              </p:ext>
            </p:extLst>
          </p:nvPr>
        </p:nvGraphicFramePr>
        <p:xfrm>
          <a:off x="457200" y="190500"/>
          <a:ext cx="7354888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6" name="数式" r:id="rId3" imgW="3479760" imgH="1930320" progId="Equation.3">
                  <p:embed/>
                </p:oleObj>
              </mc:Choice>
              <mc:Fallback>
                <p:oleObj name="数式" r:id="rId3" imgW="347976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0500"/>
                        <a:ext cx="7354888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424758"/>
              </p:ext>
            </p:extLst>
          </p:nvPr>
        </p:nvGraphicFramePr>
        <p:xfrm>
          <a:off x="705016" y="4094515"/>
          <a:ext cx="5864226" cy="222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7" name="Equation" r:id="rId5" imgW="4216320" imgH="1600200" progId="Equation.DSMT4">
                  <p:embed/>
                </p:oleObj>
              </mc:Choice>
              <mc:Fallback>
                <p:oleObj name="Equation" r:id="rId5" imgW="4216320" imgH="1600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16" y="4094515"/>
                        <a:ext cx="5864226" cy="222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077954"/>
              </p:ext>
            </p:extLst>
          </p:nvPr>
        </p:nvGraphicFramePr>
        <p:xfrm>
          <a:off x="3943350" y="5900353"/>
          <a:ext cx="1257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8" name="Equation" r:id="rId7" imgW="799920" imgH="266400" progId="Equation.DSMT4">
                  <p:embed/>
                </p:oleObj>
              </mc:Choice>
              <mc:Fallback>
                <p:oleObj name="Equation" r:id="rId7" imgW="7999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43350" y="5900353"/>
                        <a:ext cx="1257300" cy="419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99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43400" y="2037694"/>
            <a:ext cx="4800600" cy="4843166"/>
            <a:chOff x="4343400" y="2037694"/>
            <a:chExt cx="4800600" cy="4843166"/>
          </a:xfrm>
        </p:grpSpPr>
        <p:grpSp>
          <p:nvGrpSpPr>
            <p:cNvPr id="10" name="Group 9"/>
            <p:cNvGrpSpPr/>
            <p:nvPr/>
          </p:nvGrpSpPr>
          <p:grpSpPr>
            <a:xfrm>
              <a:off x="4343400" y="2499359"/>
              <a:ext cx="4381500" cy="4381501"/>
              <a:chOff x="4762500" y="1371600"/>
              <a:chExt cx="4381500" cy="4381501"/>
            </a:xfrm>
          </p:grpSpPr>
          <p:pic>
            <p:nvPicPr>
              <p:cNvPr id="52226" name="Picture 2" descr="Ivory Bell Linen Lamp Shade 9x19x12.5 (Spider)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2500" y="1371600"/>
                <a:ext cx="4381500" cy="43815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Arrow Connector 6"/>
              <p:cNvCxnSpPr/>
              <p:nvPr/>
            </p:nvCxnSpPr>
            <p:spPr>
              <a:xfrm flipV="1">
                <a:off x="6858000" y="1371600"/>
                <a:ext cx="0" cy="60960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6858000" y="1981200"/>
                <a:ext cx="0" cy="3124200"/>
              </a:xfrm>
              <a:prstGeom prst="line">
                <a:avLst/>
              </a:prstGeom>
              <a:ln w="508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/>
            <p:nvPr/>
          </p:nvCxnSpPr>
          <p:spPr>
            <a:xfrm flipV="1">
              <a:off x="6400800" y="5943600"/>
              <a:ext cx="2480310" cy="6095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172200" y="2037694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610600" y="53295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x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543800" y="28911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i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en-US" sz="2400" b="1" i="1" dirty="0" err="1" smtClean="0">
                <a:latin typeface="+mj-lt"/>
              </a:rPr>
              <a:t>y</a:t>
            </a:r>
            <a:r>
              <a:rPr lang="en-US" sz="2400" b="1" i="1" baseline="-25000" dirty="0" err="1" smtClean="0">
                <a:latin typeface="+mj-lt"/>
              </a:rPr>
              <a:t>i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53400" y="5867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+mj-lt"/>
              </a:rPr>
              <a:t>x</a:t>
            </a:r>
            <a:r>
              <a:rPr lang="en-US" sz="2400" b="1" i="1" baseline="-25000" dirty="0" err="1" smtClean="0">
                <a:latin typeface="+mj-lt"/>
              </a:rPr>
              <a:t>f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en-US" sz="2400" b="1" i="1" dirty="0" err="1" smtClean="0">
                <a:latin typeface="+mj-lt"/>
              </a:rPr>
              <a:t>y</a:t>
            </a:r>
            <a:r>
              <a:rPr lang="en-US" sz="2400" b="1" i="1" baseline="-25000" dirty="0" err="1">
                <a:latin typeface="+mj-lt"/>
              </a:rPr>
              <a:t>f</a:t>
            </a:r>
            <a:endParaRPr lang="en-US" sz="2400" b="1" i="1" dirty="0" smtClean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655814"/>
              </p:ext>
            </p:extLst>
          </p:nvPr>
        </p:nvGraphicFramePr>
        <p:xfrm>
          <a:off x="477837" y="203200"/>
          <a:ext cx="8132763" cy="413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4" name="数式" r:id="rId4" imgW="3848040" imgH="1955520" progId="Equation.3">
                  <p:embed/>
                </p:oleObj>
              </mc:Choice>
              <mc:Fallback>
                <p:oleObj name="数式" r:id="rId4" imgW="384804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" y="203200"/>
                        <a:ext cx="8132763" cy="413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62200" y="203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Lamp shade shape </a:t>
            </a:r>
            <a:r>
              <a:rPr lang="en-US" sz="2400" i="1" dirty="0" smtClean="0">
                <a:latin typeface="+mj-lt"/>
              </a:rPr>
              <a:t>y(x)</a:t>
            </a:r>
          </a:p>
        </p:txBody>
      </p:sp>
    </p:spTree>
    <p:extLst>
      <p:ext uri="{BB962C8B-B14F-4D97-AF65-F5344CB8AC3E}">
        <p14:creationId xmlns:p14="http://schemas.microsoft.com/office/powerpoint/2010/main" val="20526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925521"/>
              </p:ext>
            </p:extLst>
          </p:nvPr>
        </p:nvGraphicFramePr>
        <p:xfrm>
          <a:off x="1219200" y="228600"/>
          <a:ext cx="5489575" cy="5996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7" name="Equation" r:id="rId3" imgW="3390840" imgH="3708360" progId="Equation.DSMT4">
                  <p:embed/>
                </p:oleObj>
              </mc:Choice>
              <mc:Fallback>
                <p:oleObj name="Equation" r:id="rId3" imgW="3390840" imgH="3708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"/>
                        <a:ext cx="5489575" cy="5996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4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371600"/>
            <a:ext cx="3810000" cy="3810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073195"/>
              </p:ext>
            </p:extLst>
          </p:nvPr>
        </p:nvGraphicFramePr>
        <p:xfrm>
          <a:off x="3986213" y="1371600"/>
          <a:ext cx="4546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0" name="Equation" r:id="rId4" imgW="2158920" imgH="723600" progId="Equation.DSMT4">
                  <p:embed/>
                </p:oleObj>
              </mc:Choice>
              <mc:Fallback>
                <p:oleObj name="Equation" r:id="rId4" imgW="215892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86213" y="1371600"/>
                        <a:ext cx="45466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962400" y="2362200"/>
            <a:ext cx="533400" cy="5334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151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  <a:p>
            <a:pPr lvl="1"/>
            <a:r>
              <a:rPr lang="en-US" sz="2000" dirty="0" smtClean="0">
                <a:latin typeface="+mj-lt"/>
              </a:rPr>
              <a:t>(Courtesy of F. B. Hildebrand, Methods of Applied Mathematics)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691710"/>
              </p:ext>
            </p:extLst>
          </p:nvPr>
        </p:nvGraphicFramePr>
        <p:xfrm>
          <a:off x="969963" y="1743075"/>
          <a:ext cx="6443662" cy="450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9" name="数式" r:id="rId3" imgW="3047760" imgH="2133360" progId="Equation.3">
                  <p:embed/>
                </p:oleObj>
              </mc:Choice>
              <mc:Fallback>
                <p:oleObj name="数式" r:id="rId3" imgW="3047760" imgH="2133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1743075"/>
                        <a:ext cx="6443662" cy="450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2252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29220"/>
              </p:ext>
            </p:extLst>
          </p:nvPr>
        </p:nvGraphicFramePr>
        <p:xfrm>
          <a:off x="304800" y="61970"/>
          <a:ext cx="6400800" cy="290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7" name="数式" r:id="rId3" imgW="3492360" imgH="1587240" progId="Equation.3">
                  <p:embed/>
                </p:oleObj>
              </mc:Choice>
              <mc:Fallback>
                <p:oleObj name="数式" r:id="rId3" imgW="3492360" imgH="1587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970"/>
                        <a:ext cx="6400800" cy="2909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05891"/>
              </p:ext>
            </p:extLst>
          </p:nvPr>
        </p:nvGraphicFramePr>
        <p:xfrm>
          <a:off x="228600" y="2825750"/>
          <a:ext cx="6400800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8" name="数式" r:id="rId5" imgW="3314520" imgH="1930320" progId="Equation.3">
                  <p:embed/>
                </p:oleObj>
              </mc:Choice>
              <mc:Fallback>
                <p:oleObj name="数式" r:id="rId5" imgW="331452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25750"/>
                        <a:ext cx="6400800" cy="372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Arrow 6"/>
          <p:cNvSpPr/>
          <p:nvPr/>
        </p:nvSpPr>
        <p:spPr>
          <a:xfrm>
            <a:off x="4581427" y="2175922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91882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Euler-Lagrange equation</a:t>
            </a:r>
          </a:p>
        </p:txBody>
      </p:sp>
      <p:sp>
        <p:nvSpPr>
          <p:cNvPr id="9" name="Left Arrow 8"/>
          <p:cNvSpPr/>
          <p:nvPr/>
        </p:nvSpPr>
        <p:spPr>
          <a:xfrm>
            <a:off x="4343400" y="5867400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29200" y="5680501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Alternate Euler-Lagrange equation</a:t>
            </a:r>
          </a:p>
        </p:txBody>
      </p:sp>
    </p:spTree>
    <p:extLst>
      <p:ext uri="{BB962C8B-B14F-4D97-AF65-F5344CB8AC3E}">
        <p14:creationId xmlns:p14="http://schemas.microsoft.com/office/powerpoint/2010/main" val="419895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Brachistochrone</a:t>
            </a:r>
            <a:r>
              <a:rPr lang="en-US" sz="2400" b="1" dirty="0" smtClean="0">
                <a:latin typeface="+mj-lt"/>
              </a:rPr>
              <a:t> problem:   </a:t>
            </a:r>
            <a:r>
              <a:rPr lang="en-US" sz="2400" dirty="0" smtClean="0">
                <a:latin typeface="+mj-lt"/>
              </a:rPr>
              <a:t>(solved by Newton in 1696)</a:t>
            </a:r>
            <a:endParaRPr lang="en-US" sz="2400" b="1" dirty="0" smtClean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</a:t>
            </a:r>
            <a:r>
              <a:rPr lang="en-US" dirty="0">
                <a:latin typeface="+mj-lt"/>
                <a:hlinkClick r:id="rId2"/>
              </a:rPr>
              <a:t>http://mathworld.wolfram.com/BrachistochroneProblem.html</a:t>
            </a:r>
            <a:endParaRPr lang="en-US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600200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particle of </a:t>
            </a:r>
            <a:r>
              <a:rPr lang="en-US" sz="2400" dirty="0" smtClean="0"/>
              <a:t>weight </a:t>
            </a:r>
            <a:r>
              <a:rPr lang="en-US" sz="2400" i="1" dirty="0" smtClean="0"/>
              <a:t>mg</a:t>
            </a:r>
            <a:r>
              <a:rPr lang="en-US" sz="2400" dirty="0" smtClean="0"/>
              <a:t> travels </a:t>
            </a:r>
            <a:r>
              <a:rPr lang="en-US" sz="2400" dirty="0" err="1" smtClean="0"/>
              <a:t>frictionlessly</a:t>
            </a:r>
            <a:r>
              <a:rPr lang="en-US" sz="2400" dirty="0" smtClean="0"/>
              <a:t> down a path of shape </a:t>
            </a:r>
            <a:r>
              <a:rPr lang="en-US" sz="2400" i="1" dirty="0"/>
              <a:t>y(x</a:t>
            </a:r>
            <a:r>
              <a:rPr lang="en-US" sz="2400" i="1" dirty="0" smtClean="0"/>
              <a:t>). </a:t>
            </a:r>
            <a:r>
              <a:rPr lang="en-US" sz="2400" dirty="0" smtClean="0">
                <a:latin typeface="+mj-lt"/>
              </a:rPr>
              <a:t>What is the shape of the path </a:t>
            </a:r>
            <a:r>
              <a:rPr lang="en-US" sz="2400" i="1" dirty="0" smtClean="0">
                <a:latin typeface="+mj-lt"/>
              </a:rPr>
              <a:t>y(x)</a:t>
            </a:r>
            <a:r>
              <a:rPr lang="en-US" sz="2400" dirty="0" smtClean="0">
                <a:latin typeface="+mj-lt"/>
              </a:rPr>
              <a:t> that minimizes the  travel time from</a:t>
            </a:r>
          </a:p>
          <a:p>
            <a:r>
              <a:rPr lang="en-US" sz="2400" i="1" dirty="0" smtClean="0"/>
              <a:t>y(0)=0 </a:t>
            </a:r>
            <a:r>
              <a:rPr lang="en-US" sz="2400" dirty="0" smtClean="0"/>
              <a:t>to </a:t>
            </a:r>
            <a:r>
              <a:rPr lang="en-US" sz="2400" i="1" dirty="0" smtClean="0"/>
              <a:t>y(</a:t>
            </a:r>
            <a:r>
              <a:rPr lang="en-US" sz="2400" i="1" dirty="0" smtClean="0">
                <a:latin typeface="Symbol" pitchFamily="18" charset="2"/>
              </a:rPr>
              <a:t>p</a:t>
            </a:r>
            <a:r>
              <a:rPr lang="en-US" sz="2400" i="1" dirty="0" smtClean="0"/>
              <a:t>)=-</a:t>
            </a:r>
            <a:r>
              <a:rPr lang="en-US" sz="2400" i="1" dirty="0" smtClean="0">
                <a:latin typeface="Symbol" pitchFamily="18" charset="2"/>
              </a:rPr>
              <a:t>2</a:t>
            </a:r>
            <a:r>
              <a:rPr lang="en-US" sz="2400" dirty="0" smtClean="0">
                <a:latin typeface="+mj-lt"/>
              </a:rPr>
              <a:t> ? 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16380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74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916137"/>
              </p:ext>
            </p:extLst>
          </p:nvPr>
        </p:nvGraphicFramePr>
        <p:xfrm>
          <a:off x="228600" y="139859"/>
          <a:ext cx="6691313" cy="606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7" name="Equation" r:id="rId3" imgW="5168880" imgH="4686120" progId="Equation.DSMT4">
                  <p:embed/>
                </p:oleObj>
              </mc:Choice>
              <mc:Fallback>
                <p:oleObj name="Equation" r:id="rId3" imgW="5168880" imgH="4686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39859"/>
                        <a:ext cx="6691313" cy="6064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264289"/>
              </p:ext>
            </p:extLst>
          </p:nvPr>
        </p:nvGraphicFramePr>
        <p:xfrm>
          <a:off x="4195506" y="2209799"/>
          <a:ext cx="4922336" cy="432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8" name="Equation" r:id="rId5" imgW="4101840" imgH="3606480" progId="Equation.DSMT4">
                  <p:embed/>
                </p:oleObj>
              </mc:Choice>
              <mc:Fallback>
                <p:oleObj name="Equation" r:id="rId5" imgW="4101840" imgH="3606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506" y="2209799"/>
                        <a:ext cx="4922336" cy="432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673897"/>
              </p:ext>
            </p:extLst>
          </p:nvPr>
        </p:nvGraphicFramePr>
        <p:xfrm>
          <a:off x="771525" y="609600"/>
          <a:ext cx="6869113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2" name="数式" r:id="rId3" imgW="3555720" imgH="2336760" progId="Equation.3">
                  <p:embed/>
                </p:oleObj>
              </mc:Choice>
              <mc:Fallback>
                <p:oleObj name="数式" r:id="rId3" imgW="355572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609600"/>
                        <a:ext cx="6869113" cy="451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9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324600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65" y="1295400"/>
            <a:ext cx="8866587" cy="425061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0" y="4724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762000" y="3886200"/>
            <a:ext cx="6096000" cy="1905000"/>
            <a:chOff x="762000" y="3886200"/>
            <a:chExt cx="6096000" cy="1905000"/>
          </a:xfrm>
        </p:grpSpPr>
        <p:sp>
          <p:nvSpPr>
            <p:cNvPr id="9" name="Rectangle 8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Parametric equations for </a:t>
              </a:r>
              <a:r>
                <a:rPr lang="en-US" sz="2400" dirty="0" err="1" smtClean="0">
                  <a:latin typeface="+mj-lt"/>
                </a:rPr>
                <a:t>Brachistochrone</a:t>
              </a:r>
              <a:r>
                <a:rPr lang="en-US" sz="2400" dirty="0" smtClean="0">
                  <a:latin typeface="+mj-lt"/>
                </a:rPr>
                <a:t>: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14" name="数式" r:id="rId3" imgW="952200" imgH="431640" progId="Equation.3">
                    <p:embed/>
                  </p:oleObj>
                </mc:Choice>
                <mc:Fallback>
                  <p:oleObj name="数式" r:id="rId3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81000" y="304800"/>
          <a:ext cx="2992437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5" name="数式" r:id="rId5" imgW="1549080" imgH="1688760" progId="Equation.3">
                  <p:embed/>
                </p:oleObj>
              </mc:Choice>
              <mc:Fallback>
                <p:oleObj name="数式" r:id="rId5" imgW="1549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2992437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784600" y="558800"/>
          <a:ext cx="483076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6" name="数式" r:id="rId7" imgW="2501640" imgH="1422360" progId="Equation.3">
                  <p:embed/>
                </p:oleObj>
              </mc:Choice>
              <mc:Fallback>
                <p:oleObj name="数式" r:id="rId7" imgW="250164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558800"/>
                        <a:ext cx="4830763" cy="274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7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24000"/>
            <a:ext cx="64008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75356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plot([theta-sin(theta), cos(theta)-1, theta = 0 .. </a:t>
            </a:r>
            <a:r>
              <a:rPr lang="en-US" sz="2400" smtClean="0">
                <a:latin typeface="+mj-lt"/>
              </a:rPr>
              <a:t>Pi])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4800"/>
            <a:ext cx="8686800" cy="47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Parametric plot --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8700" y="2967335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+mj-lt"/>
              </a:rPr>
              <a:t>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5105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latin typeface="+mj-lt"/>
              </a:rPr>
              <a:t>x</a:t>
            </a:r>
            <a:endParaRPr lang="en-US" sz="3200" b="1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225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82895"/>
            <a:ext cx="6838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Chapter 3, the notion of </a:t>
            </a:r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dynamics is developed; reformulating Newton’s laws in terms of minimization of related functions.  In preparation, we need to develop a mathematical tool known as “the calculus of variation”.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2209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Minimization of a simple function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34480"/>
              </p:ext>
            </p:extLst>
          </p:nvPr>
        </p:nvGraphicFramePr>
        <p:xfrm>
          <a:off x="5715000" y="4171706"/>
          <a:ext cx="1390650" cy="11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2" name="数式" r:id="rId4" imgW="495000" imgH="393480" progId="Equation.3">
                  <p:embed/>
                </p:oleObj>
              </mc:Choice>
              <mc:Fallback>
                <p:oleObj name="数式" r:id="rId4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15000" y="4171706"/>
                        <a:ext cx="1390650" cy="110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6705600" y="3886200"/>
            <a:ext cx="152400" cy="762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4038600" y="4724400"/>
            <a:ext cx="16764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local minimum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14675" y="490864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global minimum</a:t>
            </a:r>
          </a:p>
        </p:txBody>
      </p:sp>
    </p:spTree>
    <p:extLst>
      <p:ext uri="{BB962C8B-B14F-4D97-AF65-F5344CB8AC3E}">
        <p14:creationId xmlns:p14="http://schemas.microsoft.com/office/powerpoint/2010/main" val="17140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82895"/>
            <a:ext cx="6838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35455" y="304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Minimization of a simple function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99503"/>
              </p:ext>
            </p:extLst>
          </p:nvPr>
        </p:nvGraphicFramePr>
        <p:xfrm>
          <a:off x="5715000" y="4171706"/>
          <a:ext cx="1390650" cy="11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9" name="数式" r:id="rId4" imgW="495000" imgH="393480" progId="Equation.3">
                  <p:embed/>
                </p:oleObj>
              </mc:Choice>
              <mc:Fallback>
                <p:oleObj name="数式" r:id="rId4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15000" y="4171706"/>
                        <a:ext cx="1390650" cy="110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6705600" y="3886200"/>
            <a:ext cx="152400" cy="762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4038600" y="4724400"/>
            <a:ext cx="16764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local minimum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14675" y="490864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global minimum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303644"/>
              </p:ext>
            </p:extLst>
          </p:nvPr>
        </p:nvGraphicFramePr>
        <p:xfrm>
          <a:off x="1755775" y="730250"/>
          <a:ext cx="6029325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10" name="数式" r:id="rId6" imgW="2755800" imgH="850680" progId="Equation.3">
                  <p:embed/>
                </p:oleObj>
              </mc:Choice>
              <mc:Fallback>
                <p:oleObj name="数式" r:id="rId6" imgW="2755800" imgH="850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730250"/>
                        <a:ext cx="6029325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179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3977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Functional minimization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865928"/>
              </p:ext>
            </p:extLst>
          </p:nvPr>
        </p:nvGraphicFramePr>
        <p:xfrm>
          <a:off x="681038" y="606425"/>
          <a:ext cx="7705725" cy="289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32" name="Equation" r:id="rId3" imgW="3644640" imgH="1371600" progId="Equation.DSMT4">
                  <p:embed/>
                </p:oleObj>
              </mc:Choice>
              <mc:Fallback>
                <p:oleObj name="Equation" r:id="rId3" imgW="3644640" imgH="1371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8" y="606425"/>
                        <a:ext cx="7705725" cy="289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90" y="3695700"/>
            <a:ext cx="60960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410390"/>
              </p:ext>
            </p:extLst>
          </p:nvPr>
        </p:nvGraphicFramePr>
        <p:xfrm>
          <a:off x="305753" y="4038600"/>
          <a:ext cx="2738437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33" name="数式" r:id="rId6" imgW="1295280" imgH="711000" progId="Equation.3">
                  <p:embed/>
                </p:oleObj>
              </mc:Choice>
              <mc:Fallback>
                <p:oleObj name="数式" r:id="rId6" imgW="129528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3" y="4038600"/>
                        <a:ext cx="2738437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813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060793"/>
              </p:ext>
            </p:extLst>
          </p:nvPr>
        </p:nvGraphicFramePr>
        <p:xfrm>
          <a:off x="142875" y="228600"/>
          <a:ext cx="2981325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51" name="Equation" r:id="rId3" imgW="1409400" imgH="1244520" progId="Equation.DSMT4">
                  <p:embed/>
                </p:oleObj>
              </mc:Choice>
              <mc:Fallback>
                <p:oleObj name="Equation" r:id="rId3" imgW="1409400" imgH="12445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28600"/>
                        <a:ext cx="2981325" cy="262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90" y="152400"/>
            <a:ext cx="60960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145989"/>
              </p:ext>
            </p:extLst>
          </p:nvPr>
        </p:nvGraphicFramePr>
        <p:xfrm>
          <a:off x="1811337" y="2924175"/>
          <a:ext cx="5961063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52" name="数式" r:id="rId6" imgW="2819160" imgH="1650960" progId="Equation.3">
                  <p:embed/>
                </p:oleObj>
              </mc:Choice>
              <mc:Fallback>
                <p:oleObj name="数式" r:id="rId6" imgW="2819160" imgH="1650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7" y="2924175"/>
                        <a:ext cx="5961063" cy="348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8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9301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Calculus of variation example for a pure integral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81916"/>
              </p:ext>
            </p:extLst>
          </p:nvPr>
        </p:nvGraphicFramePr>
        <p:xfrm>
          <a:off x="750887" y="550872"/>
          <a:ext cx="7489825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0" name="数式" r:id="rId3" imgW="3543120" imgH="1218960" progId="Equation.3">
                  <p:embed/>
                </p:oleObj>
              </mc:Choice>
              <mc:Fallback>
                <p:oleObj name="数式" r:id="rId3" imgW="3543120" imgH="1218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" y="550872"/>
                        <a:ext cx="7489825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391545"/>
              </p:ext>
            </p:extLst>
          </p:nvPr>
        </p:nvGraphicFramePr>
        <p:xfrm>
          <a:off x="1295400" y="3309938"/>
          <a:ext cx="6278563" cy="316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1" name="数式" r:id="rId5" imgW="2971800" imgH="1498320" progId="Equation.3">
                  <p:embed/>
                </p:oleObj>
              </mc:Choice>
              <mc:Fallback>
                <p:oleObj name="数式" r:id="rId5" imgW="297180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309938"/>
                        <a:ext cx="6278563" cy="316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2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3581400"/>
            <a:ext cx="45720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After some derivations, we find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429784"/>
              </p:ext>
            </p:extLst>
          </p:nvPr>
        </p:nvGraphicFramePr>
        <p:xfrm>
          <a:off x="230188" y="700088"/>
          <a:ext cx="8559800" cy="405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2" name="数式" r:id="rId3" imgW="4051080" imgH="1917360" progId="Equation.3">
                  <p:embed/>
                </p:oleObj>
              </mc:Choice>
              <mc:Fallback>
                <p:oleObj name="数式" r:id="rId3" imgW="4051080" imgH="1917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700088"/>
                        <a:ext cx="8559800" cy="405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9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“Some” derivations --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226028"/>
              </p:ext>
            </p:extLst>
          </p:nvPr>
        </p:nvGraphicFramePr>
        <p:xfrm>
          <a:off x="152400" y="753914"/>
          <a:ext cx="7834312" cy="569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Equation" r:id="rId3" imgW="3708360" imgH="2692080" progId="Equation.DSMT4">
                  <p:embed/>
                </p:oleObj>
              </mc:Choice>
              <mc:Fallback>
                <p:oleObj name="Equation" r:id="rId3" imgW="3708360" imgH="269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53914"/>
                        <a:ext cx="7834312" cy="569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98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7892</TotalTime>
  <Words>417</Words>
  <Application>Microsoft Office PowerPoint</Application>
  <PresentationFormat>On-screen Show (4:3)</PresentationFormat>
  <Paragraphs>102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Symbol</vt:lpstr>
      <vt:lpstr>Office Theme</vt:lpstr>
      <vt:lpstr>数式</vt:lpstr>
      <vt:lpstr>MathType 7.0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359</cp:revision>
  <cp:lastPrinted>2018-09-09T19:58:27Z</cp:lastPrinted>
  <dcterms:created xsi:type="dcterms:W3CDTF">2012-01-10T18:32:24Z</dcterms:created>
  <dcterms:modified xsi:type="dcterms:W3CDTF">2018-09-09T19:58:37Z</dcterms:modified>
</cp:coreProperties>
</file>