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402" r:id="rId3"/>
    <p:sldId id="354" r:id="rId4"/>
    <p:sldId id="384" r:id="rId5"/>
    <p:sldId id="396" r:id="rId6"/>
    <p:sldId id="397" r:id="rId7"/>
    <p:sldId id="398" r:id="rId8"/>
    <p:sldId id="399" r:id="rId9"/>
    <p:sldId id="400" r:id="rId10"/>
    <p:sldId id="401" r:id="rId11"/>
    <p:sldId id="385" r:id="rId12"/>
    <p:sldId id="386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9" r:id="rId21"/>
    <p:sldId id="390" r:id="rId22"/>
    <p:sldId id="391" r:id="rId23"/>
    <p:sldId id="392" r:id="rId24"/>
    <p:sldId id="393" r:id="rId25"/>
    <p:sldId id="394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54" d="100"/>
          <a:sy n="54" d="100"/>
        </p:scale>
        <p:origin x="4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milton2005.ie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jlipton.wordpress.com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athworld.wolfram.com/BrachistochroneProblem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940" y="609600"/>
            <a:ext cx="9067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</a:t>
            </a:r>
            <a:r>
              <a:rPr lang="en-US" sz="3200" b="1" dirty="0" smtClean="0"/>
              <a:t>AM  MWF  Olin </a:t>
            </a:r>
            <a:r>
              <a:rPr lang="en-US" sz="3200" b="1" dirty="0" smtClean="0"/>
              <a:t>103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7: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Calculus of variation;                          Continue reading </a:t>
            </a:r>
            <a:r>
              <a:rPr lang="en-US" sz="3200" b="1" dirty="0" err="1" smtClean="0">
                <a:solidFill>
                  <a:schemeClr val="folHlink"/>
                </a:solidFill>
              </a:rPr>
              <a:t>Chapt</a:t>
            </a:r>
            <a:r>
              <a:rPr lang="en-US" sz="3200" b="1" dirty="0" smtClean="0">
                <a:solidFill>
                  <a:schemeClr val="folHlink"/>
                </a:solidFill>
              </a:rPr>
              <a:t>. 3</a:t>
            </a:r>
          </a:p>
          <a:p>
            <a:pPr marL="971550" lvl="2" indent="-514350">
              <a:spcBef>
                <a:spcPct val="50000"/>
              </a:spcBef>
              <a:buAutoNum type="arabicPeriod"/>
            </a:pPr>
            <a:r>
              <a:rPr lang="en-US" sz="2400" b="1" dirty="0" err="1" smtClean="0">
                <a:solidFill>
                  <a:schemeClr val="folHlink"/>
                </a:solidFill>
              </a:rPr>
              <a:t>Brachistochrone</a:t>
            </a:r>
            <a:r>
              <a:rPr lang="en-US" sz="2400" b="1" dirty="0" smtClean="0">
                <a:solidFill>
                  <a:schemeClr val="folHlink"/>
                </a:solidFill>
              </a:rPr>
              <a:t> problem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Calculus of variation with constraints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Application to classical mechanics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24000"/>
            <a:ext cx="64008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75356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plot([theta-sin(theta), cos(theta)-1, theta = 0 .. </a:t>
            </a:r>
            <a:r>
              <a:rPr lang="en-US" sz="2400" smtClean="0">
                <a:latin typeface="+mj-lt"/>
              </a:rPr>
              <a:t>Pi])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8686800" cy="47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Parametric plot --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" y="296733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+mj-lt"/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5105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latin typeface="+mj-lt"/>
              </a:rPr>
              <a:t>x</a:t>
            </a:r>
            <a:endParaRPr lang="en-US" sz="3200" b="1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225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0127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the method of calculus of variation --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950498"/>
              </p:ext>
            </p:extLst>
          </p:nvPr>
        </p:nvGraphicFramePr>
        <p:xfrm>
          <a:off x="695325" y="749300"/>
          <a:ext cx="8434388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8" name="Equation" r:id="rId3" imgW="5397480" imgH="2171520" progId="Equation.DSMT4">
                  <p:embed/>
                </p:oleObj>
              </mc:Choice>
              <mc:Fallback>
                <p:oleObj name="Equation" r:id="rId3" imgW="539748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749300"/>
                        <a:ext cx="8434388" cy="338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738527"/>
              </p:ext>
            </p:extLst>
          </p:nvPr>
        </p:nvGraphicFramePr>
        <p:xfrm>
          <a:off x="716504" y="4197097"/>
          <a:ext cx="7750175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9" name="Equation" r:id="rId5" imgW="5206680" imgH="1206360" progId="Equation.DSMT4">
                  <p:embed/>
                </p:oleObj>
              </mc:Choice>
              <mc:Fallback>
                <p:oleObj name="Equation" r:id="rId5" imgW="520668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04" y="4197097"/>
                        <a:ext cx="7750175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84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023534"/>
              </p:ext>
            </p:extLst>
          </p:nvPr>
        </p:nvGraphicFramePr>
        <p:xfrm>
          <a:off x="507380" y="2971800"/>
          <a:ext cx="6278563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6" name="Equation" r:id="rId3" imgW="3251160" imgH="1054080" progId="Equation.DSMT4">
                  <p:embed/>
                </p:oleObj>
              </mc:Choice>
              <mc:Fallback>
                <p:oleObj name="Equation" r:id="rId3" imgW="325116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80" y="2971800"/>
                        <a:ext cx="6278563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249984"/>
              </p:ext>
            </p:extLst>
          </p:nvPr>
        </p:nvGraphicFramePr>
        <p:xfrm>
          <a:off x="457199" y="284163"/>
          <a:ext cx="724373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" name="Equation" r:id="rId5" imgW="3555720" imgH="1206360" progId="Equation.DSMT4">
                  <p:embed/>
                </p:oleObj>
              </mc:Choice>
              <mc:Fallback>
                <p:oleObj name="Equation" r:id="rId5" imgW="355572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284163"/>
                        <a:ext cx="7243735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25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1501081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Determine the shape </a:t>
            </a:r>
            <a:r>
              <a:rPr lang="en-US" sz="2400" i="1" dirty="0" smtClean="0">
                <a:latin typeface="+mj-lt"/>
              </a:rPr>
              <a:t>y(x)</a:t>
            </a:r>
            <a:r>
              <a:rPr lang="en-US" sz="2400" dirty="0" smtClean="0">
                <a:latin typeface="+mj-lt"/>
              </a:rPr>
              <a:t> of a rope of length L and mass density </a:t>
            </a:r>
            <a:r>
              <a:rPr lang="en-US" sz="2400" dirty="0" smtClean="0">
                <a:latin typeface="Symbol" pitchFamily="18" charset="2"/>
              </a:rPr>
              <a:t>r</a:t>
            </a:r>
            <a:r>
              <a:rPr lang="en-US" sz="2400" dirty="0" smtClean="0">
                <a:latin typeface="+mj-lt"/>
              </a:rPr>
              <a:t> hanging between two points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67335"/>
            <a:ext cx="49339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600200" y="304353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24600" y="571053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280309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  <a:r>
              <a:rPr lang="en-US" sz="2400" b="1" i="1" baseline="-25000" dirty="0" smtClean="0">
                <a:latin typeface="+mj-lt"/>
              </a:rPr>
              <a:t>1 </a:t>
            </a:r>
            <a:r>
              <a:rPr lang="en-US" sz="2400" b="1" i="1" dirty="0" smtClean="0">
                <a:latin typeface="+mj-lt"/>
              </a:rPr>
              <a:t>y</a:t>
            </a:r>
            <a:r>
              <a:rPr lang="en-US" sz="2400" b="1" i="1" baseline="-25000" dirty="0" smtClean="0">
                <a:latin typeface="+mj-lt"/>
              </a:rPr>
              <a:t>1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558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  <a:r>
              <a:rPr lang="en-US" sz="2400" b="1" i="1" baseline="-25000" dirty="0" smtClean="0">
                <a:latin typeface="+mj-lt"/>
              </a:rPr>
              <a:t>2 </a:t>
            </a:r>
            <a:r>
              <a:rPr lang="en-US" sz="2400" b="1" i="1" dirty="0" smtClean="0">
                <a:latin typeface="+mj-lt"/>
              </a:rPr>
              <a:t>y</a:t>
            </a:r>
            <a:r>
              <a:rPr lang="en-US" sz="2400" b="1" i="1" baseline="-25000" dirty="0">
                <a:latin typeface="+mj-lt"/>
              </a:rPr>
              <a:t>2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8128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Another example optimization problem:</a:t>
            </a:r>
          </a:p>
        </p:txBody>
      </p:sp>
    </p:spTree>
    <p:extLst>
      <p:ext uri="{BB962C8B-B14F-4D97-AF65-F5344CB8AC3E}">
        <p14:creationId xmlns:p14="http://schemas.microsoft.com/office/powerpoint/2010/main" val="24362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506935"/>
              </p:ext>
            </p:extLst>
          </p:nvPr>
        </p:nvGraphicFramePr>
        <p:xfrm>
          <a:off x="619125" y="228600"/>
          <a:ext cx="7458075" cy="567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7" name="数式" r:id="rId3" imgW="2565360" imgH="1955520" progId="Equation.3">
                  <p:embed/>
                </p:oleObj>
              </mc:Choice>
              <mc:Fallback>
                <p:oleObj name="数式" r:id="rId3" imgW="2565360" imgH="1955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228600"/>
                        <a:ext cx="7458075" cy="5670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2438400" y="5867400"/>
            <a:ext cx="6858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0400" y="5788967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Lagrange multiplier</a:t>
            </a:r>
          </a:p>
        </p:txBody>
      </p:sp>
    </p:spTree>
    <p:extLst>
      <p:ext uri="{BB962C8B-B14F-4D97-AF65-F5344CB8AC3E}">
        <p14:creationId xmlns:p14="http://schemas.microsoft.com/office/powerpoint/2010/main" val="13863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27551"/>
              </p:ext>
            </p:extLst>
          </p:nvPr>
        </p:nvGraphicFramePr>
        <p:xfrm>
          <a:off x="1066800" y="0"/>
          <a:ext cx="6798973" cy="637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0" name="数式" r:id="rId3" imgW="2730240" imgH="2565360" progId="Equation.3">
                  <p:embed/>
                </p:oleObj>
              </mc:Choice>
              <mc:Fallback>
                <p:oleObj name="数式" r:id="rId3" imgW="2730240" imgH="2565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0"/>
                        <a:ext cx="6798973" cy="637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1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63523"/>
              </p:ext>
            </p:extLst>
          </p:nvPr>
        </p:nvGraphicFramePr>
        <p:xfrm>
          <a:off x="381000" y="139700"/>
          <a:ext cx="6356350" cy="633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4" name="数式" r:id="rId3" imgW="2552400" imgH="2552400" progId="Equation.3">
                  <p:embed/>
                </p:oleObj>
              </mc:Choice>
              <mc:Fallback>
                <p:oleObj name="数式" r:id="rId3" imgW="2552400" imgH="255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9700"/>
                        <a:ext cx="6356350" cy="633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440641"/>
              </p:ext>
            </p:extLst>
          </p:nvPr>
        </p:nvGraphicFramePr>
        <p:xfrm>
          <a:off x="871538" y="1147763"/>
          <a:ext cx="5375275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7" name="数式" r:id="rId3" imgW="2158920" imgH="1739880" progId="Equation.3">
                  <p:embed/>
                </p:oleObj>
              </mc:Choice>
              <mc:Fallback>
                <p:oleObj name="数式" r:id="rId3" imgW="2158920" imgH="1739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147763"/>
                        <a:ext cx="5375275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7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results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887954"/>
              </p:ext>
            </p:extLst>
          </p:nvPr>
        </p:nvGraphicFramePr>
        <p:xfrm>
          <a:off x="519721" y="1271190"/>
          <a:ext cx="8167079" cy="431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4" name="Equation" r:id="rId3" imgW="6362640" imgH="3365280" progId="Equation.DSMT4">
                  <p:embed/>
                </p:oleObj>
              </mc:Choice>
              <mc:Fallback>
                <p:oleObj name="Equation" r:id="rId3" imgW="6362640" imgH="3365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21" y="1271190"/>
                        <a:ext cx="8167079" cy="4315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6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to particle dynamics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3964"/>
              </p:ext>
            </p:extLst>
          </p:nvPr>
        </p:nvGraphicFramePr>
        <p:xfrm>
          <a:off x="971550" y="1531953"/>
          <a:ext cx="5581650" cy="482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4" name="Equation" r:id="rId3" imgW="3124080" imgH="2705040" progId="Equation.DSMT4">
                  <p:embed/>
                </p:oleObj>
              </mc:Choice>
              <mc:Fallback>
                <p:oleObj name="Equation" r:id="rId3" imgW="3124080" imgH="2705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531953"/>
                        <a:ext cx="5581650" cy="4824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5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251368" cy="445423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67400" y="2561696"/>
            <a:ext cx="2757070" cy="2086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65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to particle dynamics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16002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example: vertical trajectory of particle of mass </a:t>
            </a:r>
            <a:r>
              <a:rPr lang="en-US" sz="2400" i="1" dirty="0" smtClean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 subject to constant downward acceleration </a:t>
            </a:r>
            <a:r>
              <a:rPr lang="en-US" sz="2400" i="1" dirty="0" smtClean="0">
                <a:latin typeface="+mj-lt"/>
              </a:rPr>
              <a:t>a</a:t>
            </a:r>
            <a:r>
              <a:rPr lang="en-US" sz="2400" dirty="0" smtClean="0">
                <a:latin typeface="+mj-lt"/>
              </a:rPr>
              <a:t>=-</a:t>
            </a:r>
            <a:r>
              <a:rPr lang="en-US" sz="2400" i="1" dirty="0" smtClean="0">
                <a:latin typeface="+mj-lt"/>
              </a:rPr>
              <a:t>g.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190705"/>
              </p:ext>
            </p:extLst>
          </p:nvPr>
        </p:nvGraphicFramePr>
        <p:xfrm>
          <a:off x="1752600" y="3048000"/>
          <a:ext cx="2478087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2" name="数式" r:id="rId3" imgW="1282680" imgH="901440" progId="Equation.3">
                  <p:embed/>
                </p:oleObj>
              </mc:Choice>
              <mc:Fallback>
                <p:oleObj name="数式" r:id="rId3" imgW="128268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2478087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5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18021" r="4366" b="6885"/>
          <a:stretch/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http://www.hamilton2005.ie/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5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82946" name="Picture 2" descr="http://rjlipton.files.wordpress.com/2011/04/hamil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56768" cy="41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638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</a:t>
            </a:r>
            <a:r>
              <a:rPr lang="en-US" sz="2400" dirty="0" smtClean="0">
                <a:latin typeface="+mj-lt"/>
                <a:hlinkClick r:id="rId3"/>
              </a:rPr>
              <a:t>://</a:t>
            </a:r>
            <a:r>
              <a:rPr lang="en-US" sz="2400" dirty="0">
                <a:hlinkClick r:id="rId3"/>
              </a:rPr>
              <a:t>rjlipton.wordpress.com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65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153288"/>
              </p:ext>
            </p:extLst>
          </p:nvPr>
        </p:nvGraphicFramePr>
        <p:xfrm>
          <a:off x="990600" y="381000"/>
          <a:ext cx="5251451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0" name="数式" r:id="rId3" imgW="2717640" imgH="685800" progId="Equation.3">
                  <p:embed/>
                </p:oleObj>
              </mc:Choice>
              <mc:Fallback>
                <p:oleObj name="数式" r:id="rId3" imgW="27176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"/>
                        <a:ext cx="5251451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971800" y="1447800"/>
            <a:ext cx="228600" cy="990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23622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Kinetic energy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33800" y="1371600"/>
            <a:ext cx="838200" cy="838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2209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Potential energy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240603"/>
              </p:ext>
            </p:extLst>
          </p:nvPr>
        </p:nvGraphicFramePr>
        <p:xfrm>
          <a:off x="433429" y="3136861"/>
          <a:ext cx="8253371" cy="336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1" name="Equation" r:id="rId5" imgW="5321160" imgH="2171520" progId="Equation.DSMT4">
                  <p:embed/>
                </p:oleObj>
              </mc:Choice>
              <mc:Fallback>
                <p:oleObj name="Equation" r:id="rId5" imgW="5321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29" y="3136861"/>
                        <a:ext cx="8253371" cy="336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158227"/>
              </p:ext>
            </p:extLst>
          </p:nvPr>
        </p:nvGraphicFramePr>
        <p:xfrm>
          <a:off x="990600" y="336946"/>
          <a:ext cx="7880973" cy="590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4" name="Equation" r:id="rId3" imgW="4444920" imgH="3340080" progId="Equation.DSMT4">
                  <p:embed/>
                </p:oleObj>
              </mc:Choice>
              <mc:Fallback>
                <p:oleObj name="Equation" r:id="rId3" imgW="4444920" imgH="334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6946"/>
                        <a:ext cx="7880973" cy="590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324240"/>
              </p:ext>
            </p:extLst>
          </p:nvPr>
        </p:nvGraphicFramePr>
        <p:xfrm>
          <a:off x="4403413" y="5334000"/>
          <a:ext cx="4299573" cy="814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5" name="数式" r:id="rId5" imgW="1269720" imgH="241200" progId="Equation.3">
                  <p:embed/>
                </p:oleObj>
              </mc:Choice>
              <mc:Fallback>
                <p:oleObj name="数式" r:id="rId5" imgW="1269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413" y="5334000"/>
                        <a:ext cx="4299573" cy="81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7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661739"/>
              </p:ext>
            </p:extLst>
          </p:nvPr>
        </p:nvGraphicFramePr>
        <p:xfrm>
          <a:off x="914400" y="517080"/>
          <a:ext cx="7315200" cy="582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Equation" r:id="rId3" imgW="5346360" imgH="4267080" progId="Equation.DSMT4">
                  <p:embed/>
                </p:oleObj>
              </mc:Choice>
              <mc:Fallback>
                <p:oleObj name="Equation" r:id="rId3" imgW="5346360" imgH="4267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7080"/>
                        <a:ext cx="7315200" cy="5823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3276600" y="5334000"/>
            <a:ext cx="26670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56" y="1084925"/>
            <a:ext cx="8381744" cy="427826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0" y="45720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590550"/>
            <a:ext cx="706755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0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429220"/>
              </p:ext>
            </p:extLst>
          </p:nvPr>
        </p:nvGraphicFramePr>
        <p:xfrm>
          <a:off x="304800" y="61970"/>
          <a:ext cx="6400800" cy="2909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4" name="数式" r:id="rId3" imgW="3492360" imgH="1587240" progId="Equation.3">
                  <p:embed/>
                </p:oleObj>
              </mc:Choice>
              <mc:Fallback>
                <p:oleObj name="数式" r:id="rId3" imgW="3492360" imgH="1587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970"/>
                        <a:ext cx="6400800" cy="2909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305891"/>
              </p:ext>
            </p:extLst>
          </p:nvPr>
        </p:nvGraphicFramePr>
        <p:xfrm>
          <a:off x="228600" y="2825750"/>
          <a:ext cx="6400800" cy="37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5" name="数式" r:id="rId5" imgW="3314520" imgH="1930320" progId="Equation.3">
                  <p:embed/>
                </p:oleObj>
              </mc:Choice>
              <mc:Fallback>
                <p:oleObj name="数式" r:id="rId5" imgW="3314520" imgH="1930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25750"/>
                        <a:ext cx="6400800" cy="372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Arrow 6"/>
          <p:cNvSpPr/>
          <p:nvPr/>
        </p:nvSpPr>
        <p:spPr>
          <a:xfrm>
            <a:off x="4581427" y="2175922"/>
            <a:ext cx="533400" cy="4572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19188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Euler-Lagrange equation</a:t>
            </a:r>
          </a:p>
        </p:txBody>
      </p:sp>
      <p:sp>
        <p:nvSpPr>
          <p:cNvPr id="9" name="Left Arrow 8"/>
          <p:cNvSpPr/>
          <p:nvPr/>
        </p:nvSpPr>
        <p:spPr>
          <a:xfrm>
            <a:off x="4343400" y="5867400"/>
            <a:ext cx="533400" cy="4572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568050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Alternate Euler-Lagrange equation</a:t>
            </a:r>
          </a:p>
        </p:txBody>
      </p:sp>
    </p:spTree>
    <p:extLst>
      <p:ext uri="{BB962C8B-B14F-4D97-AF65-F5344CB8AC3E}">
        <p14:creationId xmlns:p14="http://schemas.microsoft.com/office/powerpoint/2010/main" val="41989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Brachistochrone</a:t>
            </a:r>
            <a:r>
              <a:rPr lang="en-US" sz="2400" b="1" dirty="0" smtClean="0">
                <a:latin typeface="+mj-lt"/>
              </a:rPr>
              <a:t> problem:   </a:t>
            </a:r>
            <a:r>
              <a:rPr lang="en-US" sz="2400" dirty="0" smtClean="0">
                <a:latin typeface="+mj-lt"/>
              </a:rPr>
              <a:t>(solved by Newton in 1696)</a:t>
            </a:r>
            <a:endParaRPr lang="en-US" sz="2400" b="1" dirty="0" smtClean="0">
              <a:latin typeface="+mj-lt"/>
            </a:endParaRPr>
          </a:p>
          <a:p>
            <a:r>
              <a:rPr lang="en-US" sz="2400" b="1" dirty="0">
                <a:latin typeface="+mj-lt"/>
              </a:rPr>
              <a:t>         </a:t>
            </a:r>
            <a:r>
              <a:rPr lang="en-US" dirty="0">
                <a:latin typeface="+mj-lt"/>
                <a:hlinkClick r:id="rId2"/>
              </a:rPr>
              <a:t>http://mathworld.wolfram.com/BrachistochroneProblem.html</a:t>
            </a:r>
            <a:endParaRPr lang="en-US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6002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 particle of </a:t>
            </a:r>
            <a:r>
              <a:rPr lang="en-US" sz="2400" dirty="0" smtClean="0"/>
              <a:t>weight </a:t>
            </a:r>
            <a:r>
              <a:rPr lang="en-US" sz="2400" i="1" dirty="0" smtClean="0"/>
              <a:t>mg</a:t>
            </a:r>
            <a:r>
              <a:rPr lang="en-US" sz="2400" dirty="0" smtClean="0"/>
              <a:t> travels </a:t>
            </a:r>
            <a:r>
              <a:rPr lang="en-US" sz="2400" dirty="0" err="1" smtClean="0"/>
              <a:t>frictionlessly</a:t>
            </a:r>
            <a:r>
              <a:rPr lang="en-US" sz="2400" dirty="0" smtClean="0"/>
              <a:t> down a path of shape </a:t>
            </a:r>
            <a:r>
              <a:rPr lang="en-US" sz="2400" i="1" dirty="0"/>
              <a:t>y(x</a:t>
            </a:r>
            <a:r>
              <a:rPr lang="en-US" sz="2400" i="1" dirty="0" smtClean="0"/>
              <a:t>). </a:t>
            </a:r>
            <a:r>
              <a:rPr lang="en-US" sz="2400" dirty="0" smtClean="0">
                <a:latin typeface="+mj-lt"/>
              </a:rPr>
              <a:t>What is the shape of the path </a:t>
            </a:r>
            <a:r>
              <a:rPr lang="en-US" sz="2400" i="1" dirty="0" smtClean="0">
                <a:latin typeface="+mj-lt"/>
              </a:rPr>
              <a:t>y(x)</a:t>
            </a:r>
            <a:r>
              <a:rPr lang="en-US" sz="2400" dirty="0" smtClean="0">
                <a:latin typeface="+mj-lt"/>
              </a:rPr>
              <a:t> that minimizes the  travel time from</a:t>
            </a:r>
          </a:p>
          <a:p>
            <a:r>
              <a:rPr lang="en-US" sz="2400" i="1" dirty="0" smtClean="0"/>
              <a:t>y(0)=0 </a:t>
            </a:r>
            <a:r>
              <a:rPr lang="en-US" sz="2400" dirty="0" smtClean="0"/>
              <a:t>to </a:t>
            </a:r>
            <a:r>
              <a:rPr lang="en-US" sz="2400" i="1" dirty="0" smtClean="0"/>
              <a:t>y(</a:t>
            </a:r>
            <a:r>
              <a:rPr lang="en-US" sz="2400" i="1" dirty="0" smtClean="0">
                <a:latin typeface="Symbol" pitchFamily="18" charset="2"/>
              </a:rPr>
              <a:t>p</a:t>
            </a:r>
            <a:r>
              <a:rPr lang="en-US" sz="2400" i="1" dirty="0" smtClean="0"/>
              <a:t>)=-</a:t>
            </a:r>
            <a:r>
              <a:rPr lang="en-US" sz="2400" i="1" dirty="0" smtClean="0">
                <a:latin typeface="Symbol" pitchFamily="18" charset="2"/>
              </a:rPr>
              <a:t>2</a:t>
            </a:r>
            <a:r>
              <a:rPr lang="en-US" sz="2400" dirty="0" smtClean="0">
                <a:latin typeface="+mj-lt"/>
              </a:rPr>
              <a:t> ? 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16380"/>
            <a:ext cx="5581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7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916137"/>
              </p:ext>
            </p:extLst>
          </p:nvPr>
        </p:nvGraphicFramePr>
        <p:xfrm>
          <a:off x="228600" y="139859"/>
          <a:ext cx="6691313" cy="606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8" name="Equation" r:id="rId3" imgW="5168880" imgH="4686120" progId="Equation.DSMT4">
                  <p:embed/>
                </p:oleObj>
              </mc:Choice>
              <mc:Fallback>
                <p:oleObj name="Equation" r:id="rId3" imgW="5168880" imgH="4686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9859"/>
                        <a:ext cx="6691313" cy="6064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589916"/>
              </p:ext>
            </p:extLst>
          </p:nvPr>
        </p:nvGraphicFramePr>
        <p:xfrm>
          <a:off x="4195506" y="2209799"/>
          <a:ext cx="4922336" cy="432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9" name="Equation" r:id="rId5" imgW="4101840" imgH="3606480" progId="Equation.DSMT4">
                  <p:embed/>
                </p:oleObj>
              </mc:Choice>
              <mc:Fallback>
                <p:oleObj name="Equation" r:id="rId5" imgW="4101840" imgH="360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506" y="2209799"/>
                        <a:ext cx="4922336" cy="4329113"/>
                      </a:xfrm>
                      <a:prstGeom prst="rect">
                        <a:avLst/>
                      </a:prstGeom>
                      <a:solidFill>
                        <a:srgbClr val="00B050">
                          <a:alpha val="21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5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673897"/>
              </p:ext>
            </p:extLst>
          </p:nvPr>
        </p:nvGraphicFramePr>
        <p:xfrm>
          <a:off x="771525" y="609600"/>
          <a:ext cx="6869113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" name="数式" r:id="rId3" imgW="3555720" imgH="2336760" progId="Equation.3">
                  <p:embed/>
                </p:oleObj>
              </mc:Choice>
              <mc:Fallback>
                <p:oleObj name="数式" r:id="rId3" imgW="3555720" imgH="2336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609600"/>
                        <a:ext cx="6869113" cy="451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9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0" y="3886200"/>
            <a:ext cx="6096000" cy="1905000"/>
            <a:chOff x="762000" y="3886200"/>
            <a:chExt cx="6096000" cy="1905000"/>
          </a:xfrm>
        </p:grpSpPr>
        <p:sp>
          <p:nvSpPr>
            <p:cNvPr id="9" name="Rectangle 8"/>
            <p:cNvSpPr/>
            <p:nvPr/>
          </p:nvSpPr>
          <p:spPr>
            <a:xfrm>
              <a:off x="1295400" y="4419600"/>
              <a:ext cx="3200400" cy="1371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3886200"/>
              <a:ext cx="609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Parametric equations for </a:t>
              </a:r>
              <a:r>
                <a:rPr lang="en-US" sz="2400" dirty="0" err="1" smtClean="0">
                  <a:latin typeface="+mj-lt"/>
                </a:rPr>
                <a:t>Brachistochrone</a:t>
              </a:r>
              <a:r>
                <a:rPr lang="en-US" sz="2400" dirty="0" smtClean="0">
                  <a:latin typeface="+mj-lt"/>
                </a:rPr>
                <a:t>: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1295400" y="4347865"/>
            <a:ext cx="3152775" cy="1425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4" name="数式" r:id="rId3" imgW="952200" imgH="431640" progId="Equation.3">
                    <p:embed/>
                  </p:oleObj>
                </mc:Choice>
                <mc:Fallback>
                  <p:oleObj name="数式" r:id="rId3" imgW="9522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4347865"/>
                          <a:ext cx="3152775" cy="1425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81000" y="304800"/>
          <a:ext cx="2992437" cy="326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5" name="数式" r:id="rId5" imgW="1549080" imgH="1688760" progId="Equation.3">
                  <p:embed/>
                </p:oleObj>
              </mc:Choice>
              <mc:Fallback>
                <p:oleObj name="数式" r:id="rId5" imgW="1549080" imgH="1688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2992437" cy="326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861151"/>
              </p:ext>
            </p:extLst>
          </p:nvPr>
        </p:nvGraphicFramePr>
        <p:xfrm>
          <a:off x="4114800" y="563212"/>
          <a:ext cx="4830763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6" name="数式" r:id="rId7" imgW="2501640" imgH="1422360" progId="Equation.3">
                  <p:embed/>
                </p:oleObj>
              </mc:Choice>
              <mc:Fallback>
                <p:oleObj name="数式" r:id="rId7" imgW="250164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63212"/>
                        <a:ext cx="4830763" cy="2740025"/>
                      </a:xfrm>
                      <a:prstGeom prst="rect">
                        <a:avLst/>
                      </a:prstGeom>
                      <a:solidFill>
                        <a:srgbClr val="7030A0">
                          <a:alpha val="11000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5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7092</TotalTime>
  <Words>423</Words>
  <Application>Microsoft Office PowerPoint</Application>
  <PresentationFormat>On-screen Show (4:3)</PresentationFormat>
  <Paragraphs>109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377</cp:revision>
  <cp:lastPrinted>2017-09-09T22:48:07Z</cp:lastPrinted>
  <dcterms:created xsi:type="dcterms:W3CDTF">2012-01-10T18:32:24Z</dcterms:created>
  <dcterms:modified xsi:type="dcterms:W3CDTF">2018-09-11T14:23:09Z</dcterms:modified>
</cp:coreProperties>
</file>