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415" r:id="rId3"/>
    <p:sldId id="354" r:id="rId4"/>
    <p:sldId id="416" r:id="rId5"/>
    <p:sldId id="394" r:id="rId6"/>
    <p:sldId id="395" r:id="rId7"/>
    <p:sldId id="396" r:id="rId8"/>
    <p:sldId id="383" r:id="rId9"/>
    <p:sldId id="384" r:id="rId10"/>
    <p:sldId id="397" r:id="rId11"/>
    <p:sldId id="385" r:id="rId12"/>
    <p:sldId id="386" r:id="rId13"/>
    <p:sldId id="387" r:id="rId14"/>
    <p:sldId id="388" r:id="rId15"/>
    <p:sldId id="389" r:id="rId16"/>
    <p:sldId id="403" r:id="rId17"/>
    <p:sldId id="398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3" d="100"/>
          <a:sy n="63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20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3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folHlink"/>
                </a:solidFill>
              </a:rPr>
              <a:t>D’Alembert’s</a:t>
            </a:r>
            <a:r>
              <a:rPr lang="en-US" sz="3200" b="1" dirty="0" smtClean="0">
                <a:solidFill>
                  <a:schemeClr val="folHlink"/>
                </a:solidFill>
              </a:rPr>
              <a:t> principle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Hamilton’s principle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Lagrange’s equation in generalized coordinates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664358"/>
              </p:ext>
            </p:extLst>
          </p:nvPr>
        </p:nvGraphicFramePr>
        <p:xfrm>
          <a:off x="1066800" y="1981200"/>
          <a:ext cx="6400800" cy="380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3" imgW="5067000" imgH="3035160" progId="Equation.DSMT4">
                  <p:embed/>
                </p:oleObj>
              </mc:Choice>
              <mc:Fallback>
                <p:oleObj name="Equation" r:id="rId3" imgW="506700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6400800" cy="3803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457200"/>
            <a:ext cx="3048000" cy="834390"/>
            <a:chOff x="685800" y="457200"/>
            <a:chExt cx="3048000" cy="834390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354738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2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Down Arrow 12"/>
          <p:cNvSpPr/>
          <p:nvPr/>
        </p:nvSpPr>
        <p:spPr>
          <a:xfrm>
            <a:off x="2362200" y="4495800"/>
            <a:ext cx="609600" cy="6858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0208337">
            <a:off x="3962400" y="4495800"/>
            <a:ext cx="609600" cy="6858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76216"/>
              </p:ext>
            </p:extLst>
          </p:nvPr>
        </p:nvGraphicFramePr>
        <p:xfrm>
          <a:off x="4602926" y="762000"/>
          <a:ext cx="3068712" cy="69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3" name="Equation" r:id="rId7" imgW="1625400" imgH="368280" progId="Equation.DSMT4">
                  <p:embed/>
                </p:oleObj>
              </mc:Choice>
              <mc:Fallback>
                <p:oleObj name="Equation" r:id="rId7" imgW="16254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2926" y="762000"/>
                        <a:ext cx="3068712" cy="69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11722"/>
              </p:ext>
            </p:extLst>
          </p:nvPr>
        </p:nvGraphicFramePr>
        <p:xfrm>
          <a:off x="533400" y="1291590"/>
          <a:ext cx="550068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2" name="数式" r:id="rId3" imgW="2844720" imgH="1396800" progId="Equation.3">
                  <p:embed/>
                </p:oleObj>
              </mc:Choice>
              <mc:Fallback>
                <p:oleObj name="数式" r:id="rId3" imgW="284472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1590"/>
                        <a:ext cx="5500687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505015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13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059594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14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21318"/>
              </p:ext>
            </p:extLst>
          </p:nvPr>
        </p:nvGraphicFramePr>
        <p:xfrm>
          <a:off x="393292" y="3759765"/>
          <a:ext cx="8052615" cy="262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5" name="Equation" r:id="rId9" imgW="5206680" imgH="1714320" progId="Equation.DSMT4">
                  <p:embed/>
                </p:oleObj>
              </mc:Choice>
              <mc:Fallback>
                <p:oleObj name="Equation" r:id="rId9" imgW="5206680" imgH="1714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2" y="3759765"/>
                        <a:ext cx="8052615" cy="2629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5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81600" y="4838700"/>
            <a:ext cx="32766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256371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194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84102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195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4057"/>
              </p:ext>
            </p:extLst>
          </p:nvPr>
        </p:nvGraphicFramePr>
        <p:xfrm>
          <a:off x="909637" y="1545685"/>
          <a:ext cx="7019925" cy="298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6" name="Equation" r:id="rId7" imgW="5130720" imgH="2197080" progId="Equation.DSMT4">
                  <p:embed/>
                </p:oleObj>
              </mc:Choice>
              <mc:Fallback>
                <p:oleObj name="Equation" r:id="rId7" imgW="5130720" imgH="219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" y="1545685"/>
                        <a:ext cx="7019925" cy="2983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67815"/>
              </p:ext>
            </p:extLst>
          </p:nvPr>
        </p:nvGraphicFramePr>
        <p:xfrm>
          <a:off x="5181600" y="4928393"/>
          <a:ext cx="326866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7" name="数式" r:id="rId9" imgW="1688760" imgH="660240" progId="Equation.3">
                  <p:embed/>
                </p:oleObj>
              </mc:Choice>
              <mc:Fallback>
                <p:oleObj name="数式" r:id="rId9" imgW="16887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28393"/>
                        <a:ext cx="326866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64308"/>
              </p:ext>
            </p:extLst>
          </p:nvPr>
        </p:nvGraphicFramePr>
        <p:xfrm>
          <a:off x="457200" y="5156834"/>
          <a:ext cx="4275234" cy="81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8" name="数式" r:id="rId11" imgW="1193760" imgH="228600" progId="Equation.3">
                  <p:embed/>
                </p:oleObj>
              </mc:Choice>
              <mc:Fallback>
                <p:oleObj name="数式" r:id="rId11" imgW="1193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56834"/>
                        <a:ext cx="4275234" cy="811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441833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85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884506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86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17262"/>
              </p:ext>
            </p:extLst>
          </p:nvPr>
        </p:nvGraphicFramePr>
        <p:xfrm>
          <a:off x="1250951" y="1911350"/>
          <a:ext cx="583565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87" name="数式" r:id="rId7" imgW="3213000" imgH="1473120" progId="Equation.3">
                  <p:embed/>
                </p:oleObj>
              </mc:Choice>
              <mc:Fallback>
                <p:oleObj name="数式" r:id="rId7" imgW="32130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1" y="1911350"/>
                        <a:ext cx="5835650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4953000"/>
            <a:ext cx="525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Hamilton’s principle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56620"/>
              </p:ext>
            </p:extLst>
          </p:nvPr>
        </p:nvGraphicFramePr>
        <p:xfrm>
          <a:off x="533400" y="457200"/>
          <a:ext cx="680402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9" name="数式" r:id="rId3" imgW="3517560" imgH="660240" progId="Equation.3">
                  <p:embed/>
                </p:oleObj>
              </mc:Choice>
              <mc:Fallback>
                <p:oleObj name="数式" r:id="rId3" imgW="35175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80402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133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2971800"/>
            <a:ext cx="0" cy="2133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971800"/>
            <a:ext cx="1219200" cy="129540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68830" y="4110990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1180" y="29756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</a:t>
            </a:r>
          </a:p>
        </p:txBody>
      </p:sp>
      <p:sp>
        <p:nvSpPr>
          <p:cNvPr id="14" name="Right Brace 13"/>
          <p:cNvSpPr/>
          <p:nvPr/>
        </p:nvSpPr>
        <p:spPr>
          <a:xfrm rot="18954615">
            <a:off x="1668779" y="2469945"/>
            <a:ext cx="304800" cy="1934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48871"/>
              </p:ext>
            </p:extLst>
          </p:nvPr>
        </p:nvGraphicFramePr>
        <p:xfrm>
          <a:off x="2743683" y="3455251"/>
          <a:ext cx="6146552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" name="Equation" r:id="rId5" imgW="4419360" imgH="1726920" progId="Equation.DSMT4">
                  <p:embed/>
                </p:oleObj>
              </mc:Choice>
              <mc:Fallback>
                <p:oleObj name="Equation" r:id="rId5" imgW="4419360" imgH="1726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683" y="3455251"/>
                        <a:ext cx="6146552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22334"/>
              </p:ext>
            </p:extLst>
          </p:nvPr>
        </p:nvGraphicFramePr>
        <p:xfrm>
          <a:off x="126999" y="1600200"/>
          <a:ext cx="8940801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1" name="数式" r:id="rId3" imgW="4622760" imgH="939600" progId="Equation.3">
                  <p:embed/>
                </p:oleObj>
              </mc:Choice>
              <mc:Fallback>
                <p:oleObj name="数式" r:id="rId3" imgW="46227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9" y="1600200"/>
                        <a:ext cx="8940801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00915"/>
              </p:ext>
            </p:extLst>
          </p:nvPr>
        </p:nvGraphicFramePr>
        <p:xfrm>
          <a:off x="762000" y="3733800"/>
          <a:ext cx="608533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2" name="Equation" r:id="rId5" imgW="4609800" imgH="1904760" progId="Equation.DSMT4">
                  <p:embed/>
                </p:oleObj>
              </mc:Choice>
              <mc:Fallback>
                <p:oleObj name="Equation" r:id="rId5" imgW="46098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733800"/>
                        <a:ext cx="6085332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971800"/>
            <a:ext cx="84582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simple harmonic oscillator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45839"/>
              </p:ext>
            </p:extLst>
          </p:nvPr>
        </p:nvGraphicFramePr>
        <p:xfrm>
          <a:off x="1038938" y="304800"/>
          <a:ext cx="6578120" cy="258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3" name="Equation" r:id="rId4" imgW="5676840" imgH="2247840" progId="Equation.DSMT4">
                  <p:embed/>
                </p:oleObj>
              </mc:Choice>
              <mc:Fallback>
                <p:oleObj name="Equation" r:id="rId4" imgW="5676840" imgH="2247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38" y="304800"/>
                        <a:ext cx="6578120" cy="2586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3276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r>
              <a:rPr lang="en-US" sz="2400" b="1" i="1" baseline="-25000" dirty="0" smtClean="0">
                <a:latin typeface="+mj-lt"/>
              </a:rPr>
              <a:t>1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7961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r>
              <a:rPr lang="en-US" sz="2400" b="1" i="1" baseline="-25000" dirty="0" smtClean="0">
                <a:latin typeface="+mj-lt"/>
              </a:rPr>
              <a:t>2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704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r>
              <a:rPr lang="en-US" sz="2400" b="1" i="1" baseline="-25000" dirty="0" smtClean="0">
                <a:latin typeface="+mj-lt"/>
              </a:rPr>
              <a:t>3</a:t>
            </a:r>
            <a:endParaRPr lang="en-US" sz="24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3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76474"/>
              </p:ext>
            </p:extLst>
          </p:nvPr>
        </p:nvGraphicFramePr>
        <p:xfrm>
          <a:off x="76200" y="1371600"/>
          <a:ext cx="881797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Equation" r:id="rId3" imgW="6095880" imgH="2654280" progId="Equation.DSMT4">
                  <p:embed/>
                </p:oleObj>
              </mc:Choice>
              <mc:Fallback>
                <p:oleObj name="Equation" r:id="rId3" imgW="6095880" imgH="2654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71600"/>
                        <a:ext cx="8817971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0063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–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Hamilton’s principle:</a:t>
            </a:r>
          </a:p>
        </p:txBody>
      </p:sp>
    </p:spTree>
    <p:extLst>
      <p:ext uri="{BB962C8B-B14F-4D97-AF65-F5344CB8AC3E}">
        <p14:creationId xmlns:p14="http://schemas.microsoft.com/office/powerpoint/2010/main" val="1838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36957"/>
              </p:ext>
            </p:extLst>
          </p:nvPr>
        </p:nvGraphicFramePr>
        <p:xfrm>
          <a:off x="1266825" y="1633538"/>
          <a:ext cx="663257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数式" r:id="rId3" imgW="3429000" imgH="1371600" progId="Equation.3">
                  <p:embed/>
                </p:oleObj>
              </mc:Choice>
              <mc:Fallback>
                <p:oleObj name="数式" r:id="rId3" imgW="3429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633538"/>
                        <a:ext cx="6632575" cy="263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in “proof” of Hamilton’s principle:</a:t>
            </a:r>
          </a:p>
        </p:txBody>
      </p:sp>
    </p:spTree>
    <p:extLst>
      <p:ext uri="{BB962C8B-B14F-4D97-AF65-F5344CB8AC3E}">
        <p14:creationId xmlns:p14="http://schemas.microsoft.com/office/powerpoint/2010/main" val="16020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5105400"/>
            <a:ext cx="3124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36167"/>
              </p:ext>
            </p:extLst>
          </p:nvPr>
        </p:nvGraphicFramePr>
        <p:xfrm>
          <a:off x="407987" y="1820863"/>
          <a:ext cx="8202613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Equation" r:id="rId3" imgW="4241520" imgH="2463480" progId="Equation.DSMT4">
                  <p:embed/>
                </p:oleObj>
              </mc:Choice>
              <mc:Fallback>
                <p:oleObj name="Equation" r:id="rId3" imgW="424152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" y="1820863"/>
                        <a:ext cx="8202613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73625"/>
              </p:ext>
            </p:extLst>
          </p:nvPr>
        </p:nvGraphicFramePr>
        <p:xfrm>
          <a:off x="228600" y="596900"/>
          <a:ext cx="88677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1" name="数式" r:id="rId5" imgW="4584600" imgH="685800" progId="Equation.3">
                  <p:embed/>
                </p:oleObj>
              </mc:Choice>
              <mc:Fallback>
                <p:oleObj name="数式" r:id="rId5" imgW="4584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6900"/>
                        <a:ext cx="886777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forces:</a:t>
            </a:r>
          </a:p>
        </p:txBody>
      </p:sp>
    </p:spTree>
    <p:extLst>
      <p:ext uri="{BB962C8B-B14F-4D97-AF65-F5344CB8AC3E}">
        <p14:creationId xmlns:p14="http://schemas.microsoft.com/office/powerpoint/2010/main" val="33939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1203" cy="51863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80379" y="2514600"/>
            <a:ext cx="3079242" cy="1933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6096000" y="4238244"/>
            <a:ext cx="3079242" cy="1933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046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16472"/>
              </p:ext>
            </p:extLst>
          </p:nvPr>
        </p:nvGraphicFramePr>
        <p:xfrm>
          <a:off x="671513" y="914400"/>
          <a:ext cx="66579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1" name="数式" r:id="rId3" imgW="3441600" imgH="228600" progId="Equation.3">
                  <p:embed/>
                </p:oleObj>
              </mc:Choice>
              <mc:Fallback>
                <p:oleObj name="数式" r:id="rId3" imgW="344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914400"/>
                        <a:ext cx="66579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forces,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5289"/>
              </p:ext>
            </p:extLst>
          </p:nvPr>
        </p:nvGraphicFramePr>
        <p:xfrm>
          <a:off x="838200" y="1600200"/>
          <a:ext cx="454342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2" name="数式" r:id="rId5" imgW="2349360" imgH="812520" progId="Equation.3">
                  <p:embed/>
                </p:oleObj>
              </mc:Choice>
              <mc:Fallback>
                <p:oleObj name="数式" r:id="rId5" imgW="2349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454342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63302"/>
              </p:ext>
            </p:extLst>
          </p:nvPr>
        </p:nvGraphicFramePr>
        <p:xfrm>
          <a:off x="920750" y="3352800"/>
          <a:ext cx="7146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3" name="数式" r:id="rId7" imgW="3695400" imgH="482400" progId="Equation.3">
                  <p:embed/>
                </p:oleObj>
              </mc:Choice>
              <mc:Fallback>
                <p:oleObj name="数式" r:id="rId7" imgW="3695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352800"/>
                        <a:ext cx="71469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51193"/>
              </p:ext>
            </p:extLst>
          </p:nvPr>
        </p:nvGraphicFramePr>
        <p:xfrm>
          <a:off x="990600" y="4267200"/>
          <a:ext cx="20875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4" name="数式" r:id="rId9" imgW="1079280" imgH="393480" progId="Equation.3">
                  <p:embed/>
                </p:oleObj>
              </mc:Choice>
              <mc:Fallback>
                <p:oleObj name="数式" r:id="rId9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20875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42890"/>
              </p:ext>
            </p:extLst>
          </p:nvPr>
        </p:nvGraphicFramePr>
        <p:xfrm>
          <a:off x="762000" y="5208890"/>
          <a:ext cx="7437438" cy="73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5" name="数式" r:id="rId11" imgW="4597200" imgH="457200" progId="Equation.3">
                  <p:embed/>
                </p:oleObj>
              </mc:Choice>
              <mc:Fallback>
                <p:oleObj name="数式" r:id="rId11" imgW="459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08890"/>
                        <a:ext cx="7437438" cy="734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forces,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96323"/>
              </p:ext>
            </p:extLst>
          </p:nvPr>
        </p:nvGraphicFramePr>
        <p:xfrm>
          <a:off x="838200" y="838200"/>
          <a:ext cx="7146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数式" r:id="rId3" imgW="3695400" imgH="482400" progId="Equation.3">
                  <p:embed/>
                </p:oleObj>
              </mc:Choice>
              <mc:Fallback>
                <p:oleObj name="数式" r:id="rId3" imgW="3695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71469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26637"/>
              </p:ext>
            </p:extLst>
          </p:nvPr>
        </p:nvGraphicFramePr>
        <p:xfrm>
          <a:off x="685801" y="1752600"/>
          <a:ext cx="7315200" cy="89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数式" r:id="rId5" imgW="3708360" imgH="457200" progId="Equation.3">
                  <p:embed/>
                </p:oleObj>
              </mc:Choice>
              <mc:Fallback>
                <p:oleObj name="数式" r:id="rId5" imgW="3708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1752600"/>
                        <a:ext cx="7315200" cy="896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7189"/>
              </p:ext>
            </p:extLst>
          </p:nvPr>
        </p:nvGraphicFramePr>
        <p:xfrm>
          <a:off x="152400" y="2798508"/>
          <a:ext cx="8932863" cy="314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数式" r:id="rId7" imgW="5016240" imgH="1777680" progId="Equation.3">
                  <p:embed/>
                </p:oleObj>
              </mc:Choice>
              <mc:Fallback>
                <p:oleObj name="数式" r:id="rId7" imgW="50162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98508"/>
                        <a:ext cx="8932863" cy="3145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7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44911"/>
              </p:ext>
            </p:extLst>
          </p:nvPr>
        </p:nvGraphicFramePr>
        <p:xfrm>
          <a:off x="228600" y="1087438"/>
          <a:ext cx="87280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3" name="Equation" r:id="rId3" imgW="4241520" imgH="1955520" progId="Equation.DSMT4">
                  <p:embed/>
                </p:oleObj>
              </mc:Choice>
              <mc:Fallback>
                <p:oleObj name="Equation" r:id="rId3" imgW="424152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7438"/>
                        <a:ext cx="87280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Lorentz forces, continued:</a:t>
            </a:r>
          </a:p>
        </p:txBody>
      </p:sp>
    </p:spTree>
    <p:extLst>
      <p:ext uri="{BB962C8B-B14F-4D97-AF65-F5344CB8AC3E}">
        <p14:creationId xmlns:p14="http://schemas.microsoft.com/office/powerpoint/2010/main" val="18200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Lorentz force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07383"/>
              </p:ext>
            </p:extLst>
          </p:nvPr>
        </p:nvGraphicFramePr>
        <p:xfrm>
          <a:off x="1219200" y="533400"/>
          <a:ext cx="626302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5" name="数式" r:id="rId3" imgW="2666880" imgH="393480" progId="Equation.3">
                  <p:embed/>
                </p:oleObj>
              </mc:Choice>
              <mc:Fallback>
                <p:oleObj name="数式" r:id="rId3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626302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94940"/>
              </p:ext>
            </p:extLst>
          </p:nvPr>
        </p:nvGraphicFramePr>
        <p:xfrm>
          <a:off x="1295400" y="1371600"/>
          <a:ext cx="51593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6" name="数式" r:id="rId5" imgW="2197080" imgH="457200" progId="Equation.3">
                  <p:embed/>
                </p:oleObj>
              </mc:Choice>
              <mc:Fallback>
                <p:oleObj name="数式" r:id="rId5" imgW="2197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51593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50355"/>
              </p:ext>
            </p:extLst>
          </p:nvPr>
        </p:nvGraphicFramePr>
        <p:xfrm>
          <a:off x="852488" y="2514600"/>
          <a:ext cx="766286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7" name="数式" r:id="rId7" imgW="3263760" imgH="1701720" progId="Equation.3">
                  <p:embed/>
                </p:oleObj>
              </mc:Choice>
              <mc:Fallback>
                <p:oleObj name="数式" r:id="rId7" imgW="32637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514600"/>
                        <a:ext cx="7662862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Lorentz force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068390"/>
              </p:ext>
            </p:extLst>
          </p:nvPr>
        </p:nvGraphicFramePr>
        <p:xfrm>
          <a:off x="574675" y="1371600"/>
          <a:ext cx="79327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1" name="数式" r:id="rId3" imgW="3377880" imgH="1701720" progId="Equation.3">
                  <p:embed/>
                </p:oleObj>
              </mc:Choice>
              <mc:Fallback>
                <p:oleObj name="数式" r:id="rId3" imgW="337788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371600"/>
                        <a:ext cx="79327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5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Lorentz force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27577"/>
              </p:ext>
            </p:extLst>
          </p:nvPr>
        </p:nvGraphicFramePr>
        <p:xfrm>
          <a:off x="704850" y="533400"/>
          <a:ext cx="5665788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name="数式" r:id="rId3" imgW="2412720" imgH="1422360" progId="Equation.3">
                  <p:embed/>
                </p:oleObj>
              </mc:Choice>
              <mc:Fallback>
                <p:oleObj name="数式" r:id="rId3" imgW="241272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33400"/>
                        <a:ext cx="5665788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40862"/>
              </p:ext>
            </p:extLst>
          </p:nvPr>
        </p:nvGraphicFramePr>
        <p:xfrm>
          <a:off x="2667000" y="3276600"/>
          <a:ext cx="614521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5" name="数式" r:id="rId5" imgW="2616120" imgH="1041120" progId="Equation.3">
                  <p:embed/>
                </p:oleObj>
              </mc:Choice>
              <mc:Fallback>
                <p:oleObj name="数式" r:id="rId5" imgW="26161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614521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5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Lorentz force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095179"/>
              </p:ext>
            </p:extLst>
          </p:nvPr>
        </p:nvGraphicFramePr>
        <p:xfrm>
          <a:off x="457200" y="688032"/>
          <a:ext cx="85010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数式" r:id="rId3" imgW="3619440" imgH="228600" progId="Equation.3">
                  <p:embed/>
                </p:oleObj>
              </mc:Choice>
              <mc:Fallback>
                <p:oleObj name="数式" r:id="rId3" imgW="3619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8032"/>
                        <a:ext cx="85010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39544"/>
              </p:ext>
            </p:extLst>
          </p:nvPr>
        </p:nvGraphicFramePr>
        <p:xfrm>
          <a:off x="635000" y="1400175"/>
          <a:ext cx="7812088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9" name="数式" r:id="rId5" imgW="3327120" imgH="1676160" progId="Equation.3">
                  <p:embed/>
                </p:oleObj>
              </mc:Choice>
              <mc:Fallback>
                <p:oleObj name="数式" r:id="rId5" imgW="332712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00175"/>
                        <a:ext cx="7812088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8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Lorentz force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66082"/>
              </p:ext>
            </p:extLst>
          </p:nvPr>
        </p:nvGraphicFramePr>
        <p:xfrm>
          <a:off x="762000" y="838200"/>
          <a:ext cx="3636962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1" name="数式" r:id="rId3" imgW="1549080" imgH="1218960" progId="Equation.3">
                  <p:embed/>
                </p:oleObj>
              </mc:Choice>
              <mc:Fallback>
                <p:oleObj name="数式" r:id="rId3" imgW="1549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3636962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59131"/>
              </p:ext>
            </p:extLst>
          </p:nvPr>
        </p:nvGraphicFramePr>
        <p:xfrm>
          <a:off x="4063330" y="1525640"/>
          <a:ext cx="3667125" cy="228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2" name="Equation" r:id="rId5" imgW="2082600" imgH="1307880" progId="Equation.DSMT4">
                  <p:embed/>
                </p:oleObj>
              </mc:Choice>
              <mc:Fallback>
                <p:oleObj name="Equation" r:id="rId5" imgW="208260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330" y="1525640"/>
                        <a:ext cx="3667125" cy="2284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1045"/>
              </p:ext>
            </p:extLst>
          </p:nvPr>
        </p:nvGraphicFramePr>
        <p:xfrm>
          <a:off x="803275" y="4312824"/>
          <a:ext cx="4521200" cy="212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3" name="Equation" r:id="rId7" imgW="2768400" imgH="1307880" progId="Equation.DSMT4">
                  <p:embed/>
                </p:oleObj>
              </mc:Choice>
              <mc:Fallback>
                <p:oleObj name="Equation" r:id="rId7" imgW="276840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312824"/>
                        <a:ext cx="4521200" cy="2120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9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7155" y="4876800"/>
            <a:ext cx="272467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16" y="1066800"/>
            <a:ext cx="8659424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839031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83970" name="Picture 2" descr="http://upload.wikimedia.org/wikipedia/commons/thumb/d/df/Alembert.jpg/330px-Alem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Jean </a:t>
            </a:r>
            <a:r>
              <a:rPr lang="en-US" sz="2400" dirty="0" err="1" smtClean="0">
                <a:latin typeface="+mj-lt"/>
              </a:rPr>
              <a:t>d’Alembert</a:t>
            </a:r>
            <a:r>
              <a:rPr lang="en-US" sz="2400" dirty="0" smtClean="0">
                <a:latin typeface="+mj-lt"/>
              </a:rPr>
              <a:t>  1717-1783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French mathematician and philosopher</a:t>
            </a:r>
          </a:p>
        </p:txBody>
      </p:sp>
    </p:spTree>
    <p:extLst>
      <p:ext uri="{BB962C8B-B14F-4D97-AF65-F5344CB8AC3E}">
        <p14:creationId xmlns:p14="http://schemas.microsoft.com/office/powerpoint/2010/main" val="303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67693"/>
              </p:ext>
            </p:extLst>
          </p:nvPr>
        </p:nvGraphicFramePr>
        <p:xfrm>
          <a:off x="596900" y="457200"/>
          <a:ext cx="802277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7" name="Equation" r:id="rId3" imgW="5956200" imgH="622080" progId="Equation.DSMT4">
                  <p:embed/>
                </p:oleObj>
              </mc:Choice>
              <mc:Fallback>
                <p:oleObj name="Equation" r:id="rId3" imgW="59562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457200"/>
                        <a:ext cx="802277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1922223"/>
            <a:ext cx="6875032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76388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(Figure taken from 8.02 handout from MIT.)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61370"/>
              </p:ext>
            </p:extLst>
          </p:nvPr>
        </p:nvGraphicFramePr>
        <p:xfrm>
          <a:off x="6248400" y="1972602"/>
          <a:ext cx="13684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8" name="Equation" r:id="rId6" imgW="1015920" imgH="901440" progId="Equation.DSMT4">
                  <p:embed/>
                </p:oleObj>
              </mc:Choice>
              <mc:Fallback>
                <p:oleObj name="Equation" r:id="rId6" imgW="10159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8400" y="1972602"/>
                        <a:ext cx="1368425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1524000"/>
            <a:ext cx="487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Cylindrical coordinates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49293"/>
              </p:ext>
            </p:extLst>
          </p:nvPr>
        </p:nvGraphicFramePr>
        <p:xfrm>
          <a:off x="6248400" y="3609353"/>
          <a:ext cx="20526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9" name="Equation" r:id="rId8" imgW="1523880" imgH="1015920" progId="Equation.DSMT4">
                  <p:embed/>
                </p:oleObj>
              </mc:Choice>
              <mc:Fallback>
                <p:oleObj name="Equation" r:id="rId8" imgW="15238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3609353"/>
                        <a:ext cx="2052637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4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" y="1676400"/>
            <a:ext cx="4071938" cy="3813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014526"/>
            <a:ext cx="487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Spherical coordinates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(Figure taken from 8.02 handout from MIT.)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82007"/>
              </p:ext>
            </p:extLst>
          </p:nvPr>
        </p:nvGraphicFramePr>
        <p:xfrm>
          <a:off x="5062537" y="1471726"/>
          <a:ext cx="1914525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5" name="Equation" r:id="rId4" imgW="1422360" imgH="914400" progId="Equation.DSMT4">
                  <p:embed/>
                </p:oleObj>
              </mc:Choice>
              <mc:Fallback>
                <p:oleObj name="Equation" r:id="rId4" imgW="1422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2537" y="1471726"/>
                        <a:ext cx="1914525" cy="12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51611"/>
              </p:ext>
            </p:extLst>
          </p:nvPr>
        </p:nvGraphicFramePr>
        <p:xfrm>
          <a:off x="5094167" y="2989999"/>
          <a:ext cx="2803525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6" name="Equation" r:id="rId6" imgW="2082600" imgH="1574640" progId="Equation.DSMT4">
                  <p:embed/>
                </p:oleObj>
              </mc:Choice>
              <mc:Fallback>
                <p:oleObj name="Equation" r:id="rId6" imgW="208260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4167" y="2989999"/>
                        <a:ext cx="2803525" cy="211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8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400810"/>
            <a:ext cx="6754812" cy="973455"/>
            <a:chOff x="685800" y="318135"/>
            <a:chExt cx="6754812" cy="973455"/>
          </a:xfrm>
        </p:grpSpPr>
        <p:sp>
          <p:nvSpPr>
            <p:cNvPr id="5" name="Oval 4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100586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05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036461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06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08818"/>
              </p:ext>
            </p:extLst>
          </p:nvPr>
        </p:nvGraphicFramePr>
        <p:xfrm>
          <a:off x="666750" y="2835275"/>
          <a:ext cx="5011738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7" name="数式" r:id="rId7" imgW="2590560" imgH="1777680" progId="Equation.3">
                  <p:embed/>
                </p:oleObj>
              </mc:Choice>
              <mc:Fallback>
                <p:oleObj name="数式" r:id="rId7" imgW="2590560" imgH="1777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835275"/>
                        <a:ext cx="5011738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720" y="53563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D’Alembert’s</a:t>
            </a:r>
            <a:r>
              <a:rPr lang="en-US" sz="2400" dirty="0" smtClean="0">
                <a:latin typeface="+mj-lt"/>
              </a:rPr>
              <a:t> principle:</a:t>
            </a:r>
          </a:p>
        </p:txBody>
      </p:sp>
    </p:spTree>
    <p:extLst>
      <p:ext uri="{BB962C8B-B14F-4D97-AF65-F5344CB8AC3E}">
        <p14:creationId xmlns:p14="http://schemas.microsoft.com/office/powerpoint/2010/main" val="42687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66533"/>
              </p:ext>
            </p:extLst>
          </p:nvPr>
        </p:nvGraphicFramePr>
        <p:xfrm>
          <a:off x="1066800" y="1241425"/>
          <a:ext cx="6507163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8" name="数式" r:id="rId3" imgW="3365280" imgH="2387520" progId="Equation.3">
                  <p:embed/>
                </p:oleObj>
              </mc:Choice>
              <mc:Fallback>
                <p:oleObj name="数式" r:id="rId3" imgW="3365280" imgH="2387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41425"/>
                        <a:ext cx="6507163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354738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49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281687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50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2575"/>
              </p:ext>
            </p:extLst>
          </p:nvPr>
        </p:nvGraphicFramePr>
        <p:xfrm>
          <a:off x="6828138" y="730880"/>
          <a:ext cx="1083581" cy="150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1" name="Equation" r:id="rId9" imgW="723600" imgH="1002960" progId="Equation.DSMT4">
                  <p:embed/>
                </p:oleObj>
              </mc:Choice>
              <mc:Fallback>
                <p:oleObj name="Equation" r:id="rId9" imgW="7236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28138" y="730880"/>
                        <a:ext cx="1083581" cy="150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7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8315</TotalTime>
  <Words>378</Words>
  <Application>Microsoft Office PowerPoint</Application>
  <PresentationFormat>On-screen Show (4:3)</PresentationFormat>
  <Paragraphs>118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421</cp:revision>
  <cp:lastPrinted>2018-09-17T02:19:32Z</cp:lastPrinted>
  <dcterms:created xsi:type="dcterms:W3CDTF">2012-01-10T18:32:24Z</dcterms:created>
  <dcterms:modified xsi:type="dcterms:W3CDTF">2018-09-17T02:19:48Z</dcterms:modified>
  <cp:contentStatus/>
</cp:coreProperties>
</file>