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416" r:id="rId3"/>
    <p:sldId id="399" r:id="rId4"/>
    <p:sldId id="417" r:id="rId5"/>
    <p:sldId id="354" r:id="rId6"/>
    <p:sldId id="415" r:id="rId7"/>
    <p:sldId id="400" r:id="rId8"/>
    <p:sldId id="407" r:id="rId9"/>
    <p:sldId id="402" r:id="rId10"/>
    <p:sldId id="403" r:id="rId11"/>
    <p:sldId id="404" r:id="rId12"/>
    <p:sldId id="405" r:id="rId13"/>
    <p:sldId id="406" r:id="rId14"/>
    <p:sldId id="408" r:id="rId15"/>
    <p:sldId id="409" r:id="rId16"/>
    <p:sldId id="410" r:id="rId17"/>
    <p:sldId id="411" r:id="rId18"/>
    <p:sldId id="412" r:id="rId19"/>
    <p:sldId id="413" r:id="rId20"/>
    <p:sldId id="419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>
      <p:cViewPr varScale="1">
        <p:scale>
          <a:sx n="69" d="100"/>
          <a:sy n="69" d="100"/>
        </p:scale>
        <p:origin x="7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8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2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3 &amp; 6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Summary &amp; review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Lagrange’s equations with constraints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Rational for Lagrange multipliers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87464"/>
              </p:ext>
            </p:extLst>
          </p:nvPr>
        </p:nvGraphicFramePr>
        <p:xfrm>
          <a:off x="1268412" y="1066800"/>
          <a:ext cx="444658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2" name="数式" r:id="rId3" imgW="2298600" imgH="1269720" progId="Equation.3">
                  <p:embed/>
                </p:oleObj>
              </mc:Choice>
              <mc:Fallback>
                <p:oleObj name="数式" r:id="rId3" imgW="229860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2" y="1066800"/>
                        <a:ext cx="4446588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2469"/>
              </p:ext>
            </p:extLst>
          </p:nvPr>
        </p:nvGraphicFramePr>
        <p:xfrm>
          <a:off x="1250950" y="3630613"/>
          <a:ext cx="621665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3" name="数式" r:id="rId5" imgW="3213000" imgH="1638000" progId="Equation.3">
                  <p:embed/>
                </p:oleObj>
              </mc:Choice>
              <mc:Fallback>
                <p:oleObj name="数式" r:id="rId5" imgW="3213000" imgH="163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3630613"/>
                        <a:ext cx="621665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6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7622"/>
              </p:ext>
            </p:extLst>
          </p:nvPr>
        </p:nvGraphicFramePr>
        <p:xfrm>
          <a:off x="457200" y="1143000"/>
          <a:ext cx="81057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0" name="数式" r:id="rId3" imgW="4190760" imgH="939600" progId="Equation.3">
                  <p:embed/>
                </p:oleObj>
              </mc:Choice>
              <mc:Fallback>
                <p:oleObj name="数式" r:id="rId3" imgW="4190760" imgH="939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1057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Euler-Lagrange equations with constraints: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604" y="338435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19200" y="4038600"/>
            <a:ext cx="2209800" cy="2133600"/>
            <a:chOff x="1219200" y="4038600"/>
            <a:chExt cx="2209800" cy="2133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219200" y="4038600"/>
              <a:ext cx="0" cy="21336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19200" y="4038600"/>
              <a:ext cx="1066800" cy="1371600"/>
            </a:xfrm>
            <a:prstGeom prst="line">
              <a:avLst/>
            </a:prstGeom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133600" y="5257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4419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0153" y="423364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r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286000" y="5410200"/>
              <a:ext cx="0" cy="5334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90800" y="55626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mg</a:t>
              </a: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18127"/>
              </p:ext>
            </p:extLst>
          </p:nvPr>
        </p:nvGraphicFramePr>
        <p:xfrm>
          <a:off x="2895600" y="3838575"/>
          <a:ext cx="523081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71" name="数式" r:id="rId5" imgW="2705040" imgH="698400" progId="Equation.3">
                  <p:embed/>
                </p:oleObj>
              </mc:Choice>
              <mc:Fallback>
                <p:oleObj name="数式" r:id="rId5" imgW="27050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38575"/>
                        <a:ext cx="5230812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47042"/>
              </p:ext>
            </p:extLst>
          </p:nvPr>
        </p:nvGraphicFramePr>
        <p:xfrm>
          <a:off x="1066800" y="1219200"/>
          <a:ext cx="5230813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1" name="数式" r:id="rId3" imgW="2705040" imgH="698400" progId="Equation.3">
                  <p:embed/>
                </p:oleObj>
              </mc:Choice>
              <mc:Fallback>
                <p:oleObj name="数式" r:id="rId3" imgW="2705040" imgH="698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5230813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598"/>
              </p:ext>
            </p:extLst>
          </p:nvPr>
        </p:nvGraphicFramePr>
        <p:xfrm>
          <a:off x="1430337" y="2514600"/>
          <a:ext cx="3827463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2" name="数式" r:id="rId5" imgW="1981080" imgH="1688760" progId="Equation.3">
                  <p:embed/>
                </p:oleObj>
              </mc:Choice>
              <mc:Fallback>
                <p:oleObj name="数式" r:id="rId5" imgW="1981080" imgH="1688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7" y="2514600"/>
                        <a:ext cx="3827463" cy="324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52973" r="21512" b="15222"/>
          <a:stretch/>
        </p:blipFill>
        <p:spPr bwMode="auto">
          <a:xfrm>
            <a:off x="152400" y="762000"/>
            <a:ext cx="5785596" cy="312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4636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00939"/>
              </p:ext>
            </p:extLst>
          </p:nvPr>
        </p:nvGraphicFramePr>
        <p:xfrm>
          <a:off x="3200400" y="790575"/>
          <a:ext cx="5894387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09" name="数式" r:id="rId4" imgW="3047760" imgH="698400" progId="Equation.3">
                  <p:embed/>
                </p:oleObj>
              </mc:Choice>
              <mc:Fallback>
                <p:oleObj name="数式" r:id="rId4" imgW="3047760" imgH="698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90575"/>
                        <a:ext cx="5894387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69877"/>
              </p:ext>
            </p:extLst>
          </p:nvPr>
        </p:nvGraphicFramePr>
        <p:xfrm>
          <a:off x="5815013" y="1724025"/>
          <a:ext cx="28987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10" name="数式" r:id="rId6" imgW="1498320" imgH="1955520" progId="Equation.3">
                  <p:embed/>
                </p:oleObj>
              </mc:Choice>
              <mc:Fallback>
                <p:oleObj name="数式" r:id="rId6" imgW="1498320" imgH="1955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1724025"/>
                        <a:ext cx="28987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example: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 starts at rest on top of a smooth fixed hemisphere of radius </a:t>
            </a:r>
            <a:r>
              <a:rPr lang="en-US" sz="2400" i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.    Find the angle at which the particle leaves the hemisphere.</a:t>
            </a:r>
          </a:p>
        </p:txBody>
      </p:sp>
      <p:sp>
        <p:nvSpPr>
          <p:cNvPr id="6" name="Chord 5"/>
          <p:cNvSpPr/>
          <p:nvPr/>
        </p:nvSpPr>
        <p:spPr>
          <a:xfrm rot="6549206">
            <a:off x="2365477" y="2838311"/>
            <a:ext cx="4571186" cy="4710283"/>
          </a:xfrm>
          <a:prstGeom prst="chord">
            <a:avLst>
              <a:gd name="adj1" fmla="val 3156411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26280" y="2621280"/>
            <a:ext cx="274320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-2400000">
            <a:off x="4328601" y="3987295"/>
            <a:ext cx="20574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3957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37338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anose="05050102010706020507" pitchFamily="18" charset="2"/>
              </a:rPr>
              <a:t>q</a:t>
            </a:r>
          </a:p>
        </p:txBody>
      </p:sp>
      <p:cxnSp>
        <p:nvCxnSpPr>
          <p:cNvPr id="12" name="Straight Connector 11"/>
          <p:cNvCxnSpPr>
            <a:endCxn id="8" idx="1"/>
          </p:cNvCxnSpPr>
          <p:nvPr/>
        </p:nvCxnSpPr>
        <p:spPr>
          <a:xfrm flipH="1">
            <a:off x="4569271" y="2261662"/>
            <a:ext cx="78929" cy="25011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13071"/>
              </p:ext>
            </p:extLst>
          </p:nvPr>
        </p:nvGraphicFramePr>
        <p:xfrm>
          <a:off x="387350" y="1295400"/>
          <a:ext cx="7861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8" name="Equation" r:id="rId3" imgW="5499000" imgH="901440" progId="Equation.DSMT4">
                  <p:embed/>
                </p:oleObj>
              </mc:Choice>
              <mc:Fallback>
                <p:oleObj name="Equation" r:id="rId3" imgW="5499000" imgH="901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295400"/>
                        <a:ext cx="78613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461362"/>
              </p:ext>
            </p:extLst>
          </p:nvPr>
        </p:nvGraphicFramePr>
        <p:xfrm>
          <a:off x="381000" y="3073400"/>
          <a:ext cx="475932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9" name="数式" r:id="rId5" imgW="1993680" imgH="1015920" progId="Equation.3">
                  <p:embed/>
                </p:oleObj>
              </mc:Choice>
              <mc:Fallback>
                <p:oleObj name="数式" r:id="rId5" imgW="1993680" imgH="10159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73400"/>
                        <a:ext cx="4759325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286381"/>
              </p:ext>
            </p:extLst>
          </p:nvPr>
        </p:nvGraphicFramePr>
        <p:xfrm>
          <a:off x="4267200" y="4136132"/>
          <a:ext cx="4273550" cy="96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0" name="Equation" r:id="rId7" imgW="3174840" imgH="723600" progId="Equation.DSMT4">
                  <p:embed/>
                </p:oleObj>
              </mc:Choice>
              <mc:Fallback>
                <p:oleObj name="Equation" r:id="rId7" imgW="3174840" imgH="723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136132"/>
                        <a:ext cx="4273550" cy="96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8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126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63556"/>
              </p:ext>
            </p:extLst>
          </p:nvPr>
        </p:nvGraphicFramePr>
        <p:xfrm>
          <a:off x="623888" y="2743200"/>
          <a:ext cx="7075487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7" name="Equation" r:id="rId3" imgW="6121080" imgH="3035160" progId="Equation.DSMT4">
                  <p:embed/>
                </p:oleObj>
              </mc:Choice>
              <mc:Fallback>
                <p:oleObj name="Equation" r:id="rId3" imgW="6121080" imgH="3035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2743200"/>
                        <a:ext cx="7075487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252087"/>
              </p:ext>
            </p:extLst>
          </p:nvPr>
        </p:nvGraphicFramePr>
        <p:xfrm>
          <a:off x="4541419" y="1600200"/>
          <a:ext cx="45608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8" name="Equation" r:id="rId5" imgW="3657600" imgH="901440" progId="Equation.DSMT4">
                  <p:embed/>
                </p:oleObj>
              </mc:Choice>
              <mc:Fallback>
                <p:oleObj name="Equation" r:id="rId5" imgW="36576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1419" y="1600200"/>
                        <a:ext cx="4560888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6274805" y="2724150"/>
            <a:ext cx="571500" cy="476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387410"/>
              </p:ext>
            </p:extLst>
          </p:nvPr>
        </p:nvGraphicFramePr>
        <p:xfrm>
          <a:off x="796925" y="694780"/>
          <a:ext cx="4273550" cy="96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9" name="Equation" r:id="rId7" imgW="3174840" imgH="723600" progId="Equation.DSMT4">
                  <p:embed/>
                </p:oleObj>
              </mc:Choice>
              <mc:Fallback>
                <p:oleObj name="Equation" r:id="rId7" imgW="31748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694780"/>
                        <a:ext cx="4273550" cy="96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142222"/>
              </p:ext>
            </p:extLst>
          </p:nvPr>
        </p:nvGraphicFramePr>
        <p:xfrm>
          <a:off x="5683249" y="3139922"/>
          <a:ext cx="2257501" cy="74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0" name="Equation" r:id="rId9" imgW="1739880" imgH="571320" progId="Equation.DSMT4">
                  <p:embed/>
                </p:oleObj>
              </mc:Choice>
              <mc:Fallback>
                <p:oleObj name="Equation" r:id="rId9" imgW="17398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83249" y="3139922"/>
                        <a:ext cx="2257501" cy="74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7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4022"/>
            <a:ext cx="38100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4868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 moving </a:t>
            </a:r>
            <a:r>
              <a:rPr lang="en-US" sz="2400" dirty="0" err="1" smtClean="0">
                <a:latin typeface="+mj-lt"/>
              </a:rPr>
              <a:t>frictionlessly</a:t>
            </a:r>
            <a:r>
              <a:rPr lang="en-US" sz="2400" dirty="0" smtClean="0">
                <a:latin typeface="+mj-lt"/>
              </a:rPr>
              <a:t> on a parabola </a:t>
            </a:r>
            <a:r>
              <a:rPr lang="en-US" sz="2400" i="1" dirty="0" smtClean="0">
                <a:latin typeface="+mj-lt"/>
              </a:rPr>
              <a:t>z=c(x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+y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 under the influence of gravity. Find the equations of motion, particularly showing stable circular motion.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2327168"/>
            <a:ext cx="2286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74000">
                <a:schemeClr val="accent2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46425"/>
              </p:ext>
            </p:extLst>
          </p:nvPr>
        </p:nvGraphicFramePr>
        <p:xfrm>
          <a:off x="582468" y="5331716"/>
          <a:ext cx="7979064" cy="85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Equation" r:id="rId4" imgW="5321160" imgH="571320" progId="Equation.DSMT4">
                  <p:embed/>
                </p:oleObj>
              </mc:Choice>
              <mc:Fallback>
                <p:oleObj name="Equation" r:id="rId4" imgW="53211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468" y="5331716"/>
                        <a:ext cx="7979064" cy="856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4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53419"/>
              </p:ext>
            </p:extLst>
          </p:nvPr>
        </p:nvGraphicFramePr>
        <p:xfrm>
          <a:off x="304800" y="381000"/>
          <a:ext cx="7979064" cy="85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" name="Equation" r:id="rId3" imgW="5321160" imgH="571320" progId="Equation.DSMT4">
                  <p:embed/>
                </p:oleObj>
              </mc:Choice>
              <mc:Fallback>
                <p:oleObj name="Equation" r:id="rId3" imgW="53211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81000"/>
                        <a:ext cx="7979064" cy="856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01624"/>
              </p:ext>
            </p:extLst>
          </p:nvPr>
        </p:nvGraphicFramePr>
        <p:xfrm>
          <a:off x="533400" y="1295400"/>
          <a:ext cx="6227763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8" name="Equation" r:id="rId5" imgW="4152600" imgH="1231560" progId="Equation.DSMT4">
                  <p:embed/>
                </p:oleObj>
              </mc:Choice>
              <mc:Fallback>
                <p:oleObj name="Equation" r:id="rId5" imgW="415260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295400"/>
                        <a:ext cx="6227763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96109"/>
              </p:ext>
            </p:extLst>
          </p:nvPr>
        </p:nvGraphicFramePr>
        <p:xfrm>
          <a:off x="838200" y="3429000"/>
          <a:ext cx="3843454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9" name="Equation" r:id="rId7" imgW="2387520" imgH="1562040" progId="Equation.DSMT4">
                  <p:embed/>
                </p:oleObj>
              </mc:Choice>
              <mc:Fallback>
                <p:oleObj name="Equation" r:id="rId7" imgW="238752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429000"/>
                        <a:ext cx="3843454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07881"/>
              </p:ext>
            </p:extLst>
          </p:nvPr>
        </p:nvGraphicFramePr>
        <p:xfrm>
          <a:off x="3352800" y="3983037"/>
          <a:ext cx="51530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0" name="Equation" r:id="rId9" imgW="3200400" imgH="952200" progId="Equation.DSMT4">
                  <p:embed/>
                </p:oleObj>
              </mc:Choice>
              <mc:Fallback>
                <p:oleObj name="Equation" r:id="rId9" imgW="32004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52800" y="3983037"/>
                        <a:ext cx="5153025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1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38409"/>
              </p:ext>
            </p:extLst>
          </p:nvPr>
        </p:nvGraphicFramePr>
        <p:xfrm>
          <a:off x="661185" y="365126"/>
          <a:ext cx="62277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3" name="Equation" r:id="rId3" imgW="4152600" imgH="571320" progId="Equation.DSMT4">
                  <p:embed/>
                </p:oleObj>
              </mc:Choice>
              <mc:Fallback>
                <p:oleObj name="Equation" r:id="rId3" imgW="4152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185" y="365126"/>
                        <a:ext cx="6227763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917708"/>
              </p:ext>
            </p:extLst>
          </p:nvPr>
        </p:nvGraphicFramePr>
        <p:xfrm>
          <a:off x="690563" y="1268413"/>
          <a:ext cx="725805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4" name="Equation" r:id="rId5" imgW="4508280" imgH="1828800" progId="Equation.DSMT4">
                  <p:embed/>
                </p:oleObj>
              </mc:Choice>
              <mc:Fallback>
                <p:oleObj name="Equation" r:id="rId5" imgW="4508280" imgH="182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563" y="1268413"/>
                        <a:ext cx="725805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99184"/>
              </p:ext>
            </p:extLst>
          </p:nvPr>
        </p:nvGraphicFramePr>
        <p:xfrm>
          <a:off x="484188" y="4346575"/>
          <a:ext cx="8543925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55" name="Equation" r:id="rId7" imgW="4317840" imgH="888840" progId="Equation.DSMT4">
                  <p:embed/>
                </p:oleObj>
              </mc:Choice>
              <mc:Fallback>
                <p:oleObj name="Equation" r:id="rId7" imgW="43178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188" y="4346575"/>
                        <a:ext cx="8543925" cy="175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9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1203" cy="51863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80379" y="2514600"/>
            <a:ext cx="3079242" cy="1933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096000" y="4238244"/>
            <a:ext cx="3079242" cy="1933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488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90685"/>
              </p:ext>
            </p:extLst>
          </p:nvPr>
        </p:nvGraphicFramePr>
        <p:xfrm>
          <a:off x="228600" y="381000"/>
          <a:ext cx="71151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Equation" r:id="rId3" imgW="4419360" imgH="596880" progId="Equation.DSMT4">
                  <p:embed/>
                </p:oleObj>
              </mc:Choice>
              <mc:Fallback>
                <p:oleObj name="Equation" r:id="rId3" imgW="4419360" imgH="596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381000"/>
                        <a:ext cx="7115175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43918"/>
              </p:ext>
            </p:extLst>
          </p:nvPr>
        </p:nvGraphicFramePr>
        <p:xfrm>
          <a:off x="228600" y="1600200"/>
          <a:ext cx="6608763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Equation" r:id="rId5" imgW="3340080" imgH="901440" progId="Equation.DSMT4">
                  <p:embed/>
                </p:oleObj>
              </mc:Choice>
              <mc:Fallback>
                <p:oleObj name="Equation" r:id="rId5" imgW="3340080" imgH="9014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6608763" cy="178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677150"/>
              </p:ext>
            </p:extLst>
          </p:nvPr>
        </p:nvGraphicFramePr>
        <p:xfrm>
          <a:off x="822252" y="3561772"/>
          <a:ext cx="3712803" cy="277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5" name="Equation" r:id="rId7" imgW="2908080" imgH="2171520" progId="Equation.DSMT4">
                  <p:embed/>
                </p:oleObj>
              </mc:Choice>
              <mc:Fallback>
                <p:oleObj name="Equation" r:id="rId7" imgW="2908080" imgH="21715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2252" y="3561772"/>
                        <a:ext cx="3712803" cy="2776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55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647960"/>
              </p:ext>
            </p:extLst>
          </p:nvPr>
        </p:nvGraphicFramePr>
        <p:xfrm>
          <a:off x="942068" y="685800"/>
          <a:ext cx="6645275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6" name="Equation" r:id="rId3" imgW="4305240" imgH="3314520" progId="Equation.DSMT4">
                  <p:embed/>
                </p:oleObj>
              </mc:Choice>
              <mc:Fallback>
                <p:oleObj name="Equation" r:id="rId3" imgW="4305240" imgH="331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068" y="685800"/>
                        <a:ext cx="6645275" cy="511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3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595617"/>
              </p:ext>
            </p:extLst>
          </p:nvPr>
        </p:nvGraphicFramePr>
        <p:xfrm>
          <a:off x="1524000" y="1524000"/>
          <a:ext cx="4550465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Equation" r:id="rId3" imgW="2222280" imgH="1371600" progId="Equation.DSMT4">
                  <p:embed/>
                </p:oleObj>
              </mc:Choice>
              <mc:Fallback>
                <p:oleObj name="Equation" r:id="rId3" imgW="222228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524000"/>
                        <a:ext cx="4550465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6592" y="5105400"/>
            <a:ext cx="230608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82" y="1143000"/>
            <a:ext cx="8296275" cy="47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7567"/>
            <a:ext cx="8702902" cy="4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609948"/>
              </p:ext>
            </p:extLst>
          </p:nvPr>
        </p:nvGraphicFramePr>
        <p:xfrm>
          <a:off x="1065213" y="1143000"/>
          <a:ext cx="28003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5" name="数式" r:id="rId3" imgW="1447560" imgH="660240" progId="Equation.3">
                  <p:embed/>
                </p:oleObj>
              </mc:Choice>
              <mc:Fallback>
                <p:oleObj name="数式" r:id="rId3" imgW="144756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143000"/>
                        <a:ext cx="280035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Comments on generalized coordinates: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482872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Here we have assumed that the generalized coordinates </a:t>
            </a:r>
          </a:p>
          <a:p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q</a:t>
            </a:r>
            <a:r>
              <a:rPr lang="en-US" sz="2400" i="1" baseline="-25000" dirty="0" err="1" smtClean="0">
                <a:latin typeface="Symbol" pitchFamily="18" charset="2"/>
              </a:rPr>
              <a:t>s</a:t>
            </a:r>
            <a:r>
              <a:rPr lang="en-US" sz="2400" dirty="0" smtClean="0">
                <a:latin typeface="+mj-lt"/>
              </a:rPr>
              <a:t>    are independent.   Now consider the possibility that the coordinates are related through constraint equations of the form: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65439"/>
              </p:ext>
            </p:extLst>
          </p:nvPr>
        </p:nvGraphicFramePr>
        <p:xfrm>
          <a:off x="581024" y="4213225"/>
          <a:ext cx="8105776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6" name="数式" r:id="rId5" imgW="4190760" imgH="939600" progId="Equation.3">
                  <p:embed/>
                </p:oleObj>
              </mc:Choice>
              <mc:Fallback>
                <p:oleObj name="数式" r:id="rId5" imgW="41907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4" y="4213225"/>
                        <a:ext cx="8105776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7467600" y="48768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4038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Lagrange</a:t>
            </a:r>
          </a:p>
          <a:p>
            <a:r>
              <a:rPr lang="en-US" sz="2400" dirty="0" smtClean="0">
                <a:latin typeface="+mj-lt"/>
              </a:rPr>
              <a:t>multipliers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0600" y="1143000"/>
            <a:ext cx="4876800" cy="2171701"/>
            <a:chOff x="990600" y="2209799"/>
            <a:chExt cx="4876800" cy="2171701"/>
          </a:xfrm>
        </p:grpSpPr>
        <p:sp>
          <p:nvSpPr>
            <p:cNvPr id="7" name="Right Triangle 6"/>
            <p:cNvSpPr/>
            <p:nvPr/>
          </p:nvSpPr>
          <p:spPr>
            <a:xfrm>
              <a:off x="990600" y="2476500"/>
              <a:ext cx="4876800" cy="19050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320000">
              <a:off x="1203235" y="2209799"/>
              <a:ext cx="1066800" cy="533400"/>
            </a:xfrm>
            <a:prstGeom prst="rect">
              <a:avLst/>
            </a:prstGeom>
            <a:solidFill>
              <a:srgbClr val="DA3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ight Triangle 10"/>
          <p:cNvSpPr/>
          <p:nvPr/>
        </p:nvSpPr>
        <p:spPr>
          <a:xfrm>
            <a:off x="1033377" y="4419600"/>
            <a:ext cx="4876800" cy="1905000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320000">
            <a:off x="1203235" y="4163004"/>
            <a:ext cx="1066800" cy="533400"/>
          </a:xfrm>
          <a:prstGeom prst="rect">
            <a:avLst/>
          </a:prstGeom>
          <a:solidFill>
            <a:srgbClr val="DA3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36635" y="1409701"/>
            <a:ext cx="1235165" cy="44709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163324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676400" y="3380796"/>
            <a:ext cx="0" cy="10388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76400" y="4419600"/>
            <a:ext cx="13716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24200" y="4186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3348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5867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15952"/>
              </p:ext>
            </p:extLst>
          </p:nvPr>
        </p:nvGraphicFramePr>
        <p:xfrm>
          <a:off x="4784725" y="1393825"/>
          <a:ext cx="38306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1" name="数式" r:id="rId3" imgW="1981080" imgH="241200" progId="Equation.3">
                  <p:embed/>
                </p:oleObj>
              </mc:Choice>
              <mc:Fallback>
                <p:oleObj name="数式" r:id="rId3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1393825"/>
                        <a:ext cx="38306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21941"/>
              </p:ext>
            </p:extLst>
          </p:nvPr>
        </p:nvGraphicFramePr>
        <p:xfrm>
          <a:off x="4852988" y="4052888"/>
          <a:ext cx="38798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2" name="数式" r:id="rId5" imgW="2006280" imgH="457200" progId="Equation.3">
                  <p:embed/>
                </p:oleObj>
              </mc:Choice>
              <mc:Fallback>
                <p:oleObj name="数式" r:id="rId5" imgW="2006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88" y="4052888"/>
                        <a:ext cx="38798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695814"/>
              </p:ext>
            </p:extLst>
          </p:nvPr>
        </p:nvGraphicFramePr>
        <p:xfrm>
          <a:off x="3680996" y="4995157"/>
          <a:ext cx="5051842" cy="45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53" name="Equation" r:id="rId7" imgW="2933640" imgH="266400" progId="Equation.DSMT4">
                  <p:embed/>
                </p:oleObj>
              </mc:Choice>
              <mc:Fallback>
                <p:oleObj name="Equation" r:id="rId7" imgW="29336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0996" y="4995157"/>
                        <a:ext cx="5051842" cy="459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5943600"/>
            <a:ext cx="3733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1116" y="1295400"/>
            <a:ext cx="1825084" cy="5619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26730"/>
              </p:ext>
            </p:extLst>
          </p:nvPr>
        </p:nvGraphicFramePr>
        <p:xfrm>
          <a:off x="762000" y="240452"/>
          <a:ext cx="6865058" cy="1664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0" name="Equation" r:id="rId3" imgW="5257800" imgH="1282680" progId="Equation.DSMT4">
                  <p:embed/>
                </p:oleObj>
              </mc:Choice>
              <mc:Fallback>
                <p:oleObj name="Equation" r:id="rId3" imgW="5257800" imgH="12826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0452"/>
                        <a:ext cx="6865058" cy="16645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411187"/>
              </p:ext>
            </p:extLst>
          </p:nvPr>
        </p:nvGraphicFramePr>
        <p:xfrm>
          <a:off x="803275" y="1981200"/>
          <a:ext cx="5040313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1" name="Equation" r:id="rId5" imgW="3848040" imgH="3416040" progId="Equation.DSMT4">
                  <p:embed/>
                </p:oleObj>
              </mc:Choice>
              <mc:Fallback>
                <p:oleObj name="Equation" r:id="rId5" imgW="3848040" imgH="3416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981200"/>
                        <a:ext cx="5040313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/>
          <p:cNvSpPr/>
          <p:nvPr/>
        </p:nvSpPr>
        <p:spPr>
          <a:xfrm>
            <a:off x="2895600" y="5562600"/>
            <a:ext cx="2876550" cy="381000"/>
          </a:xfrm>
          <a:prstGeom prst="leftArrow">
            <a:avLst>
              <a:gd name="adj1" fmla="val 42683"/>
              <a:gd name="adj2" fmla="val 50000"/>
            </a:avLst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71116" y="5280878"/>
            <a:ext cx="2815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Force of constraint;</a:t>
            </a:r>
          </a:p>
          <a:p>
            <a:r>
              <a:rPr lang="en-US" sz="2400" dirty="0" smtClean="0">
                <a:latin typeface="+mj-lt"/>
              </a:rPr>
              <a:t>normal to incline</a:t>
            </a:r>
          </a:p>
        </p:txBody>
      </p:sp>
    </p:spTree>
    <p:extLst>
      <p:ext uri="{BB962C8B-B14F-4D97-AF65-F5344CB8AC3E}">
        <p14:creationId xmlns:p14="http://schemas.microsoft.com/office/powerpoint/2010/main" val="12687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10911</TotalTime>
  <Words>352</Words>
  <Application>Microsoft Office PowerPoint</Application>
  <PresentationFormat>On-screen Show (4:3)</PresentationFormat>
  <Paragraphs>97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Equation</vt:lpstr>
      <vt:lpstr>MathType 7.0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501</cp:revision>
  <cp:lastPrinted>2018-09-19T17:02:32Z</cp:lastPrinted>
  <dcterms:created xsi:type="dcterms:W3CDTF">2012-01-10T18:32:24Z</dcterms:created>
  <dcterms:modified xsi:type="dcterms:W3CDTF">2018-09-19T17:02:42Z</dcterms:modified>
</cp:coreProperties>
</file>