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336" r:id="rId3"/>
    <p:sldId id="337" r:id="rId4"/>
    <p:sldId id="368" r:id="rId5"/>
    <p:sldId id="331" r:id="rId6"/>
    <p:sldId id="371" r:id="rId7"/>
    <p:sldId id="352" r:id="rId8"/>
    <p:sldId id="353" r:id="rId9"/>
    <p:sldId id="354" r:id="rId10"/>
    <p:sldId id="355" r:id="rId11"/>
    <p:sldId id="372" r:id="rId12"/>
    <p:sldId id="356" r:id="rId13"/>
    <p:sldId id="361" r:id="rId14"/>
    <p:sldId id="369" r:id="rId15"/>
    <p:sldId id="370" r:id="rId16"/>
    <p:sldId id="364" r:id="rId17"/>
    <p:sldId id="365" r:id="rId18"/>
    <p:sldId id="366" r:id="rId19"/>
    <p:sldId id="332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60"/>
  </p:normalViewPr>
  <p:slideViewPr>
    <p:cSldViewPr>
      <p:cViewPr varScale="1">
        <p:scale>
          <a:sx n="45" d="100"/>
          <a:sy n="45" d="100"/>
        </p:scale>
        <p:origin x="83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1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5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u.edu/~natalie/f19phy711" TargetMode="External"/><Relationship Id="rId2" Type="http://schemas.openxmlformats.org/officeDocument/2006/relationships/hyperlink" Target=":%20http:/www.wfu.edu/~natalie/f17phy71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u.edu/~natalie/f19phy711/homewor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oftware.wfu.ed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mailto:yipcw@wfu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lframalpha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wmf"/><Relationship Id="rId4" Type="http://schemas.openxmlformats.org/officeDocument/2006/relationships/hyperlink" Target="http://wfu.edu/~natalie/f17phy711/lecturenote/mapleexample.mw" TargetMode="External"/><Relationship Id="rId9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wfu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e@wfu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users.wfu.edu/natalie/f19phy71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fu.edu/~natalie/f19phy71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7239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1: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Welcome &amp; overview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Class structure &amp; announcements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Introduction to algebraic manipulation software – Maple and </a:t>
            </a:r>
            <a:r>
              <a:rPr lang="en-US" sz="3200" b="1" dirty="0" err="1">
                <a:solidFill>
                  <a:schemeClr val="folHlink"/>
                </a:solidFill>
              </a:rPr>
              <a:t>Mathematica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folHlink"/>
                </a:solidFill>
              </a:rPr>
              <a:t>Start reading Chap. 1 for next 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Course webpage</a:t>
            </a:r>
            <a:r>
              <a:rPr lang="en-US" sz="2400" dirty="0">
                <a:latin typeface="+mj-lt"/>
                <a:hlinkClick r:id="rId2" action="ppaction://hlinkfile"/>
              </a:rPr>
              <a:t>: </a:t>
            </a:r>
            <a:r>
              <a:rPr lang="en-US" sz="2400" dirty="0">
                <a:latin typeface="+mj-lt"/>
                <a:hlinkClick r:id="rId3"/>
              </a:rPr>
              <a:t>http://www.wfu.edu/~natalie/f19phy711</a:t>
            </a:r>
            <a:endParaRPr lang="en-US" sz="24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760D51-0286-466C-8334-003BA5EDE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0561"/>
            <a:ext cx="9144000" cy="48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6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DC1A88-C5D5-4831-9368-17743085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526F3-ECE0-490D-8D91-05A4D7DE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8917C-ED86-41F3-B120-F657A40B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23D0F-6C56-4D35-9DB2-94D7BEB8BF2C}"/>
              </a:ext>
            </a:extLst>
          </p:cNvPr>
          <p:cNvSpPr txBox="1"/>
          <p:nvPr/>
        </p:nvSpPr>
        <p:spPr>
          <a:xfrm>
            <a:off x="304800" y="152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Looking ahead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7A193-4C47-4EF1-91C9-4917280D2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17378"/>
            <a:ext cx="4209519" cy="2654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C8423E-3311-4FAA-A7CD-4AA553292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996" y="614065"/>
            <a:ext cx="4175204" cy="2833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7C7E9-DBBF-4F25-8F24-E2C6705DC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601388"/>
            <a:ext cx="4267200" cy="2735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CA694-E0BA-434A-A8AD-523C20C73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996" y="3601388"/>
            <a:ext cx="4300147" cy="27268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BF1B5F-016F-4AC2-B3A2-09F52E07ACF0}"/>
              </a:ext>
            </a:extLst>
          </p:cNvPr>
          <p:cNvSpPr/>
          <p:nvPr/>
        </p:nvSpPr>
        <p:spPr>
          <a:xfrm>
            <a:off x="2590800" y="4419600"/>
            <a:ext cx="1219200" cy="45720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2B7FC8-9653-4CDE-815B-79C5A2C38BA4}"/>
              </a:ext>
            </a:extLst>
          </p:cNvPr>
          <p:cNvSpPr txBox="1"/>
          <p:nvPr/>
        </p:nvSpPr>
        <p:spPr>
          <a:xfrm>
            <a:off x="2819400" y="45720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Fall break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B29213-F429-43AE-9F0C-A79202FB7CAA}"/>
              </a:ext>
            </a:extLst>
          </p:cNvPr>
          <p:cNvSpPr/>
          <p:nvPr/>
        </p:nvSpPr>
        <p:spPr>
          <a:xfrm>
            <a:off x="762000" y="4876800"/>
            <a:ext cx="2438400" cy="457200"/>
          </a:xfrm>
          <a:prstGeom prst="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90B2FF-47DD-4102-B970-84D28EC6F2B3}"/>
              </a:ext>
            </a:extLst>
          </p:cNvPr>
          <p:cNvSpPr txBox="1"/>
          <p:nvPr/>
        </p:nvSpPr>
        <p:spPr>
          <a:xfrm>
            <a:off x="914400" y="49808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Take home mid-term</a:t>
            </a:r>
          </a:p>
        </p:txBody>
      </p:sp>
    </p:spTree>
    <p:extLst>
      <p:ext uri="{BB962C8B-B14F-4D97-AF65-F5344CB8AC3E}">
        <p14:creationId xmlns:p14="http://schemas.microsoft.com/office/powerpoint/2010/main" val="115881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Course webpage: </a:t>
            </a:r>
            <a:r>
              <a:rPr lang="en-US" sz="2400" dirty="0">
                <a:latin typeface="+mj-lt"/>
                <a:hlinkClick r:id="rId3"/>
              </a:rPr>
              <a:t>http://www.wfu.edu/~natalie/f19phy711/homework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366643-220A-40F8-8EE6-6F6ACFECF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89689"/>
            <a:ext cx="8001000" cy="516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software useful for this course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  <a:hlinkClick r:id="rId2"/>
              </a:rPr>
              <a:t>https://software.wfu.edu/</a:t>
            </a:r>
            <a:endParaRPr lang="en-US" sz="2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20" y="1812784"/>
            <a:ext cx="2878968" cy="2724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486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Installation straightforward; takes a while ..</a:t>
            </a:r>
          </a:p>
          <a:p>
            <a:r>
              <a:rPr lang="en-US" sz="2400" dirty="0">
                <a:latin typeface="+mj-lt"/>
              </a:rPr>
              <a:t>Please contact me or </a:t>
            </a:r>
            <a:r>
              <a:rPr lang="en-US" sz="2400" dirty="0">
                <a:latin typeface="+mj-lt"/>
                <a:hlinkClick r:id="rId4"/>
              </a:rPr>
              <a:t>yipcw@wfu.edu</a:t>
            </a:r>
            <a:r>
              <a:rPr lang="en-US" sz="2400" dirty="0">
                <a:latin typeface="+mj-lt"/>
              </a:rPr>
              <a:t> if you </a:t>
            </a:r>
            <a:r>
              <a:rPr lang="en-US" sz="2400">
                <a:latin typeface="+mj-lt"/>
              </a:rPr>
              <a:t>have trouble.</a:t>
            </a:r>
            <a:endParaRPr lang="en-US" sz="24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1" y="1812784"/>
            <a:ext cx="3108960" cy="2902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436" y="1812784"/>
            <a:ext cx="2886900" cy="27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6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234361" cy="3900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Other possibilities –</a:t>
            </a:r>
          </a:p>
          <a:p>
            <a:r>
              <a:rPr lang="en-US" sz="2400" dirty="0">
                <a:latin typeface="+mj-lt"/>
              </a:rPr>
              <a:t>     </a:t>
            </a:r>
            <a:r>
              <a:rPr lang="en-US" sz="2400" dirty="0">
                <a:latin typeface="+mj-lt"/>
                <a:hlinkClick r:id="rId3"/>
              </a:rPr>
              <a:t>http://www.wolframalpha.com/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8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577CD-46E7-42E7-BFC4-0B4B94E70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9813"/>
            <a:ext cx="9144000" cy="25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77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543925" cy="493211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533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Maple file: </a:t>
            </a:r>
            <a:r>
              <a:rPr lang="en-US" sz="2400" dirty="0">
                <a:latin typeface="+mj-lt"/>
                <a:hlinkClick r:id="rId4"/>
              </a:rPr>
              <a:t>mapleexample.mw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042494"/>
              </p:ext>
            </p:extLst>
          </p:nvPr>
        </p:nvGraphicFramePr>
        <p:xfrm>
          <a:off x="4806950" y="2597150"/>
          <a:ext cx="2425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5" imgW="2425680" imgH="266400" progId="Equation.DSMT4">
                  <p:embed/>
                </p:oleObj>
              </mc:Choice>
              <mc:Fallback>
                <p:oleObj name="Equation" r:id="rId5" imgW="24256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6950" y="2597150"/>
                        <a:ext cx="2425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123926"/>
              </p:ext>
            </p:extLst>
          </p:nvPr>
        </p:nvGraphicFramePr>
        <p:xfrm>
          <a:off x="4495800" y="4573833"/>
          <a:ext cx="3429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7" imgW="3429000" imgH="266400" progId="Equation.DSMT4">
                  <p:embed/>
                </p:oleObj>
              </mc:Choice>
              <mc:Fallback>
                <p:oleObj name="Equation" r:id="rId7" imgW="3429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5800" y="4573833"/>
                        <a:ext cx="3429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746746"/>
              </p:ext>
            </p:extLst>
          </p:nvPr>
        </p:nvGraphicFramePr>
        <p:xfrm>
          <a:off x="6019800" y="5486400"/>
          <a:ext cx="2108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9" imgW="2108160" imgH="266400" progId="Equation.DSMT4">
                  <p:embed/>
                </p:oleObj>
              </mc:Choice>
              <mc:Fallback>
                <p:oleObj name="Equation" r:id="rId9" imgW="2108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19800" y="5486400"/>
                        <a:ext cx="2108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37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Maple exercise – continued: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6" y="990600"/>
            <a:ext cx="9038934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12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Maple exercise – continued: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585912"/>
            <a:ext cx="8743950" cy="3686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914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Solving an algebraic equation and evaluating an integral:</a:t>
            </a:r>
          </a:p>
        </p:txBody>
      </p:sp>
    </p:spTree>
    <p:extLst>
      <p:ext uri="{BB962C8B-B14F-4D97-AF65-F5344CB8AC3E}">
        <p14:creationId xmlns:p14="http://schemas.microsoft.com/office/powerpoint/2010/main" val="1512576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Brief assessment exercise.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14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D1CECE-7E4D-41A7-9D63-17F35ABE3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432"/>
            <a:ext cx="8001000" cy="48326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Comment about Physics Colloquia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762000"/>
            <a:ext cx="731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http://www.physics.wfu.edu</a:t>
            </a:r>
            <a:endParaRPr lang="en-US" sz="24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0" y="2544028"/>
            <a:ext cx="2731819" cy="202797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3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004BD-CC34-4E9B-94DA-DA4F4EEE3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75057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9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EF330-D458-4E46-9012-0DC6F36F8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877"/>
            <a:ext cx="9144000" cy="4714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4F177F-6A24-4C23-844C-C6743750FBFD}"/>
              </a:ext>
            </a:extLst>
          </p:cNvPr>
          <p:cNvSpPr txBox="1"/>
          <p:nvPr/>
        </p:nvSpPr>
        <p:spPr>
          <a:xfrm>
            <a:off x="76200" y="136525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Course schedule and office hours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6D9C1-5028-4E3A-8C2F-3B2DA5E30B44}"/>
              </a:ext>
            </a:extLst>
          </p:cNvPr>
          <p:cNvSpPr txBox="1"/>
          <p:nvPr/>
        </p:nvSpPr>
        <p:spPr>
          <a:xfrm>
            <a:off x="152400" y="52578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Please feel free to email me  </a:t>
            </a:r>
            <a:r>
              <a:rPr lang="en-US" sz="2400" dirty="0">
                <a:latin typeface="+mj-lt"/>
                <a:hlinkClick r:id="rId3"/>
              </a:rPr>
              <a:t>natalie@wfu.edu</a:t>
            </a:r>
            <a:r>
              <a:rPr lang="en-US" sz="2400" dirty="0">
                <a:latin typeface="+mj-lt"/>
              </a:rPr>
              <a:t> to set up an appointment outside of “official” office hours.</a:t>
            </a:r>
          </a:p>
          <a:p>
            <a:r>
              <a:rPr lang="en-US" sz="2400" dirty="0">
                <a:latin typeface="+mj-lt"/>
              </a:rPr>
              <a:t>Office:   Olin 300                 Office Phone: 336-758-5510</a:t>
            </a:r>
          </a:p>
        </p:txBody>
      </p:sp>
    </p:spTree>
    <p:extLst>
      <p:ext uri="{BB962C8B-B14F-4D97-AF65-F5344CB8AC3E}">
        <p14:creationId xmlns:p14="http://schemas.microsoft.com/office/powerpoint/2010/main" val="67247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27650" name="Picture 2" descr="&lt;p class=&quot;pzoomtext&quot;&gt;See larger image&lt;/p&g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14400"/>
            <a:ext cx="35242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Textbook: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9" t="29164" r="28618" b="61534"/>
          <a:stretch/>
        </p:blipFill>
        <p:spPr bwMode="auto">
          <a:xfrm>
            <a:off x="4114800" y="304800"/>
            <a:ext cx="435483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9" t="55277" r="41633" b="4956"/>
          <a:stretch/>
        </p:blipFill>
        <p:spPr bwMode="auto">
          <a:xfrm>
            <a:off x="4207329" y="1066800"/>
            <a:ext cx="4392107" cy="48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27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815B9-34CD-4563-9CF8-E850EC72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76569-700F-4A89-BBBA-4C650BC3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2DF9C-2C76-49DA-932B-6238618D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E2571-2F74-48AD-93DA-2C0DD6155CD5}"/>
              </a:ext>
            </a:extLst>
          </p:cNvPr>
          <p:cNvSpPr txBox="1"/>
          <p:nvPr/>
        </p:nvSpPr>
        <p:spPr>
          <a:xfrm>
            <a:off x="304800" y="304800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–   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Classical Mechanics is not Dead!</a:t>
            </a:r>
          </a:p>
          <a:p>
            <a:r>
              <a:rPr lang="en-US" sz="2400" dirty="0">
                <a:latin typeface="+mj-lt"/>
              </a:rPr>
              <a:t>     </a:t>
            </a:r>
          </a:p>
          <a:p>
            <a:r>
              <a:rPr lang="en-US" sz="2400" dirty="0">
                <a:latin typeface="+mj-lt"/>
              </a:rPr>
              <a:t>While the topic of classical mechanics was well established by 1920, it forms the foundation of modern investigations and its extensions can be found in many current research areas.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Examples: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Atomistic simulations of materials – “molecular dynamics”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Scattering theory/experiments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Rocket science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Limiting results of quantum mechanics</a:t>
            </a:r>
          </a:p>
        </p:txBody>
      </p:sp>
    </p:spTree>
    <p:extLst>
      <p:ext uri="{BB962C8B-B14F-4D97-AF65-F5344CB8AC3E}">
        <p14:creationId xmlns:p14="http://schemas.microsoft.com/office/powerpoint/2010/main" val="208136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Topics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67846"/>
            <a:ext cx="510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Classical Mechanics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Scattering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Accelerated reference frames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Calculus of variation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formalism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Hamiltonian formalism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Oscillations about equilibrium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Wave equations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Rigid rotation; moments of inertia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Physics of fluids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Sound waves in fluids and solids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Surface waves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Heat conduction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Viscous fluids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Elastic continua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842665"/>
            <a:ext cx="403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Math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of Maple and/or </a:t>
            </a:r>
            <a:r>
              <a:rPr lang="en-US" sz="2400" dirty="0" err="1"/>
              <a:t>Mathematica</a:t>
            </a:r>
            <a:endParaRPr lang="en-US" sz="24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Solutions methods for differential equations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Green’s function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Special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Matrix properties; eigenvalues and eigenvectors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Fourier transforms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Laplace transforms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Contour integration</a:t>
            </a:r>
          </a:p>
        </p:txBody>
      </p:sp>
    </p:spTree>
    <p:extLst>
      <p:ext uri="{BB962C8B-B14F-4D97-AF65-F5344CB8AC3E}">
        <p14:creationId xmlns:p14="http://schemas.microsoft.com/office/powerpoint/2010/main" val="280777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Course webpage </a:t>
            </a:r>
            <a:r>
              <a:rPr lang="en-US" sz="2400" dirty="0">
                <a:latin typeface="+mj-lt"/>
                <a:hlinkClick r:id="rId2"/>
              </a:rPr>
              <a:t>https://users.wfu.edu/natalie/f19phy711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F1AB0E-82B9-4DA2-9FFD-44FBA579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2" y="1539875"/>
            <a:ext cx="8830055" cy="31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5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Course webpage: </a:t>
            </a:r>
          </a:p>
          <a:p>
            <a:r>
              <a:rPr lang="en-US" sz="2400" dirty="0">
                <a:latin typeface="+mj-lt"/>
                <a:hlinkClick r:id="rId2"/>
              </a:rPr>
              <a:t>http://www.wfu.edu/~natalie/f19phy711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CFA5D-BF0C-479D-8AC6-516B12A03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56893"/>
            <a:ext cx="8001000" cy="54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65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5728</TotalTime>
  <Words>549</Words>
  <Application>Microsoft Office PowerPoint</Application>
  <PresentationFormat>On-screen Show (4:3)</PresentationFormat>
  <Paragraphs>129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289</cp:revision>
  <cp:lastPrinted>2018-08-27T14:37:48Z</cp:lastPrinted>
  <dcterms:created xsi:type="dcterms:W3CDTF">2012-01-10T18:32:24Z</dcterms:created>
  <dcterms:modified xsi:type="dcterms:W3CDTF">2019-08-26T00:36:10Z</dcterms:modified>
</cp:coreProperties>
</file>