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96" r:id="rId2"/>
    <p:sldId id="354" r:id="rId3"/>
    <p:sldId id="429" r:id="rId4"/>
    <p:sldId id="400" r:id="rId5"/>
    <p:sldId id="401" r:id="rId6"/>
    <p:sldId id="402" r:id="rId7"/>
    <p:sldId id="404" r:id="rId8"/>
    <p:sldId id="405" r:id="rId9"/>
    <p:sldId id="406" r:id="rId10"/>
    <p:sldId id="408" r:id="rId11"/>
    <p:sldId id="420" r:id="rId12"/>
    <p:sldId id="409" r:id="rId13"/>
    <p:sldId id="412" r:id="rId14"/>
    <p:sldId id="421" r:id="rId15"/>
    <p:sldId id="422" r:id="rId16"/>
    <p:sldId id="413" r:id="rId17"/>
    <p:sldId id="414" r:id="rId18"/>
    <p:sldId id="415" r:id="rId19"/>
    <p:sldId id="416" r:id="rId20"/>
    <p:sldId id="417" r:id="rId2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65" d="100"/>
          <a:sy n="65" d="100"/>
        </p:scale>
        <p:origin x="1421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7.wmf"/><Relationship Id="rId4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9/15/2019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521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9/16/2018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9/16/2018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9/16/2018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9/16/2018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9/16/2018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9/16/2018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9/16/2018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9/16/2018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9/16/2018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9/16/2018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9/16/2018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2019 --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7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0.wmf"/><Relationship Id="rId11" Type="http://schemas.openxmlformats.org/officeDocument/2006/relationships/image" Target="../media/image23.png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2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2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9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457200"/>
            <a:ext cx="7239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 Olin 103</a:t>
            </a:r>
          </a:p>
          <a:p>
            <a:pPr algn="ctr"/>
            <a:r>
              <a:rPr lang="en-US" sz="3200" b="1" dirty="0"/>
              <a:t>Plan for Lecture 10: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Continue reading Chapter 3 &amp; 6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Constants of the motion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Conserved quantities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Legendre transformations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0324098"/>
              </p:ext>
            </p:extLst>
          </p:nvPr>
        </p:nvGraphicFramePr>
        <p:xfrm>
          <a:off x="913872" y="381000"/>
          <a:ext cx="7316255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15" name="Equation" r:id="rId3" imgW="4444920" imgH="3720960" progId="Equation.DSMT4">
                  <p:embed/>
                </p:oleObj>
              </mc:Choice>
              <mc:Fallback>
                <p:oleObj name="Equation" r:id="rId3" imgW="4444920" imgH="37209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3872" y="381000"/>
                        <a:ext cx="7316255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927" y="63653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Other examples</a:t>
            </a:r>
          </a:p>
        </p:txBody>
      </p:sp>
    </p:spTree>
    <p:extLst>
      <p:ext uri="{BB962C8B-B14F-4D97-AF65-F5344CB8AC3E}">
        <p14:creationId xmlns:p14="http://schemas.microsoft.com/office/powerpoint/2010/main" val="3419080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8083889"/>
              </p:ext>
            </p:extLst>
          </p:nvPr>
        </p:nvGraphicFramePr>
        <p:xfrm>
          <a:off x="1329814" y="526465"/>
          <a:ext cx="5223386" cy="5829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64" name="Equation" r:id="rId3" imgW="3860640" imgH="4343400" progId="Equation.DSMT4">
                  <p:embed/>
                </p:oleObj>
              </mc:Choice>
              <mc:Fallback>
                <p:oleObj name="Equation" r:id="rId3" imgW="3860640" imgH="4343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9814" y="526465"/>
                        <a:ext cx="5223386" cy="58298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71735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Other examples</a:t>
            </a:r>
          </a:p>
        </p:txBody>
      </p:sp>
    </p:spTree>
    <p:extLst>
      <p:ext uri="{BB962C8B-B14F-4D97-AF65-F5344CB8AC3E}">
        <p14:creationId xmlns:p14="http://schemas.microsoft.com/office/powerpoint/2010/main" val="1971345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08294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Lagrangian</a:t>
            </a:r>
            <a:r>
              <a:rPr lang="en-US" sz="2400" dirty="0">
                <a:latin typeface="+mj-lt"/>
              </a:rPr>
              <a:t> picture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1990124"/>
              </p:ext>
            </p:extLst>
          </p:nvPr>
        </p:nvGraphicFramePr>
        <p:xfrm>
          <a:off x="1183481" y="698500"/>
          <a:ext cx="6091238" cy="219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45" name="数式" r:id="rId3" imgW="3149280" imgH="1143000" progId="Equation.3">
                  <p:embed/>
                </p:oleObj>
              </mc:Choice>
              <mc:Fallback>
                <p:oleObj name="数式" r:id="rId3" imgW="3149280" imgH="1143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3481" y="698500"/>
                        <a:ext cx="6091238" cy="219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8956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Switching variables – Legendre transformation</a:t>
            </a:r>
          </a:p>
        </p:txBody>
      </p:sp>
    </p:spTree>
    <p:extLst>
      <p:ext uri="{BB962C8B-B14F-4D97-AF65-F5344CB8AC3E}">
        <p14:creationId xmlns:p14="http://schemas.microsoft.com/office/powerpoint/2010/main" val="666126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9/16/2018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5137368"/>
              </p:ext>
            </p:extLst>
          </p:nvPr>
        </p:nvGraphicFramePr>
        <p:xfrm>
          <a:off x="623887" y="1143000"/>
          <a:ext cx="49720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5" name="数式" r:id="rId3" imgW="1473120" imgH="203040" progId="Equation.3">
                  <p:embed/>
                </p:oleObj>
              </mc:Choice>
              <mc:Fallback>
                <p:oleObj name="数式" r:id="rId3" imgW="147312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3887" y="1143000"/>
                        <a:ext cx="497205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2017811"/>
              </p:ext>
            </p:extLst>
          </p:nvPr>
        </p:nvGraphicFramePr>
        <p:xfrm>
          <a:off x="609600" y="1652155"/>
          <a:ext cx="7467600" cy="3224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6" name="数式" r:id="rId5" imgW="2234880" imgH="965160" progId="Equation.3">
                  <p:embed/>
                </p:oleObj>
              </mc:Choice>
              <mc:Fallback>
                <p:oleObj name="数式" r:id="rId5" imgW="223488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52155"/>
                        <a:ext cx="7467600" cy="32246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202134"/>
              </p:ext>
            </p:extLst>
          </p:nvPr>
        </p:nvGraphicFramePr>
        <p:xfrm>
          <a:off x="1876425" y="4572000"/>
          <a:ext cx="5557837" cy="157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7" name="数式" r:id="rId7" imgW="1663560" imgH="469800" progId="Equation.3">
                  <p:embed/>
                </p:oleObj>
              </mc:Choice>
              <mc:Fallback>
                <p:oleObj name="数式" r:id="rId7" imgW="16635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6425" y="4572000"/>
                        <a:ext cx="5557837" cy="1570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1524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Mathematical transformations for continuous functions of several variables &amp; Legendre transforms: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1800" y="928687"/>
            <a:ext cx="6400800" cy="464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Simple change of variables:</a:t>
            </a:r>
          </a:p>
        </p:txBody>
      </p:sp>
    </p:spTree>
    <p:extLst>
      <p:ext uri="{BB962C8B-B14F-4D97-AF65-F5344CB8AC3E}">
        <p14:creationId xmlns:p14="http://schemas.microsoft.com/office/powerpoint/2010/main" val="1324948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9/16/2018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902372"/>
              </p:ext>
            </p:extLst>
          </p:nvPr>
        </p:nvGraphicFramePr>
        <p:xfrm>
          <a:off x="594591" y="1190783"/>
          <a:ext cx="5059218" cy="218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80" name="数式" r:id="rId3" imgW="2234880" imgH="965160" progId="Equation.3">
                  <p:embed/>
                </p:oleObj>
              </mc:Choice>
              <mc:Fallback>
                <p:oleObj name="数式" r:id="rId3" imgW="223488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91" y="1190783"/>
                        <a:ext cx="5059218" cy="218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0840398"/>
              </p:ext>
            </p:extLst>
          </p:nvPr>
        </p:nvGraphicFramePr>
        <p:xfrm>
          <a:off x="304800" y="3886200"/>
          <a:ext cx="7284534" cy="118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81" name="Equation" r:id="rId5" imgW="4546440" imgH="736560" progId="Equation.DSMT4">
                  <p:embed/>
                </p:oleObj>
              </mc:Choice>
              <mc:Fallback>
                <p:oleObj name="Equation" r:id="rId5" imgW="454644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886200"/>
                        <a:ext cx="7284534" cy="1180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own Arrow 4"/>
          <p:cNvSpPr/>
          <p:nvPr/>
        </p:nvSpPr>
        <p:spPr>
          <a:xfrm rot="792859">
            <a:off x="2800417" y="3454744"/>
            <a:ext cx="762000" cy="5888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17824453">
            <a:off x="5540974" y="3288402"/>
            <a:ext cx="762000" cy="5888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2400" y="272101"/>
            <a:ext cx="6400800" cy="464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Simple change of variables -- continued:</a:t>
            </a:r>
          </a:p>
        </p:txBody>
      </p:sp>
    </p:spTree>
    <p:extLst>
      <p:ext uri="{BB962C8B-B14F-4D97-AF65-F5344CB8AC3E}">
        <p14:creationId xmlns:p14="http://schemas.microsoft.com/office/powerpoint/2010/main" val="1753641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9/16/2018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2751905"/>
              </p:ext>
            </p:extLst>
          </p:nvPr>
        </p:nvGraphicFramePr>
        <p:xfrm>
          <a:off x="3733800" y="980355"/>
          <a:ext cx="5059218" cy="218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48" name="数式" r:id="rId3" imgW="2234880" imgH="965160" progId="Equation.3">
                  <p:embed/>
                </p:oleObj>
              </mc:Choice>
              <mc:Fallback>
                <p:oleObj name="数式" r:id="rId3" imgW="223488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980355"/>
                        <a:ext cx="5059218" cy="218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367227"/>
              </p:ext>
            </p:extLst>
          </p:nvPr>
        </p:nvGraphicFramePr>
        <p:xfrm>
          <a:off x="230153" y="3373989"/>
          <a:ext cx="4090987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49" name="Equation" r:id="rId5" imgW="2552400" imgH="1536480" progId="Equation.DSMT4">
                  <p:embed/>
                </p:oleObj>
              </mc:Choice>
              <mc:Fallback>
                <p:oleObj name="Equation" r:id="rId5" imgW="2552400" imgH="1536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53" y="3373989"/>
                        <a:ext cx="4090987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155661"/>
              </p:ext>
            </p:extLst>
          </p:nvPr>
        </p:nvGraphicFramePr>
        <p:xfrm>
          <a:off x="609600" y="1195817"/>
          <a:ext cx="2748605" cy="162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50" name="Equation" r:id="rId7" imgW="1892160" imgH="1117440" progId="Equation.DSMT4">
                  <p:embed/>
                </p:oleObj>
              </mc:Choice>
              <mc:Fallback>
                <p:oleObj name="Equation" r:id="rId7" imgW="1892160" imgH="1117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9600" y="1195817"/>
                        <a:ext cx="2748605" cy="1623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520962"/>
              </p:ext>
            </p:extLst>
          </p:nvPr>
        </p:nvGraphicFramePr>
        <p:xfrm>
          <a:off x="4743449" y="3455745"/>
          <a:ext cx="3724275" cy="2300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51" name="Equation" r:id="rId9" imgW="2323800" imgH="1434960" progId="Equation.DSMT4">
                  <p:embed/>
                </p:oleObj>
              </mc:Choice>
              <mc:Fallback>
                <p:oleObj name="Equation" r:id="rId9" imgW="2323800" imgH="1434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3449" y="3455745"/>
                        <a:ext cx="3724275" cy="2300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095264" y="3402777"/>
            <a:ext cx="606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+mj-lt"/>
              </a:rPr>
              <a:t>?</a:t>
            </a:r>
            <a:endParaRPr lang="en-US" sz="2400" dirty="0">
              <a:latin typeface="+mj-lt"/>
            </a:endParaRPr>
          </a:p>
        </p:txBody>
      </p:sp>
      <p:sp>
        <p:nvSpPr>
          <p:cNvPr id="13" name="AutoShape 7" descr="Image result for check mark image"/>
          <p:cNvSpPr>
            <a:spLocks noChangeAspect="1" noChangeArrowheads="1"/>
          </p:cNvSpPr>
          <p:nvPr/>
        </p:nvSpPr>
        <p:spPr bwMode="auto">
          <a:xfrm>
            <a:off x="193439" y="-647701"/>
            <a:ext cx="1295400" cy="129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15" t="18118" r="19591" b="21988"/>
          <a:stretch/>
        </p:blipFill>
        <p:spPr>
          <a:xfrm>
            <a:off x="2514600" y="4648199"/>
            <a:ext cx="381000" cy="38100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324600" y="3505200"/>
            <a:ext cx="606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+mj-lt"/>
              </a:rPr>
              <a:t>?</a:t>
            </a:r>
            <a:endParaRPr lang="en-US" sz="2400" dirty="0">
              <a:latin typeface="+mj-lt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15" t="18118" r="19591" b="21988"/>
          <a:stretch/>
        </p:blipFill>
        <p:spPr>
          <a:xfrm>
            <a:off x="7010400" y="4648200"/>
            <a:ext cx="381000" cy="38100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52400" y="272101"/>
            <a:ext cx="6400800" cy="464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Simple change of variables -- continued:</a:t>
            </a:r>
          </a:p>
        </p:txBody>
      </p:sp>
    </p:spTree>
    <p:extLst>
      <p:ext uri="{BB962C8B-B14F-4D97-AF65-F5344CB8AC3E}">
        <p14:creationId xmlns:p14="http://schemas.microsoft.com/office/powerpoint/2010/main" val="2426996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1292651"/>
              </p:ext>
            </p:extLst>
          </p:nvPr>
        </p:nvGraphicFramePr>
        <p:xfrm>
          <a:off x="381000" y="3240236"/>
          <a:ext cx="8398330" cy="2322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30" name="Equation" r:id="rId3" imgW="6108480" imgH="1688760" progId="Equation.DSMT4">
                  <p:embed/>
                </p:oleObj>
              </mc:Choice>
              <mc:Fallback>
                <p:oleObj name="Equation" r:id="rId3" imgW="6108480" imgH="1688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240236"/>
                        <a:ext cx="8398330" cy="23223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9/16/2018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762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Mathematical transformations for continuous functions of several variables &amp; Legendre transforms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952728"/>
              </p:ext>
            </p:extLst>
          </p:nvPr>
        </p:nvGraphicFramePr>
        <p:xfrm>
          <a:off x="609600" y="685802"/>
          <a:ext cx="4953000" cy="2138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31" name="数式" r:id="rId5" imgW="2234880" imgH="965160" progId="Equation.3">
                  <p:embed/>
                </p:oleObj>
              </mc:Choice>
              <mc:Fallback>
                <p:oleObj name="数式" r:id="rId5" imgW="223488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685802"/>
                        <a:ext cx="4953000" cy="21385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/>
          <p:cNvCxnSpPr/>
          <p:nvPr/>
        </p:nvCxnSpPr>
        <p:spPr>
          <a:xfrm flipV="1">
            <a:off x="6019800" y="4267200"/>
            <a:ext cx="533400" cy="838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7543800" y="4267200"/>
            <a:ext cx="533400" cy="838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371600" y="3962400"/>
            <a:ext cx="1371600" cy="1371600"/>
          </a:xfrm>
          <a:prstGeom prst="line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057400" y="4000500"/>
            <a:ext cx="2209800" cy="1371600"/>
          </a:xfrm>
          <a:prstGeom prst="line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7994967"/>
              </p:ext>
            </p:extLst>
          </p:nvPr>
        </p:nvGraphicFramePr>
        <p:xfrm>
          <a:off x="2972083" y="5426295"/>
          <a:ext cx="5181033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32" name="Equation" r:id="rId7" imgW="3746160" imgH="685800" progId="Equation.DSMT4">
                  <p:embed/>
                </p:oleObj>
              </mc:Choice>
              <mc:Fallback>
                <p:oleObj name="Equation" r:id="rId7" imgW="37461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2083" y="5426295"/>
                        <a:ext cx="5181033" cy="947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055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9/16/2018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2930553"/>
              </p:ext>
            </p:extLst>
          </p:nvPr>
        </p:nvGraphicFramePr>
        <p:xfrm>
          <a:off x="1260641" y="914400"/>
          <a:ext cx="7415019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51" name="数式" r:id="rId3" imgW="3746160" imgH="2501640" progId="Equation.3">
                  <p:embed/>
                </p:oleObj>
              </mc:Choice>
              <mc:Fallback>
                <p:oleObj name="数式" r:id="rId3" imgW="3746160" imgH="250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0641" y="914400"/>
                        <a:ext cx="7415019" cy="495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228600"/>
            <a:ext cx="7315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For thermodynamic functions:</a:t>
            </a:r>
          </a:p>
        </p:txBody>
      </p:sp>
    </p:spTree>
    <p:extLst>
      <p:ext uri="{BB962C8B-B14F-4D97-AF65-F5344CB8AC3E}">
        <p14:creationId xmlns:p14="http://schemas.microsoft.com/office/powerpoint/2010/main" val="29741261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9/16/2018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13" t="45281" r="15435" b="18050"/>
          <a:stretch/>
        </p:blipFill>
        <p:spPr bwMode="auto">
          <a:xfrm>
            <a:off x="166969" y="609600"/>
            <a:ext cx="8824631" cy="2853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96828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08294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Lagrangian</a:t>
            </a:r>
            <a:r>
              <a:rPr lang="en-US" sz="2400" dirty="0">
                <a:latin typeface="+mj-lt"/>
              </a:rPr>
              <a:t> picture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5339604"/>
              </p:ext>
            </p:extLst>
          </p:nvPr>
        </p:nvGraphicFramePr>
        <p:xfrm>
          <a:off x="990600" y="457200"/>
          <a:ext cx="6019800" cy="219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43" name="数式" r:id="rId3" imgW="3149280" imgH="1143000" progId="Equation.3">
                  <p:embed/>
                </p:oleObj>
              </mc:Choice>
              <mc:Fallback>
                <p:oleObj name="数式" r:id="rId3" imgW="314928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57200"/>
                        <a:ext cx="6019800" cy="219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8956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Switching variables – Legendre transformation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874433"/>
              </p:ext>
            </p:extLst>
          </p:nvPr>
        </p:nvGraphicFramePr>
        <p:xfrm>
          <a:off x="833438" y="3333750"/>
          <a:ext cx="6557962" cy="224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44" name="数式" r:id="rId5" imgW="3390840" imgH="1168200" progId="Equation.3">
                  <p:embed/>
                </p:oleObj>
              </mc:Choice>
              <mc:Fallback>
                <p:oleObj name="数式" r:id="rId5" imgW="3390840" imgH="1168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438" y="3333750"/>
                        <a:ext cx="6557962" cy="224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5358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394D92-6DE2-49B7-9617-D2A19B9F77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762000"/>
            <a:ext cx="8837311" cy="476250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76200" y="48768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Hamiltonian picture –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2374004"/>
              </p:ext>
            </p:extLst>
          </p:nvPr>
        </p:nvGraphicFramePr>
        <p:xfrm>
          <a:off x="936625" y="1295400"/>
          <a:ext cx="7369175" cy="402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75" name="数式" r:id="rId3" imgW="3809880" imgH="2095200" progId="Equation.3">
                  <p:embed/>
                </p:oleObj>
              </mc:Choice>
              <mc:Fallback>
                <p:oleObj name="数式" r:id="rId3" imgW="3809880" imgH="2095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1295400"/>
                        <a:ext cx="7369175" cy="402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3340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D8A257-81F9-42CE-BD7A-C5EB95287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9/16/2018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77B25D-BB1D-41B1-A11D-B601695E7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2F2F6C-6559-40EE-8A4A-EC34C7C6F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5FAC92-E3FA-4CE3-BF86-441B1E67C4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7867"/>
            <a:ext cx="9144000" cy="470226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7D33133-5228-4402-8372-7B97FB2D4C83}"/>
              </a:ext>
            </a:extLst>
          </p:cNvPr>
          <p:cNvSpPr txBox="1"/>
          <p:nvPr/>
        </p:nvSpPr>
        <p:spPr>
          <a:xfrm>
            <a:off x="2133600" y="2286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Homework #9</a:t>
            </a:r>
          </a:p>
        </p:txBody>
      </p:sp>
    </p:spTree>
    <p:extLst>
      <p:ext uri="{BB962C8B-B14F-4D97-AF65-F5344CB8AC3E}">
        <p14:creationId xmlns:p14="http://schemas.microsoft.com/office/powerpoint/2010/main" val="396402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3819124"/>
              </p:ext>
            </p:extLst>
          </p:nvPr>
        </p:nvGraphicFramePr>
        <p:xfrm>
          <a:off x="1436687" y="1524000"/>
          <a:ext cx="5421313" cy="344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55" name="数式" r:id="rId3" imgW="2920680" imgH="1790640" progId="Equation.3">
                  <p:embed/>
                </p:oleObj>
              </mc:Choice>
              <mc:Fallback>
                <p:oleObj name="数式" r:id="rId3" imgW="2920680" imgH="1790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6687" y="1524000"/>
                        <a:ext cx="5421313" cy="344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5334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 </a:t>
            </a:r>
            <a:r>
              <a:rPr lang="en-US" sz="2400" dirty="0" err="1">
                <a:latin typeface="+mj-lt"/>
              </a:rPr>
              <a:t>Lagrangian</a:t>
            </a:r>
            <a:r>
              <a:rPr lang="en-US" sz="2400" dirty="0">
                <a:latin typeface="+mj-lt"/>
              </a:rPr>
              <a:t> formalism (without constraints)</a:t>
            </a:r>
          </a:p>
        </p:txBody>
      </p:sp>
    </p:spTree>
    <p:extLst>
      <p:ext uri="{BB962C8B-B14F-4D97-AF65-F5344CB8AC3E}">
        <p14:creationId xmlns:p14="http://schemas.microsoft.com/office/powerpoint/2010/main" val="2578672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5334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constants of the motion: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257960"/>
              </p:ext>
            </p:extLst>
          </p:nvPr>
        </p:nvGraphicFramePr>
        <p:xfrm>
          <a:off x="1855788" y="1608138"/>
          <a:ext cx="4813300" cy="327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60" name="数式" r:id="rId3" imgW="2489040" imgH="1701720" progId="Equation.3">
                  <p:embed/>
                </p:oleObj>
              </mc:Choice>
              <mc:Fallback>
                <p:oleObj name="数式" r:id="rId3" imgW="2489040" imgH="1701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5788" y="1608138"/>
                        <a:ext cx="4813300" cy="327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5541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5334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constants of the motion: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463498"/>
              </p:ext>
            </p:extLst>
          </p:nvPr>
        </p:nvGraphicFramePr>
        <p:xfrm>
          <a:off x="284163" y="1303338"/>
          <a:ext cx="7958137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2" name="Equation" r:id="rId3" imgW="4114800" imgH="2019240" progId="Equation.DSMT4">
                  <p:embed/>
                </p:oleObj>
              </mc:Choice>
              <mc:Fallback>
                <p:oleObj name="Equation" r:id="rId3" imgW="4114800" imgH="2019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163" y="1303338"/>
                        <a:ext cx="7958137" cy="388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0782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52800" y="4648200"/>
            <a:ext cx="2971800" cy="8191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4819428"/>
              </p:ext>
            </p:extLst>
          </p:nvPr>
        </p:nvGraphicFramePr>
        <p:xfrm>
          <a:off x="1387475" y="1023938"/>
          <a:ext cx="5749925" cy="444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28" name="数式" r:id="rId3" imgW="2971800" imgH="2311200" progId="Equation.3">
                  <p:embed/>
                </p:oleObj>
              </mc:Choice>
              <mc:Fallback>
                <p:oleObj name="数式" r:id="rId3" imgW="2971800" imgH="23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475" y="1023938"/>
                        <a:ext cx="5749925" cy="444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5334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Recall alternative form of Euler-Lagrange equations:</a:t>
            </a:r>
          </a:p>
        </p:txBody>
      </p:sp>
    </p:spTree>
    <p:extLst>
      <p:ext uri="{BB962C8B-B14F-4D97-AF65-F5344CB8AC3E}">
        <p14:creationId xmlns:p14="http://schemas.microsoft.com/office/powerpoint/2010/main" val="3126379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762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Additional constant of the motion: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4672848"/>
              </p:ext>
            </p:extLst>
          </p:nvPr>
        </p:nvGraphicFramePr>
        <p:xfrm>
          <a:off x="1191828" y="450850"/>
          <a:ext cx="4791075" cy="256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77" name="数式" r:id="rId3" imgW="2476440" imgH="1333440" progId="Equation.3">
                  <p:embed/>
                </p:oleObj>
              </mc:Choice>
              <mc:Fallback>
                <p:oleObj name="数式" r:id="rId3" imgW="2476440" imgH="13334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1828" y="450850"/>
                        <a:ext cx="4791075" cy="256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497951"/>
              </p:ext>
            </p:extLst>
          </p:nvPr>
        </p:nvGraphicFramePr>
        <p:xfrm>
          <a:off x="1424781" y="3069008"/>
          <a:ext cx="6827838" cy="214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78" name="数式" r:id="rId5" imgW="3530520" imgH="1117440" progId="Equation.3">
                  <p:embed/>
                </p:oleObj>
              </mc:Choice>
              <mc:Fallback>
                <p:oleObj name="数式" r:id="rId5" imgW="3530520" imgH="11174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4781" y="3069008"/>
                        <a:ext cx="6827838" cy="214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9507457"/>
              </p:ext>
            </p:extLst>
          </p:nvPr>
        </p:nvGraphicFramePr>
        <p:xfrm>
          <a:off x="2289159" y="5181600"/>
          <a:ext cx="5711841" cy="12541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79" name="Equation" r:id="rId7" imgW="4546440" imgH="1002960" progId="Equation.DSMT4">
                  <p:embed/>
                </p:oleObj>
              </mc:Choice>
              <mc:Fallback>
                <p:oleObj name="Equation" r:id="rId7" imgW="4546440" imgH="1002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9159" y="5181600"/>
                        <a:ext cx="5711841" cy="12541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5112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762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Additional constant of the motion --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2177154"/>
              </p:ext>
            </p:extLst>
          </p:nvPr>
        </p:nvGraphicFramePr>
        <p:xfrm>
          <a:off x="838200" y="381000"/>
          <a:ext cx="4791075" cy="256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95" name="数式" r:id="rId3" imgW="2476440" imgH="1333440" progId="Equation.3">
                  <p:embed/>
                </p:oleObj>
              </mc:Choice>
              <mc:Fallback>
                <p:oleObj name="数式" r:id="rId3" imgW="2476440" imgH="1333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81000"/>
                        <a:ext cx="4791075" cy="256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0306607"/>
              </p:ext>
            </p:extLst>
          </p:nvPr>
        </p:nvGraphicFramePr>
        <p:xfrm>
          <a:off x="1295400" y="3048000"/>
          <a:ext cx="5943600" cy="219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96" name="数式" r:id="rId5" imgW="3073320" imgH="1143000" progId="Equation.3">
                  <p:embed/>
                </p:oleObj>
              </mc:Choice>
              <mc:Fallback>
                <p:oleObj name="数式" r:id="rId5" imgW="3073320" imgH="1143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048000"/>
                        <a:ext cx="5943600" cy="2198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7860347"/>
              </p:ext>
            </p:extLst>
          </p:nvPr>
        </p:nvGraphicFramePr>
        <p:xfrm>
          <a:off x="2209800" y="5165725"/>
          <a:ext cx="4435475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97" name="Equation" r:id="rId7" imgW="3530520" imgH="1028520" progId="Equation.DSMT4">
                  <p:embed/>
                </p:oleObj>
              </mc:Choice>
              <mc:Fallback>
                <p:oleObj name="Equation" r:id="rId7" imgW="3530520" imgH="1028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165725"/>
                        <a:ext cx="4435475" cy="128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0287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9208</TotalTime>
  <Words>330</Words>
  <Application>Microsoft Office PowerPoint</Application>
  <PresentationFormat>On-screen Show (4:3)</PresentationFormat>
  <Paragraphs>90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491</cp:revision>
  <cp:lastPrinted>2018-09-20T14:44:07Z</cp:lastPrinted>
  <dcterms:created xsi:type="dcterms:W3CDTF">2012-01-10T18:32:24Z</dcterms:created>
  <dcterms:modified xsi:type="dcterms:W3CDTF">2019-09-15T20:23:53Z</dcterms:modified>
</cp:coreProperties>
</file>