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handoutMasterIdLst>
    <p:handoutMasterId r:id="rId36"/>
  </p:handoutMasterIdLst>
  <p:sldIdLst>
    <p:sldId id="296" r:id="rId2"/>
    <p:sldId id="450" r:id="rId3"/>
    <p:sldId id="451" r:id="rId4"/>
    <p:sldId id="452" r:id="rId5"/>
    <p:sldId id="416" r:id="rId6"/>
    <p:sldId id="417" r:id="rId7"/>
    <p:sldId id="418" r:id="rId8"/>
    <p:sldId id="419" r:id="rId9"/>
    <p:sldId id="427" r:id="rId10"/>
    <p:sldId id="420" r:id="rId11"/>
    <p:sldId id="423" r:id="rId12"/>
    <p:sldId id="424" r:id="rId13"/>
    <p:sldId id="425" r:id="rId14"/>
    <p:sldId id="426" r:id="rId15"/>
    <p:sldId id="431" r:id="rId16"/>
    <p:sldId id="432" r:id="rId17"/>
    <p:sldId id="433" r:id="rId18"/>
    <p:sldId id="453" r:id="rId19"/>
    <p:sldId id="428" r:id="rId20"/>
    <p:sldId id="429" r:id="rId21"/>
    <p:sldId id="437" r:id="rId22"/>
    <p:sldId id="438" r:id="rId23"/>
    <p:sldId id="439" r:id="rId24"/>
    <p:sldId id="440" r:id="rId25"/>
    <p:sldId id="441" r:id="rId26"/>
    <p:sldId id="442" r:id="rId27"/>
    <p:sldId id="443" r:id="rId28"/>
    <p:sldId id="444" r:id="rId29"/>
    <p:sldId id="445" r:id="rId30"/>
    <p:sldId id="446" r:id="rId31"/>
    <p:sldId id="447" r:id="rId32"/>
    <p:sldId id="448" r:id="rId33"/>
    <p:sldId id="449" r:id="rId34"/>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94660"/>
  </p:normalViewPr>
  <p:slideViewPr>
    <p:cSldViewPr>
      <p:cViewPr varScale="1">
        <p:scale>
          <a:sx n="65" d="100"/>
          <a:sy n="65" d="100"/>
        </p:scale>
        <p:origin x="1421" y="3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image" Target="../media/image26.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33.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image" Target="../media/image35.wmf"/><Relationship Id="rId1" Type="http://schemas.openxmlformats.org/officeDocument/2006/relationships/image" Target="../media/image34.wmf"/></Relationships>
</file>

<file path=ppt/drawings/_rels/vmlDrawing23.vml.rels><?xml version="1.0" encoding="UTF-8" standalone="yes"?>
<Relationships xmlns="http://schemas.openxmlformats.org/package/2006/relationships"><Relationship Id="rId3" Type="http://schemas.openxmlformats.org/officeDocument/2006/relationships/image" Target="../media/image38.wmf"/><Relationship Id="rId2" Type="http://schemas.openxmlformats.org/officeDocument/2006/relationships/image" Target="../media/image35.wmf"/><Relationship Id="rId1" Type="http://schemas.openxmlformats.org/officeDocument/2006/relationships/image" Target="../media/image37.wmf"/><Relationship Id="rId4" Type="http://schemas.openxmlformats.org/officeDocument/2006/relationships/image" Target="../media/image39.wmf"/></Relationships>
</file>

<file path=ppt/drawings/_rels/vmlDrawing24.vml.rels><?xml version="1.0" encoding="UTF-8" standalone="yes"?>
<Relationships xmlns="http://schemas.openxmlformats.org/package/2006/relationships"><Relationship Id="rId3" Type="http://schemas.openxmlformats.org/officeDocument/2006/relationships/image" Target="../media/image38.wmf"/><Relationship Id="rId2" Type="http://schemas.openxmlformats.org/officeDocument/2006/relationships/image" Target="../media/image35.wmf"/><Relationship Id="rId1" Type="http://schemas.openxmlformats.org/officeDocument/2006/relationships/image" Target="../media/image37.wmf"/><Relationship Id="rId4" Type="http://schemas.openxmlformats.org/officeDocument/2006/relationships/image" Target="../media/image40.w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41.wmf"/></Relationships>
</file>

<file path=ppt/drawings/_rels/vmlDrawing26.vml.rels><?xml version="1.0" encoding="UTF-8" standalone="yes"?>
<Relationships xmlns="http://schemas.openxmlformats.org/package/2006/relationships"><Relationship Id="rId3" Type="http://schemas.openxmlformats.org/officeDocument/2006/relationships/image" Target="../media/image44.wmf"/><Relationship Id="rId2" Type="http://schemas.openxmlformats.org/officeDocument/2006/relationships/image" Target="../media/image43.wmf"/><Relationship Id="rId1" Type="http://schemas.openxmlformats.org/officeDocument/2006/relationships/image" Target="../media/image42.wmf"/><Relationship Id="rId5" Type="http://schemas.openxmlformats.org/officeDocument/2006/relationships/image" Target="../media/image46.wmf"/><Relationship Id="rId4" Type="http://schemas.openxmlformats.org/officeDocument/2006/relationships/image" Target="../media/image45.wmf"/></Relationships>
</file>

<file path=ppt/drawings/_rels/vmlDrawing27.vml.rels><?xml version="1.0" encoding="UTF-8" standalone="yes"?>
<Relationships xmlns="http://schemas.openxmlformats.org/package/2006/relationships"><Relationship Id="rId2" Type="http://schemas.openxmlformats.org/officeDocument/2006/relationships/image" Target="../media/image48.wmf"/><Relationship Id="rId1" Type="http://schemas.openxmlformats.org/officeDocument/2006/relationships/image" Target="../media/image47.wmf"/></Relationships>
</file>

<file path=ppt/drawings/_rels/vmlDrawing28.vml.rels><?xml version="1.0" encoding="UTF-8" standalone="yes"?>
<Relationships xmlns="http://schemas.openxmlformats.org/package/2006/relationships"><Relationship Id="rId2" Type="http://schemas.openxmlformats.org/officeDocument/2006/relationships/image" Target="../media/image50.wmf"/><Relationship Id="rId1" Type="http://schemas.openxmlformats.org/officeDocument/2006/relationships/image" Target="../media/image49.wmf"/></Relationships>
</file>

<file path=ppt/drawings/_rels/vmlDrawing29.vml.rels><?xml version="1.0" encoding="UTF-8" standalone="yes"?>
<Relationships xmlns="http://schemas.openxmlformats.org/package/2006/relationships"><Relationship Id="rId1" Type="http://schemas.openxmlformats.org/officeDocument/2006/relationships/image" Target="../media/image51.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8194727C-8B30-4386-9703-61EF7B04C9A7}" type="datetimeFigureOut">
              <a:rPr lang="en-US" smtClean="0"/>
              <a:t>9/18/2019</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AC5D2E9F-93AF-4192-9362-BE5EFDABCE46}" type="datetimeFigureOut">
              <a:rPr lang="en-US" smtClean="0"/>
              <a:t>9/18/2019</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5146165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9/18/2019</a:t>
            </a:r>
            <a:endParaRPr lang="en-US" dirty="0"/>
          </a:p>
        </p:txBody>
      </p:sp>
      <p:sp>
        <p:nvSpPr>
          <p:cNvPr id="5" name="Footer Placeholder 4"/>
          <p:cNvSpPr>
            <a:spLocks noGrp="1"/>
          </p:cNvSpPr>
          <p:nvPr>
            <p:ph type="ftr" sz="quarter" idx="11"/>
          </p:nvPr>
        </p:nvSpPr>
        <p:spPr/>
        <p:txBody>
          <a:bodyPr/>
          <a:lstStyle/>
          <a:p>
            <a:r>
              <a:rPr lang="en-US"/>
              <a:t>PHY 711  Fall 2019 -- Lecture 11</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9/18/2019</a:t>
            </a:r>
            <a:endParaRPr lang="en-US" dirty="0"/>
          </a:p>
        </p:txBody>
      </p:sp>
      <p:sp>
        <p:nvSpPr>
          <p:cNvPr id="5" name="Footer Placeholder 4"/>
          <p:cNvSpPr>
            <a:spLocks noGrp="1"/>
          </p:cNvSpPr>
          <p:nvPr>
            <p:ph type="ftr" sz="quarter" idx="11"/>
          </p:nvPr>
        </p:nvSpPr>
        <p:spPr/>
        <p:txBody>
          <a:bodyPr/>
          <a:lstStyle/>
          <a:p>
            <a:r>
              <a:rPr lang="en-US"/>
              <a:t>PHY 711  Fall 2019 -- Lecture 11</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9/18/2019</a:t>
            </a:r>
            <a:endParaRPr lang="en-US" dirty="0"/>
          </a:p>
        </p:txBody>
      </p:sp>
      <p:sp>
        <p:nvSpPr>
          <p:cNvPr id="5" name="Footer Placeholder 4"/>
          <p:cNvSpPr>
            <a:spLocks noGrp="1"/>
          </p:cNvSpPr>
          <p:nvPr>
            <p:ph type="ftr" sz="quarter" idx="11"/>
          </p:nvPr>
        </p:nvSpPr>
        <p:spPr/>
        <p:txBody>
          <a:bodyPr/>
          <a:lstStyle/>
          <a:p>
            <a:r>
              <a:rPr lang="en-US"/>
              <a:t>PHY 711  Fall 2019 -- Lecture 11</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9/18/2019</a:t>
            </a:r>
            <a:endParaRPr lang="en-US" dirty="0"/>
          </a:p>
        </p:txBody>
      </p:sp>
      <p:sp>
        <p:nvSpPr>
          <p:cNvPr id="5" name="Footer Placeholder 4"/>
          <p:cNvSpPr>
            <a:spLocks noGrp="1"/>
          </p:cNvSpPr>
          <p:nvPr>
            <p:ph type="ftr" sz="quarter" idx="11"/>
          </p:nvPr>
        </p:nvSpPr>
        <p:spPr/>
        <p:txBody>
          <a:bodyPr/>
          <a:lstStyle/>
          <a:p>
            <a:r>
              <a:rPr lang="en-US"/>
              <a:t>PHY 711  Fall 2019 -- Lecture 11</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9/18/2019</a:t>
            </a:r>
            <a:endParaRPr lang="en-US" dirty="0"/>
          </a:p>
        </p:txBody>
      </p:sp>
      <p:sp>
        <p:nvSpPr>
          <p:cNvPr id="5" name="Footer Placeholder 4"/>
          <p:cNvSpPr>
            <a:spLocks noGrp="1"/>
          </p:cNvSpPr>
          <p:nvPr>
            <p:ph type="ftr" sz="quarter" idx="11"/>
          </p:nvPr>
        </p:nvSpPr>
        <p:spPr/>
        <p:txBody>
          <a:bodyPr/>
          <a:lstStyle/>
          <a:p>
            <a:r>
              <a:rPr lang="en-US"/>
              <a:t>PHY 711  Fall 2019 -- Lecture 11</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9/18/2019</a:t>
            </a:r>
            <a:endParaRPr lang="en-US" dirty="0"/>
          </a:p>
        </p:txBody>
      </p:sp>
      <p:sp>
        <p:nvSpPr>
          <p:cNvPr id="6" name="Footer Placeholder 5"/>
          <p:cNvSpPr>
            <a:spLocks noGrp="1"/>
          </p:cNvSpPr>
          <p:nvPr>
            <p:ph type="ftr" sz="quarter" idx="11"/>
          </p:nvPr>
        </p:nvSpPr>
        <p:spPr/>
        <p:txBody>
          <a:bodyPr/>
          <a:lstStyle/>
          <a:p>
            <a:r>
              <a:rPr lang="en-US"/>
              <a:t>PHY 711  Fall 2019 -- Lecture 11</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9/18/2019</a:t>
            </a:r>
            <a:endParaRPr lang="en-US" dirty="0"/>
          </a:p>
        </p:txBody>
      </p:sp>
      <p:sp>
        <p:nvSpPr>
          <p:cNvPr id="8" name="Footer Placeholder 7"/>
          <p:cNvSpPr>
            <a:spLocks noGrp="1"/>
          </p:cNvSpPr>
          <p:nvPr>
            <p:ph type="ftr" sz="quarter" idx="11"/>
          </p:nvPr>
        </p:nvSpPr>
        <p:spPr/>
        <p:txBody>
          <a:bodyPr/>
          <a:lstStyle/>
          <a:p>
            <a:r>
              <a:rPr lang="en-US"/>
              <a:t>PHY 711  Fall 2019 -- Lecture 11</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9/18/2019</a:t>
            </a:r>
            <a:endParaRPr lang="en-US" dirty="0"/>
          </a:p>
        </p:txBody>
      </p:sp>
      <p:sp>
        <p:nvSpPr>
          <p:cNvPr id="4" name="Footer Placeholder 3"/>
          <p:cNvSpPr>
            <a:spLocks noGrp="1"/>
          </p:cNvSpPr>
          <p:nvPr>
            <p:ph type="ftr" sz="quarter" idx="11"/>
          </p:nvPr>
        </p:nvSpPr>
        <p:spPr/>
        <p:txBody>
          <a:bodyPr/>
          <a:lstStyle/>
          <a:p>
            <a:r>
              <a:rPr lang="en-US"/>
              <a:t>PHY 711  Fall 2019 -- Lecture 11</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9/18/2019</a:t>
            </a:r>
            <a:endParaRPr lang="en-US" dirty="0"/>
          </a:p>
        </p:txBody>
      </p:sp>
      <p:sp>
        <p:nvSpPr>
          <p:cNvPr id="3" name="Footer Placeholder 2"/>
          <p:cNvSpPr>
            <a:spLocks noGrp="1"/>
          </p:cNvSpPr>
          <p:nvPr>
            <p:ph type="ftr" sz="quarter" idx="11"/>
          </p:nvPr>
        </p:nvSpPr>
        <p:spPr/>
        <p:txBody>
          <a:bodyPr/>
          <a:lstStyle/>
          <a:p>
            <a:r>
              <a:rPr lang="en-US"/>
              <a:t>PHY 711  Fall 2019 -- Lecture 11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9/18/2019</a:t>
            </a:r>
            <a:endParaRPr lang="en-US" dirty="0"/>
          </a:p>
        </p:txBody>
      </p:sp>
      <p:sp>
        <p:nvSpPr>
          <p:cNvPr id="6" name="Footer Placeholder 5"/>
          <p:cNvSpPr>
            <a:spLocks noGrp="1"/>
          </p:cNvSpPr>
          <p:nvPr>
            <p:ph type="ftr" sz="quarter" idx="11"/>
          </p:nvPr>
        </p:nvSpPr>
        <p:spPr/>
        <p:txBody>
          <a:bodyPr/>
          <a:lstStyle/>
          <a:p>
            <a:r>
              <a:rPr lang="en-US"/>
              <a:t>PHY 711  Fall 2019 -- Lecture 11</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9/18/2019</a:t>
            </a:r>
            <a:endParaRPr lang="en-US" dirty="0"/>
          </a:p>
        </p:txBody>
      </p:sp>
      <p:sp>
        <p:nvSpPr>
          <p:cNvPr id="6" name="Footer Placeholder 5"/>
          <p:cNvSpPr>
            <a:spLocks noGrp="1"/>
          </p:cNvSpPr>
          <p:nvPr>
            <p:ph type="ftr" sz="quarter" idx="11"/>
          </p:nvPr>
        </p:nvSpPr>
        <p:spPr/>
        <p:txBody>
          <a:bodyPr/>
          <a:lstStyle/>
          <a:p>
            <a:r>
              <a:rPr lang="en-US"/>
              <a:t>PHY 711  Fall 2019 -- Lecture 11</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9/18/2019</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711  Fall 2019 -- Lecture 11</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image" Target="../media/image15.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7.vml"/><Relationship Id="rId4" Type="http://schemas.openxmlformats.org/officeDocument/2006/relationships/image" Target="../media/image16.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image" Target="../media/image17.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7.xml"/><Relationship Id="rId1" Type="http://schemas.openxmlformats.org/officeDocument/2006/relationships/vmlDrawing" Target="../drawings/vmlDrawing9.vml"/><Relationship Id="rId4" Type="http://schemas.openxmlformats.org/officeDocument/2006/relationships/image" Target="../media/image18.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7.xml"/><Relationship Id="rId1" Type="http://schemas.openxmlformats.org/officeDocument/2006/relationships/vmlDrawing" Target="../drawings/vmlDrawing10.vml"/><Relationship Id="rId4" Type="http://schemas.openxmlformats.org/officeDocument/2006/relationships/image" Target="../media/image19.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7.xml"/><Relationship Id="rId1" Type="http://schemas.openxmlformats.org/officeDocument/2006/relationships/vmlDrawing" Target="../drawings/vmlDrawing11.vml"/><Relationship Id="rId4" Type="http://schemas.openxmlformats.org/officeDocument/2006/relationships/image" Target="../media/image20.w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7.xml"/><Relationship Id="rId1" Type="http://schemas.openxmlformats.org/officeDocument/2006/relationships/vmlDrawing" Target="../drawings/vmlDrawing12.vml"/><Relationship Id="rId4" Type="http://schemas.openxmlformats.org/officeDocument/2006/relationships/image" Target="../media/image21.w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7.xml"/><Relationship Id="rId1" Type="http://schemas.openxmlformats.org/officeDocument/2006/relationships/vmlDrawing" Target="../drawings/vmlDrawing13.vml"/><Relationship Id="rId4" Type="http://schemas.openxmlformats.org/officeDocument/2006/relationships/image" Target="../media/image22.w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7.xml"/><Relationship Id="rId1" Type="http://schemas.openxmlformats.org/officeDocument/2006/relationships/vmlDrawing" Target="../drawings/vmlDrawing14.vml"/><Relationship Id="rId4" Type="http://schemas.openxmlformats.org/officeDocument/2006/relationships/image" Target="../media/image23.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7.xml"/><Relationship Id="rId1" Type="http://schemas.openxmlformats.org/officeDocument/2006/relationships/vmlDrawing" Target="../drawings/vmlDrawing15.vml"/><Relationship Id="rId4" Type="http://schemas.openxmlformats.org/officeDocument/2006/relationships/image" Target="../media/image24.wmf"/></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7.xml"/><Relationship Id="rId1" Type="http://schemas.openxmlformats.org/officeDocument/2006/relationships/vmlDrawing" Target="../drawings/vmlDrawing16.vml"/><Relationship Id="rId4" Type="http://schemas.openxmlformats.org/officeDocument/2006/relationships/image" Target="../media/image25.w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image" Target="../media/image27.wmf"/><Relationship Id="rId5" Type="http://schemas.openxmlformats.org/officeDocument/2006/relationships/oleObject" Target="../embeddings/oleObject23.bin"/><Relationship Id="rId4" Type="http://schemas.openxmlformats.org/officeDocument/2006/relationships/image" Target="../media/image26.w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7.xml"/><Relationship Id="rId1" Type="http://schemas.openxmlformats.org/officeDocument/2006/relationships/vmlDrawing" Target="../drawings/vmlDrawing18.vml"/><Relationship Id="rId4" Type="http://schemas.openxmlformats.org/officeDocument/2006/relationships/image" Target="../media/image28.wmf"/></Relationships>
</file>

<file path=ppt/slides/_rels/slide23.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slideLayout" Target="../slideLayouts/slideLayout7.xml"/><Relationship Id="rId1" Type="http://schemas.openxmlformats.org/officeDocument/2006/relationships/vmlDrawing" Target="../drawings/vmlDrawing19.vml"/><Relationship Id="rId5" Type="http://schemas.openxmlformats.org/officeDocument/2006/relationships/image" Target="../media/image29.wmf"/><Relationship Id="rId4" Type="http://schemas.openxmlformats.org/officeDocument/2006/relationships/oleObject" Target="../embeddings/oleObject25.bin"/></Relationships>
</file>

<file path=ppt/slides/_rels/slide24.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slideLayout" Target="../slideLayouts/slideLayout7.xml"/><Relationship Id="rId1" Type="http://schemas.openxmlformats.org/officeDocument/2006/relationships/vmlDrawing" Target="../drawings/vmlDrawing20.vml"/><Relationship Id="rId5" Type="http://schemas.openxmlformats.org/officeDocument/2006/relationships/image" Target="../media/image31.wmf"/><Relationship Id="rId4" Type="http://schemas.openxmlformats.org/officeDocument/2006/relationships/oleObject" Target="../embeddings/oleObject26.bin"/></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7.xml"/><Relationship Id="rId1" Type="http://schemas.openxmlformats.org/officeDocument/2006/relationships/vmlDrawing" Target="../drawings/vmlDrawing21.vml"/><Relationship Id="rId4" Type="http://schemas.openxmlformats.org/officeDocument/2006/relationships/image" Target="../media/image33.wmf"/></Relationships>
</file>

<file path=ppt/slides/_rels/slide26.xml.rels><?xml version="1.0" encoding="UTF-8" standalone="yes"?>
<Relationships xmlns="http://schemas.openxmlformats.org/package/2006/relationships"><Relationship Id="rId8" Type="http://schemas.openxmlformats.org/officeDocument/2006/relationships/image" Target="../media/image36.wmf"/><Relationship Id="rId3" Type="http://schemas.openxmlformats.org/officeDocument/2006/relationships/oleObject" Target="../embeddings/oleObject28.bin"/><Relationship Id="rId7" Type="http://schemas.openxmlformats.org/officeDocument/2006/relationships/oleObject" Target="../embeddings/oleObject30.bin"/><Relationship Id="rId2" Type="http://schemas.openxmlformats.org/officeDocument/2006/relationships/slideLayout" Target="../slideLayouts/slideLayout7.xml"/><Relationship Id="rId1" Type="http://schemas.openxmlformats.org/officeDocument/2006/relationships/vmlDrawing" Target="../drawings/vmlDrawing22.vml"/><Relationship Id="rId6" Type="http://schemas.openxmlformats.org/officeDocument/2006/relationships/image" Target="../media/image35.wmf"/><Relationship Id="rId5" Type="http://schemas.openxmlformats.org/officeDocument/2006/relationships/oleObject" Target="../embeddings/oleObject29.bin"/><Relationship Id="rId4" Type="http://schemas.openxmlformats.org/officeDocument/2006/relationships/image" Target="../media/image34.wmf"/></Relationships>
</file>

<file path=ppt/slides/_rels/slide27.xml.rels><?xml version="1.0" encoding="UTF-8" standalone="yes"?>
<Relationships xmlns="http://schemas.openxmlformats.org/package/2006/relationships"><Relationship Id="rId8" Type="http://schemas.openxmlformats.org/officeDocument/2006/relationships/image" Target="../media/image38.wmf"/><Relationship Id="rId3" Type="http://schemas.openxmlformats.org/officeDocument/2006/relationships/oleObject" Target="../embeddings/oleObject31.bin"/><Relationship Id="rId7" Type="http://schemas.openxmlformats.org/officeDocument/2006/relationships/oleObject" Target="../embeddings/oleObject33.bin"/><Relationship Id="rId2" Type="http://schemas.openxmlformats.org/officeDocument/2006/relationships/slideLayout" Target="../slideLayouts/slideLayout7.xml"/><Relationship Id="rId1" Type="http://schemas.openxmlformats.org/officeDocument/2006/relationships/vmlDrawing" Target="../drawings/vmlDrawing23.vml"/><Relationship Id="rId6" Type="http://schemas.openxmlformats.org/officeDocument/2006/relationships/image" Target="../media/image35.wmf"/><Relationship Id="rId5" Type="http://schemas.openxmlformats.org/officeDocument/2006/relationships/oleObject" Target="../embeddings/oleObject32.bin"/><Relationship Id="rId10" Type="http://schemas.openxmlformats.org/officeDocument/2006/relationships/image" Target="../media/image39.wmf"/><Relationship Id="rId4" Type="http://schemas.openxmlformats.org/officeDocument/2006/relationships/image" Target="../media/image37.wmf"/><Relationship Id="rId9" Type="http://schemas.openxmlformats.org/officeDocument/2006/relationships/oleObject" Target="../embeddings/oleObject34.bin"/></Relationships>
</file>

<file path=ppt/slides/_rels/slide28.xml.rels><?xml version="1.0" encoding="UTF-8" standalone="yes"?>
<Relationships xmlns="http://schemas.openxmlformats.org/package/2006/relationships"><Relationship Id="rId8" Type="http://schemas.openxmlformats.org/officeDocument/2006/relationships/image" Target="../media/image38.wmf"/><Relationship Id="rId3" Type="http://schemas.openxmlformats.org/officeDocument/2006/relationships/oleObject" Target="../embeddings/oleObject35.bin"/><Relationship Id="rId7" Type="http://schemas.openxmlformats.org/officeDocument/2006/relationships/oleObject" Target="../embeddings/oleObject37.bin"/><Relationship Id="rId2" Type="http://schemas.openxmlformats.org/officeDocument/2006/relationships/slideLayout" Target="../slideLayouts/slideLayout7.xml"/><Relationship Id="rId1" Type="http://schemas.openxmlformats.org/officeDocument/2006/relationships/vmlDrawing" Target="../drawings/vmlDrawing24.vml"/><Relationship Id="rId6" Type="http://schemas.openxmlformats.org/officeDocument/2006/relationships/image" Target="../media/image35.wmf"/><Relationship Id="rId5" Type="http://schemas.openxmlformats.org/officeDocument/2006/relationships/oleObject" Target="../embeddings/oleObject36.bin"/><Relationship Id="rId10" Type="http://schemas.openxmlformats.org/officeDocument/2006/relationships/image" Target="../media/image40.wmf"/><Relationship Id="rId4" Type="http://schemas.openxmlformats.org/officeDocument/2006/relationships/image" Target="../media/image37.wmf"/><Relationship Id="rId9" Type="http://schemas.openxmlformats.org/officeDocument/2006/relationships/oleObject" Target="../embeddings/oleObject38.bin"/></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39.bin"/><Relationship Id="rId2" Type="http://schemas.openxmlformats.org/officeDocument/2006/relationships/slideLayout" Target="../slideLayouts/slideLayout7.xml"/><Relationship Id="rId1" Type="http://schemas.openxmlformats.org/officeDocument/2006/relationships/vmlDrawing" Target="../drawings/vmlDrawing25.vml"/><Relationship Id="rId4" Type="http://schemas.openxmlformats.org/officeDocument/2006/relationships/image" Target="../media/image41.wmf"/></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8" Type="http://schemas.openxmlformats.org/officeDocument/2006/relationships/image" Target="../media/image44.wmf"/><Relationship Id="rId3" Type="http://schemas.openxmlformats.org/officeDocument/2006/relationships/oleObject" Target="../embeddings/oleObject40.bin"/><Relationship Id="rId7" Type="http://schemas.openxmlformats.org/officeDocument/2006/relationships/oleObject" Target="../embeddings/oleObject42.bin"/><Relationship Id="rId12" Type="http://schemas.openxmlformats.org/officeDocument/2006/relationships/image" Target="../media/image46.wmf"/><Relationship Id="rId2" Type="http://schemas.openxmlformats.org/officeDocument/2006/relationships/slideLayout" Target="../slideLayouts/slideLayout7.xml"/><Relationship Id="rId1" Type="http://schemas.openxmlformats.org/officeDocument/2006/relationships/vmlDrawing" Target="../drawings/vmlDrawing26.vml"/><Relationship Id="rId6" Type="http://schemas.openxmlformats.org/officeDocument/2006/relationships/image" Target="../media/image43.wmf"/><Relationship Id="rId11" Type="http://schemas.openxmlformats.org/officeDocument/2006/relationships/oleObject" Target="../embeddings/oleObject44.bin"/><Relationship Id="rId5" Type="http://schemas.openxmlformats.org/officeDocument/2006/relationships/oleObject" Target="../embeddings/oleObject41.bin"/><Relationship Id="rId10" Type="http://schemas.openxmlformats.org/officeDocument/2006/relationships/image" Target="../media/image45.wmf"/><Relationship Id="rId4" Type="http://schemas.openxmlformats.org/officeDocument/2006/relationships/image" Target="../media/image42.wmf"/><Relationship Id="rId9" Type="http://schemas.openxmlformats.org/officeDocument/2006/relationships/oleObject" Target="../embeddings/oleObject43.bin"/></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45.bin"/><Relationship Id="rId2" Type="http://schemas.openxmlformats.org/officeDocument/2006/relationships/slideLayout" Target="../slideLayouts/slideLayout7.xml"/><Relationship Id="rId1" Type="http://schemas.openxmlformats.org/officeDocument/2006/relationships/vmlDrawing" Target="../drawings/vmlDrawing27.vml"/><Relationship Id="rId6" Type="http://schemas.openxmlformats.org/officeDocument/2006/relationships/image" Target="../media/image48.wmf"/><Relationship Id="rId5" Type="http://schemas.openxmlformats.org/officeDocument/2006/relationships/oleObject" Target="../embeddings/oleObject46.bin"/><Relationship Id="rId4" Type="http://schemas.openxmlformats.org/officeDocument/2006/relationships/image" Target="../media/image47.wmf"/></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47.bin"/><Relationship Id="rId2" Type="http://schemas.openxmlformats.org/officeDocument/2006/relationships/slideLayout" Target="../slideLayouts/slideLayout7.xml"/><Relationship Id="rId1" Type="http://schemas.openxmlformats.org/officeDocument/2006/relationships/vmlDrawing" Target="../drawings/vmlDrawing28.vml"/><Relationship Id="rId6" Type="http://schemas.openxmlformats.org/officeDocument/2006/relationships/image" Target="../media/image50.wmf"/><Relationship Id="rId5" Type="http://schemas.openxmlformats.org/officeDocument/2006/relationships/oleObject" Target="../embeddings/oleObject48.bin"/><Relationship Id="rId4" Type="http://schemas.openxmlformats.org/officeDocument/2006/relationships/image" Target="../media/image49.wmf"/></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49.bin"/><Relationship Id="rId2" Type="http://schemas.openxmlformats.org/officeDocument/2006/relationships/slideLayout" Target="../slideLayouts/slideLayout7.xml"/><Relationship Id="rId1" Type="http://schemas.openxmlformats.org/officeDocument/2006/relationships/vmlDrawing" Target="../drawings/vmlDrawing29.vml"/><Relationship Id="rId4" Type="http://schemas.openxmlformats.org/officeDocument/2006/relationships/image" Target="../media/image51.wmf"/></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6.wmf"/><Relationship Id="rId5" Type="http://schemas.openxmlformats.org/officeDocument/2006/relationships/oleObject" Target="../embeddings/oleObject2.bin"/><Relationship Id="rId4" Type="http://schemas.openxmlformats.org/officeDocument/2006/relationships/image" Target="../media/image5.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7.wmf"/></Relationships>
</file>

<file path=ppt/slides/_rels/slide7.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oleObject" Target="../embeddings/oleObject4.bin"/><Relationship Id="rId7"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9.wmf"/><Relationship Id="rId5" Type="http://schemas.openxmlformats.org/officeDocument/2006/relationships/oleObject" Target="../embeddings/oleObject5.bin"/><Relationship Id="rId4" Type="http://schemas.openxmlformats.org/officeDocument/2006/relationships/image" Target="../media/image8.wmf"/></Relationships>
</file>

<file path=ppt/slides/_rels/slide8.x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oleObject" Target="../embeddings/oleObject7.bin"/><Relationship Id="rId7"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12.wmf"/><Relationship Id="rId5" Type="http://schemas.openxmlformats.org/officeDocument/2006/relationships/oleObject" Target="../embeddings/oleObject8.bin"/><Relationship Id="rId4" Type="http://schemas.openxmlformats.org/officeDocument/2006/relationships/image" Target="../media/image11.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image" Target="../media/image14.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9/18/2019</a:t>
            </a:r>
            <a:endParaRPr lang="en-US" dirty="0"/>
          </a:p>
        </p:txBody>
      </p:sp>
      <p:sp>
        <p:nvSpPr>
          <p:cNvPr id="3" name="Footer Placeholder 2"/>
          <p:cNvSpPr>
            <a:spLocks noGrp="1"/>
          </p:cNvSpPr>
          <p:nvPr>
            <p:ph type="ftr" sz="quarter" idx="11"/>
          </p:nvPr>
        </p:nvSpPr>
        <p:spPr/>
        <p:txBody>
          <a:bodyPr/>
          <a:lstStyle/>
          <a:p>
            <a:r>
              <a:rPr lang="en-US"/>
              <a:t>PHY 711  Fall 2019 -- Lecture 11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457200" y="228600"/>
            <a:ext cx="8229600" cy="6001643"/>
          </a:xfrm>
          <a:prstGeom prst="rect">
            <a:avLst/>
          </a:prstGeom>
          <a:noFill/>
        </p:spPr>
        <p:txBody>
          <a:bodyPr wrap="square" rtlCol="0">
            <a:spAutoFit/>
          </a:bodyPr>
          <a:lstStyle/>
          <a:p>
            <a:pPr algn="ctr"/>
            <a:r>
              <a:rPr lang="en-US" sz="3200" b="1" dirty="0"/>
              <a:t>PHY 711 Classical Mechanics and Mathematical Methods</a:t>
            </a:r>
          </a:p>
          <a:p>
            <a:pPr algn="ctr"/>
            <a:endParaRPr lang="en-US" sz="3200" b="1" dirty="0"/>
          </a:p>
          <a:p>
            <a:pPr algn="ctr"/>
            <a:r>
              <a:rPr lang="en-US" sz="3200" b="1" dirty="0"/>
              <a:t>10-10:50 AM  MWF  Olin 103</a:t>
            </a:r>
          </a:p>
          <a:p>
            <a:pPr algn="ctr"/>
            <a:endParaRPr lang="en-US" sz="3200" b="1" dirty="0"/>
          </a:p>
          <a:p>
            <a:pPr algn="ctr"/>
            <a:r>
              <a:rPr lang="en-US" sz="3200" b="1" dirty="0"/>
              <a:t>Plan for Lecture 11:</a:t>
            </a:r>
            <a:endParaRPr lang="en-US" sz="3200" b="1" dirty="0">
              <a:solidFill>
                <a:schemeClr val="folHlink"/>
              </a:solidFill>
            </a:endParaRPr>
          </a:p>
          <a:p>
            <a:pPr marL="457200" lvl="2">
              <a:spcBef>
                <a:spcPct val="50000"/>
              </a:spcBef>
            </a:pPr>
            <a:r>
              <a:rPr lang="en-US" sz="3200" b="1" dirty="0">
                <a:solidFill>
                  <a:schemeClr val="folHlink"/>
                </a:solidFill>
              </a:rPr>
              <a:t>Continue reading Chapter 3 &amp; 6</a:t>
            </a:r>
          </a:p>
          <a:p>
            <a:pPr marL="1428750" lvl="3" indent="-514350">
              <a:spcBef>
                <a:spcPct val="50000"/>
              </a:spcBef>
              <a:buFont typeface="+mj-lt"/>
              <a:buAutoNum type="arabicPeriod"/>
            </a:pPr>
            <a:r>
              <a:rPr lang="en-US" sz="3200" b="1" dirty="0">
                <a:solidFill>
                  <a:schemeClr val="folHlink"/>
                </a:solidFill>
              </a:rPr>
              <a:t>Constructing the Hamiltonian</a:t>
            </a:r>
          </a:p>
          <a:p>
            <a:pPr marL="1428750" lvl="3" indent="-514350">
              <a:spcBef>
                <a:spcPct val="50000"/>
              </a:spcBef>
              <a:buFont typeface="+mj-lt"/>
              <a:buAutoNum type="arabicPeriod"/>
            </a:pPr>
            <a:r>
              <a:rPr lang="en-US" sz="3200" b="1" dirty="0">
                <a:solidFill>
                  <a:schemeClr val="folHlink"/>
                </a:solidFill>
              </a:rPr>
              <a:t>Hamilton’s canonical equation</a:t>
            </a:r>
          </a:p>
          <a:p>
            <a:pPr marL="1428750" lvl="3" indent="-514350">
              <a:spcBef>
                <a:spcPct val="50000"/>
              </a:spcBef>
              <a:buFont typeface="+mj-lt"/>
              <a:buAutoNum type="arabicPeriod"/>
            </a:pPr>
            <a:r>
              <a:rPr lang="en-US" sz="3200" b="1" dirty="0">
                <a:solidFill>
                  <a:schemeClr val="folHlink"/>
                </a:solidFill>
              </a:rPr>
              <a:t>Examples</a:t>
            </a: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9/18/2019</a:t>
            </a:r>
            <a:endParaRPr lang="en-US" dirty="0"/>
          </a:p>
        </p:txBody>
      </p:sp>
      <p:sp>
        <p:nvSpPr>
          <p:cNvPr id="3" name="Footer Placeholder 2"/>
          <p:cNvSpPr>
            <a:spLocks noGrp="1"/>
          </p:cNvSpPr>
          <p:nvPr>
            <p:ph type="ftr" sz="quarter" idx="11"/>
          </p:nvPr>
        </p:nvSpPr>
        <p:spPr/>
        <p:txBody>
          <a:bodyPr/>
          <a:lstStyle/>
          <a:p>
            <a:r>
              <a:rPr lang="en-US"/>
              <a:t>PHY 711  Fall 2019 -- Lecture 11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sp>
        <p:nvSpPr>
          <p:cNvPr id="5" name="TextBox 4"/>
          <p:cNvSpPr txBox="1"/>
          <p:nvPr/>
        </p:nvSpPr>
        <p:spPr>
          <a:xfrm>
            <a:off x="304800" y="457200"/>
            <a:ext cx="7848600" cy="830997"/>
          </a:xfrm>
          <a:prstGeom prst="rect">
            <a:avLst/>
          </a:prstGeom>
          <a:noFill/>
        </p:spPr>
        <p:txBody>
          <a:bodyPr wrap="square" rtlCol="0">
            <a:spAutoFit/>
          </a:bodyPr>
          <a:lstStyle/>
          <a:p>
            <a:r>
              <a:rPr lang="en-US" sz="2400" dirty="0">
                <a:latin typeface="+mj-lt"/>
              </a:rPr>
              <a:t>Recipe for constructing the Hamiltonian and analyzing the equations of motion</a:t>
            </a:r>
          </a:p>
        </p:txBody>
      </p:sp>
      <p:graphicFrame>
        <p:nvGraphicFramePr>
          <p:cNvPr id="6" name="Object 5"/>
          <p:cNvGraphicFramePr>
            <a:graphicFrameLocks noChangeAspect="1"/>
          </p:cNvGraphicFramePr>
          <p:nvPr>
            <p:extLst>
              <p:ext uri="{D42A27DB-BD31-4B8C-83A1-F6EECF244321}">
                <p14:modId xmlns:p14="http://schemas.microsoft.com/office/powerpoint/2010/main" val="3222232086"/>
              </p:ext>
            </p:extLst>
          </p:nvPr>
        </p:nvGraphicFramePr>
        <p:xfrm>
          <a:off x="990600" y="1905000"/>
          <a:ext cx="6931025" cy="3713162"/>
        </p:xfrm>
        <a:graphic>
          <a:graphicData uri="http://schemas.openxmlformats.org/presentationml/2006/ole">
            <mc:AlternateContent xmlns:mc="http://schemas.openxmlformats.org/markup-compatibility/2006">
              <mc:Choice xmlns:v="urn:schemas-microsoft-com:vml" Requires="v">
                <p:oleObj spid="_x0000_s119864" name="数式" r:id="rId3" imgW="3581280" imgH="1930320" progId="Equation.3">
                  <p:embed/>
                </p:oleObj>
              </mc:Choice>
              <mc:Fallback>
                <p:oleObj name="数式" r:id="rId3" imgW="3581280" imgH="1930320" progId="Equation.3">
                  <p:embed/>
                  <p:pic>
                    <p:nvPicPr>
                      <p:cNvPr id="0" name="Object 5"/>
                      <p:cNvPicPr>
                        <a:picLocks noChangeAspect="1" noChangeArrowheads="1"/>
                      </p:cNvPicPr>
                      <p:nvPr/>
                    </p:nvPicPr>
                    <p:blipFill>
                      <a:blip r:embed="rId4"/>
                      <a:srcRect/>
                      <a:stretch>
                        <a:fillRect/>
                      </a:stretch>
                    </p:blipFill>
                    <p:spPr bwMode="auto">
                      <a:xfrm>
                        <a:off x="990600" y="1905000"/>
                        <a:ext cx="6931025" cy="3713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4625350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9/18/2019</a:t>
            </a:r>
            <a:endParaRPr lang="en-US" dirty="0"/>
          </a:p>
        </p:txBody>
      </p:sp>
      <p:sp>
        <p:nvSpPr>
          <p:cNvPr id="3" name="Footer Placeholder 2"/>
          <p:cNvSpPr>
            <a:spLocks noGrp="1"/>
          </p:cNvSpPr>
          <p:nvPr>
            <p:ph type="ftr" sz="quarter" idx="11"/>
          </p:nvPr>
        </p:nvSpPr>
        <p:spPr/>
        <p:txBody>
          <a:bodyPr/>
          <a:lstStyle/>
          <a:p>
            <a:r>
              <a:rPr lang="en-US"/>
              <a:t>PHY 711  Fall 2019 -- Lecture 11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3575581803"/>
              </p:ext>
            </p:extLst>
          </p:nvPr>
        </p:nvGraphicFramePr>
        <p:xfrm>
          <a:off x="1143000" y="838200"/>
          <a:ext cx="7318375" cy="4051300"/>
        </p:xfrm>
        <a:graphic>
          <a:graphicData uri="http://schemas.openxmlformats.org/presentationml/2006/ole">
            <mc:AlternateContent xmlns:mc="http://schemas.openxmlformats.org/markup-compatibility/2006">
              <mc:Choice xmlns:v="urn:schemas-microsoft-com:vml" Requires="v">
                <p:oleObj spid="_x0000_s120887" name="数式" r:id="rId3" imgW="3784320" imgH="2108160" progId="Equation.3">
                  <p:embed/>
                </p:oleObj>
              </mc:Choice>
              <mc:Fallback>
                <p:oleObj name="数式" r:id="rId3" imgW="3784320" imgH="2108160" progId="Equation.3">
                  <p:embed/>
                  <p:pic>
                    <p:nvPicPr>
                      <p:cNvPr id="0" name=""/>
                      <p:cNvPicPr>
                        <a:picLocks noChangeAspect="1" noChangeArrowheads="1"/>
                      </p:cNvPicPr>
                      <p:nvPr/>
                    </p:nvPicPr>
                    <p:blipFill>
                      <a:blip r:embed="rId4"/>
                      <a:srcRect/>
                      <a:stretch>
                        <a:fillRect/>
                      </a:stretch>
                    </p:blipFill>
                    <p:spPr bwMode="auto">
                      <a:xfrm>
                        <a:off x="1143000" y="838200"/>
                        <a:ext cx="7318375" cy="405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9951123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9/18/2019</a:t>
            </a:r>
            <a:endParaRPr lang="en-US" dirty="0"/>
          </a:p>
        </p:txBody>
      </p:sp>
      <p:sp>
        <p:nvSpPr>
          <p:cNvPr id="3" name="Footer Placeholder 2"/>
          <p:cNvSpPr>
            <a:spLocks noGrp="1"/>
          </p:cNvSpPr>
          <p:nvPr>
            <p:ph type="ftr" sz="quarter" idx="11"/>
          </p:nvPr>
        </p:nvSpPr>
        <p:spPr/>
        <p:txBody>
          <a:bodyPr/>
          <a:lstStyle/>
          <a:p>
            <a:r>
              <a:rPr lang="en-US"/>
              <a:t>PHY 711  Fall 2019 -- Lecture 11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graphicFrame>
        <p:nvGraphicFramePr>
          <p:cNvPr id="8" name="Object 7"/>
          <p:cNvGraphicFramePr>
            <a:graphicFrameLocks noChangeAspect="1"/>
          </p:cNvGraphicFramePr>
          <p:nvPr>
            <p:extLst>
              <p:ext uri="{D42A27DB-BD31-4B8C-83A1-F6EECF244321}">
                <p14:modId xmlns:p14="http://schemas.microsoft.com/office/powerpoint/2010/main" val="3727451153"/>
              </p:ext>
            </p:extLst>
          </p:nvPr>
        </p:nvGraphicFramePr>
        <p:xfrm>
          <a:off x="1404938" y="555625"/>
          <a:ext cx="4960937" cy="5057775"/>
        </p:xfrm>
        <a:graphic>
          <a:graphicData uri="http://schemas.openxmlformats.org/presentationml/2006/ole">
            <mc:AlternateContent xmlns:mc="http://schemas.openxmlformats.org/markup-compatibility/2006">
              <mc:Choice xmlns:v="urn:schemas-microsoft-com:vml" Requires="v">
                <p:oleObj spid="_x0000_s121915" name="数式" r:id="rId3" imgW="2565360" imgH="2628720" progId="Equation.3">
                  <p:embed/>
                </p:oleObj>
              </mc:Choice>
              <mc:Fallback>
                <p:oleObj name="数式" r:id="rId3" imgW="2565360" imgH="2628720" progId="Equation.3">
                  <p:embed/>
                  <p:pic>
                    <p:nvPicPr>
                      <p:cNvPr id="0" name=""/>
                      <p:cNvPicPr>
                        <a:picLocks noChangeAspect="1" noChangeArrowheads="1"/>
                      </p:cNvPicPr>
                      <p:nvPr/>
                    </p:nvPicPr>
                    <p:blipFill>
                      <a:blip r:embed="rId4"/>
                      <a:srcRect/>
                      <a:stretch>
                        <a:fillRect/>
                      </a:stretch>
                    </p:blipFill>
                    <p:spPr bwMode="auto">
                      <a:xfrm>
                        <a:off x="1404938" y="555625"/>
                        <a:ext cx="4960937" cy="505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5502871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9/18/2019</a:t>
            </a:r>
            <a:endParaRPr lang="en-US" dirty="0"/>
          </a:p>
        </p:txBody>
      </p:sp>
      <p:sp>
        <p:nvSpPr>
          <p:cNvPr id="3" name="Footer Placeholder 2"/>
          <p:cNvSpPr>
            <a:spLocks noGrp="1"/>
          </p:cNvSpPr>
          <p:nvPr>
            <p:ph type="ftr" sz="quarter" idx="11"/>
          </p:nvPr>
        </p:nvSpPr>
        <p:spPr/>
        <p:txBody>
          <a:bodyPr/>
          <a:lstStyle/>
          <a:p>
            <a:r>
              <a:rPr lang="en-US"/>
              <a:t>PHY 711  Fall 2019 -- Lecture 11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sp>
        <p:nvSpPr>
          <p:cNvPr id="5" name="TextBox 4"/>
          <p:cNvSpPr txBox="1"/>
          <p:nvPr/>
        </p:nvSpPr>
        <p:spPr>
          <a:xfrm>
            <a:off x="304800" y="290057"/>
            <a:ext cx="8077200" cy="461665"/>
          </a:xfrm>
          <a:prstGeom prst="rect">
            <a:avLst/>
          </a:prstGeom>
          <a:noFill/>
        </p:spPr>
        <p:txBody>
          <a:bodyPr wrap="square" rtlCol="0">
            <a:spAutoFit/>
          </a:bodyPr>
          <a:lstStyle/>
          <a:p>
            <a:r>
              <a:rPr lang="en-US" sz="2400" dirty="0">
                <a:latin typeface="+mj-lt"/>
              </a:rPr>
              <a:t>Other examples</a:t>
            </a:r>
          </a:p>
        </p:txBody>
      </p:sp>
      <p:graphicFrame>
        <p:nvGraphicFramePr>
          <p:cNvPr id="6" name="Object 5"/>
          <p:cNvGraphicFramePr>
            <a:graphicFrameLocks noChangeAspect="1"/>
          </p:cNvGraphicFramePr>
          <p:nvPr>
            <p:extLst>
              <p:ext uri="{D42A27DB-BD31-4B8C-83A1-F6EECF244321}">
                <p14:modId xmlns:p14="http://schemas.microsoft.com/office/powerpoint/2010/main" val="3524296891"/>
              </p:ext>
            </p:extLst>
          </p:nvPr>
        </p:nvGraphicFramePr>
        <p:xfrm>
          <a:off x="889000" y="1019175"/>
          <a:ext cx="7419975" cy="4770438"/>
        </p:xfrm>
        <a:graphic>
          <a:graphicData uri="http://schemas.openxmlformats.org/presentationml/2006/ole">
            <mc:AlternateContent xmlns:mc="http://schemas.openxmlformats.org/markup-compatibility/2006">
              <mc:Choice xmlns:v="urn:schemas-microsoft-com:vml" Requires="v">
                <p:oleObj spid="_x0000_s122935" name="数式" r:id="rId3" imgW="3835080" imgH="2476440" progId="Equation.3">
                  <p:embed/>
                </p:oleObj>
              </mc:Choice>
              <mc:Fallback>
                <p:oleObj name="数式" r:id="rId3" imgW="3835080" imgH="2476440" progId="Equation.3">
                  <p:embed/>
                  <p:pic>
                    <p:nvPicPr>
                      <p:cNvPr id="0" name=""/>
                      <p:cNvPicPr>
                        <a:picLocks noChangeAspect="1" noChangeArrowheads="1"/>
                      </p:cNvPicPr>
                      <p:nvPr/>
                    </p:nvPicPr>
                    <p:blipFill>
                      <a:blip r:embed="rId4"/>
                      <a:srcRect/>
                      <a:stretch>
                        <a:fillRect/>
                      </a:stretch>
                    </p:blipFill>
                    <p:spPr bwMode="auto">
                      <a:xfrm>
                        <a:off x="889000" y="1019175"/>
                        <a:ext cx="7419975" cy="477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1200371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9/18/2019</a:t>
            </a:r>
            <a:endParaRPr lang="en-US" dirty="0"/>
          </a:p>
        </p:txBody>
      </p:sp>
      <p:sp>
        <p:nvSpPr>
          <p:cNvPr id="3" name="Footer Placeholder 2"/>
          <p:cNvSpPr>
            <a:spLocks noGrp="1"/>
          </p:cNvSpPr>
          <p:nvPr>
            <p:ph type="ftr" sz="quarter" idx="11"/>
          </p:nvPr>
        </p:nvSpPr>
        <p:spPr/>
        <p:txBody>
          <a:bodyPr/>
          <a:lstStyle/>
          <a:p>
            <a:r>
              <a:rPr lang="en-US"/>
              <a:t>PHY 711  Fall 2019 -- Lecture 11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635728213"/>
              </p:ext>
            </p:extLst>
          </p:nvPr>
        </p:nvGraphicFramePr>
        <p:xfrm>
          <a:off x="882650" y="661988"/>
          <a:ext cx="6051550" cy="5695950"/>
        </p:xfrm>
        <a:graphic>
          <a:graphicData uri="http://schemas.openxmlformats.org/presentationml/2006/ole">
            <mc:AlternateContent xmlns:mc="http://schemas.openxmlformats.org/markup-compatibility/2006">
              <mc:Choice xmlns:v="urn:schemas-microsoft-com:vml" Requires="v">
                <p:oleObj spid="_x0000_s123961" name="数式" r:id="rId3" imgW="2730240" imgH="2590560" progId="Equation.3">
                  <p:embed/>
                </p:oleObj>
              </mc:Choice>
              <mc:Fallback>
                <p:oleObj name="数式" r:id="rId3" imgW="2730240" imgH="2590560" progId="Equation.3">
                  <p:embed/>
                  <p:pic>
                    <p:nvPicPr>
                      <p:cNvPr id="0" name=""/>
                      <p:cNvPicPr>
                        <a:picLocks noChangeAspect="1" noChangeArrowheads="1"/>
                      </p:cNvPicPr>
                      <p:nvPr/>
                    </p:nvPicPr>
                    <p:blipFill>
                      <a:blip r:embed="rId4"/>
                      <a:srcRect/>
                      <a:stretch>
                        <a:fillRect/>
                      </a:stretch>
                    </p:blipFill>
                    <p:spPr bwMode="auto">
                      <a:xfrm>
                        <a:off x="882650" y="661988"/>
                        <a:ext cx="6051550" cy="5695950"/>
                      </a:xfrm>
                      <a:prstGeom prst="rect">
                        <a:avLst/>
                      </a:prstGeom>
                      <a:noFill/>
                      <a:ln>
                        <a:noFill/>
                      </a:ln>
                    </p:spPr>
                  </p:pic>
                </p:oleObj>
              </mc:Fallback>
            </mc:AlternateContent>
          </a:graphicData>
        </a:graphic>
      </p:graphicFrame>
      <p:sp>
        <p:nvSpPr>
          <p:cNvPr id="6" name="TextBox 5"/>
          <p:cNvSpPr txBox="1"/>
          <p:nvPr/>
        </p:nvSpPr>
        <p:spPr>
          <a:xfrm>
            <a:off x="457200" y="228600"/>
            <a:ext cx="8077200" cy="461665"/>
          </a:xfrm>
          <a:prstGeom prst="rect">
            <a:avLst/>
          </a:prstGeom>
          <a:noFill/>
        </p:spPr>
        <p:txBody>
          <a:bodyPr wrap="square" rtlCol="0">
            <a:spAutoFit/>
          </a:bodyPr>
          <a:lstStyle/>
          <a:p>
            <a:r>
              <a:rPr lang="en-US" sz="2400" dirty="0">
                <a:latin typeface="+mj-lt"/>
              </a:rPr>
              <a:t>Other examples</a:t>
            </a:r>
          </a:p>
        </p:txBody>
      </p:sp>
    </p:spTree>
    <p:extLst>
      <p:ext uri="{BB962C8B-B14F-4D97-AF65-F5344CB8AC3E}">
        <p14:creationId xmlns:p14="http://schemas.microsoft.com/office/powerpoint/2010/main" val="34190806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9/18/2019</a:t>
            </a:r>
            <a:endParaRPr lang="en-US" dirty="0"/>
          </a:p>
        </p:txBody>
      </p:sp>
      <p:sp>
        <p:nvSpPr>
          <p:cNvPr id="3" name="Footer Placeholder 2"/>
          <p:cNvSpPr>
            <a:spLocks noGrp="1"/>
          </p:cNvSpPr>
          <p:nvPr>
            <p:ph type="ftr" sz="quarter" idx="11"/>
          </p:nvPr>
        </p:nvSpPr>
        <p:spPr/>
        <p:txBody>
          <a:bodyPr/>
          <a:lstStyle/>
          <a:p>
            <a:r>
              <a:rPr lang="en-US"/>
              <a:t>PHY 711  Fall 2019 -- Lecture 11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511653525"/>
              </p:ext>
            </p:extLst>
          </p:nvPr>
        </p:nvGraphicFramePr>
        <p:xfrm>
          <a:off x="882650" y="900113"/>
          <a:ext cx="6051550" cy="5221287"/>
        </p:xfrm>
        <a:graphic>
          <a:graphicData uri="http://schemas.openxmlformats.org/presentationml/2006/ole">
            <mc:AlternateContent xmlns:mc="http://schemas.openxmlformats.org/markup-compatibility/2006">
              <mc:Choice xmlns:v="urn:schemas-microsoft-com:vml" Requires="v">
                <p:oleObj spid="_x0000_s129062" name="数式" r:id="rId3" imgW="2730240" imgH="2374560" progId="Equation.3">
                  <p:embed/>
                </p:oleObj>
              </mc:Choice>
              <mc:Fallback>
                <p:oleObj name="数式" r:id="rId3" imgW="2730240" imgH="2374560" progId="Equation.3">
                  <p:embed/>
                  <p:pic>
                    <p:nvPicPr>
                      <p:cNvPr id="0" name=""/>
                      <p:cNvPicPr>
                        <a:picLocks noChangeAspect="1" noChangeArrowheads="1"/>
                      </p:cNvPicPr>
                      <p:nvPr/>
                    </p:nvPicPr>
                    <p:blipFill>
                      <a:blip r:embed="rId4"/>
                      <a:srcRect/>
                      <a:stretch>
                        <a:fillRect/>
                      </a:stretch>
                    </p:blipFill>
                    <p:spPr bwMode="auto">
                      <a:xfrm>
                        <a:off x="882650" y="900113"/>
                        <a:ext cx="6051550" cy="5221287"/>
                      </a:xfrm>
                      <a:prstGeom prst="rect">
                        <a:avLst/>
                      </a:prstGeom>
                      <a:noFill/>
                      <a:ln>
                        <a:noFill/>
                      </a:ln>
                    </p:spPr>
                  </p:pic>
                </p:oleObj>
              </mc:Fallback>
            </mc:AlternateContent>
          </a:graphicData>
        </a:graphic>
      </p:graphicFrame>
      <p:sp>
        <p:nvSpPr>
          <p:cNvPr id="6" name="TextBox 5"/>
          <p:cNvSpPr txBox="1"/>
          <p:nvPr/>
        </p:nvSpPr>
        <p:spPr>
          <a:xfrm>
            <a:off x="457200" y="228600"/>
            <a:ext cx="8077200" cy="461665"/>
          </a:xfrm>
          <a:prstGeom prst="rect">
            <a:avLst/>
          </a:prstGeom>
          <a:noFill/>
        </p:spPr>
        <p:txBody>
          <a:bodyPr wrap="square" rtlCol="0">
            <a:spAutoFit/>
          </a:bodyPr>
          <a:lstStyle/>
          <a:p>
            <a:r>
              <a:rPr lang="en-US" sz="2400" dirty="0">
                <a:latin typeface="+mj-lt"/>
              </a:rPr>
              <a:t>Canonical equations of motion for constant magnetic field:</a:t>
            </a:r>
          </a:p>
        </p:txBody>
      </p:sp>
    </p:spTree>
    <p:extLst>
      <p:ext uri="{BB962C8B-B14F-4D97-AF65-F5344CB8AC3E}">
        <p14:creationId xmlns:p14="http://schemas.microsoft.com/office/powerpoint/2010/main" val="34090503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9/18/2019</a:t>
            </a:r>
            <a:endParaRPr lang="en-US" dirty="0"/>
          </a:p>
        </p:txBody>
      </p:sp>
      <p:sp>
        <p:nvSpPr>
          <p:cNvPr id="3" name="Footer Placeholder 2"/>
          <p:cNvSpPr>
            <a:spLocks noGrp="1"/>
          </p:cNvSpPr>
          <p:nvPr>
            <p:ph type="ftr" sz="quarter" idx="11"/>
          </p:nvPr>
        </p:nvSpPr>
        <p:spPr/>
        <p:txBody>
          <a:bodyPr/>
          <a:lstStyle/>
          <a:p>
            <a:r>
              <a:rPr lang="en-US"/>
              <a:t>PHY 711  Fall 2019 -- Lecture 11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876058302"/>
              </p:ext>
            </p:extLst>
          </p:nvPr>
        </p:nvGraphicFramePr>
        <p:xfrm>
          <a:off x="1149350" y="941388"/>
          <a:ext cx="5516563" cy="5137150"/>
        </p:xfrm>
        <a:graphic>
          <a:graphicData uri="http://schemas.openxmlformats.org/presentationml/2006/ole">
            <mc:AlternateContent xmlns:mc="http://schemas.openxmlformats.org/markup-compatibility/2006">
              <mc:Choice xmlns:v="urn:schemas-microsoft-com:vml" Requires="v">
                <p:oleObj spid="_x0000_s130083" name="数式" r:id="rId3" imgW="2489040" imgH="2336760" progId="Equation.3">
                  <p:embed/>
                </p:oleObj>
              </mc:Choice>
              <mc:Fallback>
                <p:oleObj name="数式" r:id="rId3" imgW="2489040" imgH="2336760" progId="Equation.3">
                  <p:embed/>
                  <p:pic>
                    <p:nvPicPr>
                      <p:cNvPr id="0" name=""/>
                      <p:cNvPicPr>
                        <a:picLocks noChangeAspect="1" noChangeArrowheads="1"/>
                      </p:cNvPicPr>
                      <p:nvPr/>
                    </p:nvPicPr>
                    <p:blipFill>
                      <a:blip r:embed="rId4"/>
                      <a:srcRect/>
                      <a:stretch>
                        <a:fillRect/>
                      </a:stretch>
                    </p:blipFill>
                    <p:spPr bwMode="auto">
                      <a:xfrm>
                        <a:off x="1149350" y="941388"/>
                        <a:ext cx="5516563" cy="5137150"/>
                      </a:xfrm>
                      <a:prstGeom prst="rect">
                        <a:avLst/>
                      </a:prstGeom>
                      <a:noFill/>
                      <a:ln>
                        <a:noFill/>
                      </a:ln>
                    </p:spPr>
                  </p:pic>
                </p:oleObj>
              </mc:Fallback>
            </mc:AlternateContent>
          </a:graphicData>
        </a:graphic>
      </p:graphicFrame>
      <p:sp>
        <p:nvSpPr>
          <p:cNvPr id="6" name="TextBox 5"/>
          <p:cNvSpPr txBox="1"/>
          <p:nvPr/>
        </p:nvSpPr>
        <p:spPr>
          <a:xfrm>
            <a:off x="457200" y="228600"/>
            <a:ext cx="8077200" cy="830997"/>
          </a:xfrm>
          <a:prstGeom prst="rect">
            <a:avLst/>
          </a:prstGeom>
          <a:noFill/>
        </p:spPr>
        <p:txBody>
          <a:bodyPr wrap="square" rtlCol="0">
            <a:spAutoFit/>
          </a:bodyPr>
          <a:lstStyle/>
          <a:p>
            <a:r>
              <a:rPr lang="en-US" sz="2400" dirty="0">
                <a:latin typeface="+mj-lt"/>
              </a:rPr>
              <a:t>Canonical equations of motion for constant magnetic field                                -- continued:</a:t>
            </a:r>
          </a:p>
        </p:txBody>
      </p:sp>
    </p:spTree>
    <p:extLst>
      <p:ext uri="{BB962C8B-B14F-4D97-AF65-F5344CB8AC3E}">
        <p14:creationId xmlns:p14="http://schemas.microsoft.com/office/powerpoint/2010/main" val="29165488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9/18/2019</a:t>
            </a:r>
            <a:endParaRPr lang="en-US" dirty="0"/>
          </a:p>
        </p:txBody>
      </p:sp>
      <p:sp>
        <p:nvSpPr>
          <p:cNvPr id="3" name="Footer Placeholder 2"/>
          <p:cNvSpPr>
            <a:spLocks noGrp="1"/>
          </p:cNvSpPr>
          <p:nvPr>
            <p:ph type="ftr" sz="quarter" idx="11"/>
          </p:nvPr>
        </p:nvSpPr>
        <p:spPr/>
        <p:txBody>
          <a:bodyPr/>
          <a:lstStyle/>
          <a:p>
            <a:r>
              <a:rPr lang="en-US"/>
              <a:t>PHY 711  Fall 2019 -- Lecture 11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632680414"/>
              </p:ext>
            </p:extLst>
          </p:nvPr>
        </p:nvGraphicFramePr>
        <p:xfrm>
          <a:off x="228600" y="817563"/>
          <a:ext cx="8793539" cy="4897437"/>
        </p:xfrm>
        <a:graphic>
          <a:graphicData uri="http://schemas.openxmlformats.org/presentationml/2006/ole">
            <mc:AlternateContent xmlns:mc="http://schemas.openxmlformats.org/markup-compatibility/2006">
              <mc:Choice xmlns:v="urn:schemas-microsoft-com:vml" Requires="v">
                <p:oleObj spid="_x0000_s131094" name="Equation" r:id="rId3" imgW="6134040" imgH="3416040" progId="Equation.DSMT4">
                  <p:embed/>
                </p:oleObj>
              </mc:Choice>
              <mc:Fallback>
                <p:oleObj name="Equation" r:id="rId3" imgW="6134040" imgH="3416040" progId="Equation.DSMT4">
                  <p:embed/>
                  <p:pic>
                    <p:nvPicPr>
                      <p:cNvPr id="0" name=""/>
                      <p:cNvPicPr/>
                      <p:nvPr/>
                    </p:nvPicPr>
                    <p:blipFill>
                      <a:blip r:embed="rId4"/>
                      <a:stretch>
                        <a:fillRect/>
                      </a:stretch>
                    </p:blipFill>
                    <p:spPr>
                      <a:xfrm>
                        <a:off x="228600" y="817563"/>
                        <a:ext cx="8793539" cy="4897437"/>
                      </a:xfrm>
                      <a:prstGeom prst="rect">
                        <a:avLst/>
                      </a:prstGeom>
                    </p:spPr>
                  </p:pic>
                </p:oleObj>
              </mc:Fallback>
            </mc:AlternateContent>
          </a:graphicData>
        </a:graphic>
      </p:graphicFrame>
    </p:spTree>
    <p:extLst>
      <p:ext uri="{BB962C8B-B14F-4D97-AF65-F5344CB8AC3E}">
        <p14:creationId xmlns:p14="http://schemas.microsoft.com/office/powerpoint/2010/main" val="19954238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5579353-DF8B-4F53-BD5A-39C36710F287}"/>
              </a:ext>
            </a:extLst>
          </p:cNvPr>
          <p:cNvSpPr/>
          <p:nvPr/>
        </p:nvSpPr>
        <p:spPr>
          <a:xfrm>
            <a:off x="609600" y="4267200"/>
            <a:ext cx="6324600" cy="16764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a:extLst>
              <a:ext uri="{FF2B5EF4-FFF2-40B4-BE49-F238E27FC236}">
                <a16:creationId xmlns:a16="http://schemas.microsoft.com/office/drawing/2014/main" id="{EEAABC89-2C6B-4582-BB54-867A5C0A8FE6}"/>
              </a:ext>
            </a:extLst>
          </p:cNvPr>
          <p:cNvSpPr>
            <a:spLocks noGrp="1"/>
          </p:cNvSpPr>
          <p:nvPr>
            <p:ph type="dt" sz="half" idx="10"/>
          </p:nvPr>
        </p:nvSpPr>
        <p:spPr/>
        <p:txBody>
          <a:bodyPr/>
          <a:lstStyle/>
          <a:p>
            <a:r>
              <a:rPr lang="en-US"/>
              <a:t>9/18/2019</a:t>
            </a:r>
            <a:endParaRPr lang="en-US" dirty="0"/>
          </a:p>
        </p:txBody>
      </p:sp>
      <p:sp>
        <p:nvSpPr>
          <p:cNvPr id="3" name="Footer Placeholder 2">
            <a:extLst>
              <a:ext uri="{FF2B5EF4-FFF2-40B4-BE49-F238E27FC236}">
                <a16:creationId xmlns:a16="http://schemas.microsoft.com/office/drawing/2014/main" id="{44876EA7-FABF-4CB6-A7E3-A0E711EADFDE}"/>
              </a:ext>
            </a:extLst>
          </p:cNvPr>
          <p:cNvSpPr>
            <a:spLocks noGrp="1"/>
          </p:cNvSpPr>
          <p:nvPr>
            <p:ph type="ftr" sz="quarter" idx="11"/>
          </p:nvPr>
        </p:nvSpPr>
        <p:spPr/>
        <p:txBody>
          <a:bodyPr/>
          <a:lstStyle/>
          <a:p>
            <a:r>
              <a:rPr lang="en-US"/>
              <a:t>PHY 711  Fall 2019 -- Lecture 11</a:t>
            </a:r>
            <a:endParaRPr lang="en-US" dirty="0"/>
          </a:p>
        </p:txBody>
      </p:sp>
      <p:sp>
        <p:nvSpPr>
          <p:cNvPr id="4" name="Slide Number Placeholder 3">
            <a:extLst>
              <a:ext uri="{FF2B5EF4-FFF2-40B4-BE49-F238E27FC236}">
                <a16:creationId xmlns:a16="http://schemas.microsoft.com/office/drawing/2014/main" id="{DCCCC419-FE88-464B-AEC0-A69E202B621B}"/>
              </a:ext>
            </a:extLst>
          </p:cNvPr>
          <p:cNvSpPr>
            <a:spLocks noGrp="1"/>
          </p:cNvSpPr>
          <p:nvPr>
            <p:ph type="sldNum" sz="quarter" idx="12"/>
          </p:nvPr>
        </p:nvSpPr>
        <p:spPr/>
        <p:txBody>
          <a:bodyPr/>
          <a:lstStyle/>
          <a:p>
            <a:fld id="{CE368B07-CEBF-4C80-90AF-53B34FA04CF3}" type="slidenum">
              <a:rPr lang="en-US" smtClean="0"/>
              <a:t>18</a:t>
            </a:fld>
            <a:endParaRPr lang="en-US" dirty="0"/>
          </a:p>
        </p:txBody>
      </p:sp>
      <p:graphicFrame>
        <p:nvGraphicFramePr>
          <p:cNvPr id="5" name="Object 4">
            <a:extLst>
              <a:ext uri="{FF2B5EF4-FFF2-40B4-BE49-F238E27FC236}">
                <a16:creationId xmlns:a16="http://schemas.microsoft.com/office/drawing/2014/main" id="{CD517CE9-4C2F-4904-A653-BD833C355307}"/>
              </a:ext>
            </a:extLst>
          </p:cNvPr>
          <p:cNvGraphicFramePr>
            <a:graphicFrameLocks noChangeAspect="1"/>
          </p:cNvGraphicFramePr>
          <p:nvPr>
            <p:extLst>
              <p:ext uri="{D42A27DB-BD31-4B8C-83A1-F6EECF244321}">
                <p14:modId xmlns:p14="http://schemas.microsoft.com/office/powerpoint/2010/main" val="1551528950"/>
              </p:ext>
            </p:extLst>
          </p:nvPr>
        </p:nvGraphicFramePr>
        <p:xfrm>
          <a:off x="188118" y="762000"/>
          <a:ext cx="8767763" cy="4398962"/>
        </p:xfrm>
        <a:graphic>
          <a:graphicData uri="http://schemas.openxmlformats.org/presentationml/2006/ole">
            <mc:AlternateContent xmlns:mc="http://schemas.openxmlformats.org/markup-compatibility/2006">
              <mc:Choice xmlns:v="urn:schemas-microsoft-com:vml" Requires="v">
                <p:oleObj spid="_x0000_s145416" name="Equation" r:id="rId3" imgW="7162560" imgH="3593880" progId="Equation.DSMT4">
                  <p:embed/>
                </p:oleObj>
              </mc:Choice>
              <mc:Fallback>
                <p:oleObj name="Equation" r:id="rId3" imgW="7162560" imgH="3593880" progId="Equation.DSMT4">
                  <p:embed/>
                  <p:pic>
                    <p:nvPicPr>
                      <p:cNvPr id="5" name="Object 4"/>
                      <p:cNvPicPr/>
                      <p:nvPr/>
                    </p:nvPicPr>
                    <p:blipFill>
                      <a:blip r:embed="rId4"/>
                      <a:stretch>
                        <a:fillRect/>
                      </a:stretch>
                    </p:blipFill>
                    <p:spPr>
                      <a:xfrm>
                        <a:off x="188118" y="762000"/>
                        <a:ext cx="8767763" cy="4398962"/>
                      </a:xfrm>
                      <a:prstGeom prst="rect">
                        <a:avLst/>
                      </a:prstGeom>
                    </p:spPr>
                  </p:pic>
                </p:oleObj>
              </mc:Fallback>
            </mc:AlternateContent>
          </a:graphicData>
        </a:graphic>
      </p:graphicFrame>
      <p:sp>
        <p:nvSpPr>
          <p:cNvPr id="7" name="Arrow: Left 6">
            <a:extLst>
              <a:ext uri="{FF2B5EF4-FFF2-40B4-BE49-F238E27FC236}">
                <a16:creationId xmlns:a16="http://schemas.microsoft.com/office/drawing/2014/main" id="{EEA72A42-3932-4109-AE6A-843C6C89E3B8}"/>
              </a:ext>
            </a:extLst>
          </p:cNvPr>
          <p:cNvSpPr/>
          <p:nvPr/>
        </p:nvSpPr>
        <p:spPr>
          <a:xfrm rot="1656263">
            <a:off x="3032316" y="5276902"/>
            <a:ext cx="1143000" cy="70643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82B5F27-0B91-4EAB-B275-E0E171395E39}"/>
              </a:ext>
            </a:extLst>
          </p:cNvPr>
          <p:cNvSpPr txBox="1"/>
          <p:nvPr/>
        </p:nvSpPr>
        <p:spPr>
          <a:xfrm>
            <a:off x="4343400" y="5486400"/>
            <a:ext cx="3352800" cy="461665"/>
          </a:xfrm>
          <a:prstGeom prst="rect">
            <a:avLst/>
          </a:prstGeom>
          <a:noFill/>
        </p:spPr>
        <p:txBody>
          <a:bodyPr wrap="square" rtlCol="0">
            <a:spAutoFit/>
          </a:bodyPr>
          <a:lstStyle/>
          <a:p>
            <a:r>
              <a:rPr lang="en-US" sz="2400" b="1" dirty="0">
                <a:solidFill>
                  <a:srgbClr val="FF0000"/>
                </a:solidFill>
                <a:latin typeface="+mj-lt"/>
              </a:rPr>
              <a:t>Canonical</a:t>
            </a:r>
            <a:r>
              <a:rPr lang="en-US" sz="2400" b="1" dirty="0">
                <a:latin typeface="+mj-lt"/>
              </a:rPr>
              <a:t> </a:t>
            </a:r>
            <a:r>
              <a:rPr lang="en-US" sz="2400" b="1" dirty="0">
                <a:solidFill>
                  <a:srgbClr val="FF0000"/>
                </a:solidFill>
                <a:latin typeface="+mj-lt"/>
              </a:rPr>
              <a:t>form</a:t>
            </a:r>
          </a:p>
        </p:txBody>
      </p:sp>
    </p:spTree>
    <p:extLst>
      <p:ext uri="{BB962C8B-B14F-4D97-AF65-F5344CB8AC3E}">
        <p14:creationId xmlns:p14="http://schemas.microsoft.com/office/powerpoint/2010/main" val="125248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9/18/2019</a:t>
            </a:r>
            <a:endParaRPr lang="en-US" dirty="0"/>
          </a:p>
        </p:txBody>
      </p:sp>
      <p:sp>
        <p:nvSpPr>
          <p:cNvPr id="3" name="Footer Placeholder 2"/>
          <p:cNvSpPr>
            <a:spLocks noGrp="1"/>
          </p:cNvSpPr>
          <p:nvPr>
            <p:ph type="ftr" sz="quarter" idx="11"/>
          </p:nvPr>
        </p:nvSpPr>
        <p:spPr/>
        <p:txBody>
          <a:bodyPr/>
          <a:lstStyle/>
          <a:p>
            <a:r>
              <a:rPr lang="en-US"/>
              <a:t>PHY 711  Fall 2019 -- Lecture 11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893898961"/>
              </p:ext>
            </p:extLst>
          </p:nvPr>
        </p:nvGraphicFramePr>
        <p:xfrm>
          <a:off x="774699" y="1304925"/>
          <a:ext cx="7912101" cy="4486275"/>
        </p:xfrm>
        <a:graphic>
          <a:graphicData uri="http://schemas.openxmlformats.org/presentationml/2006/ole">
            <mc:AlternateContent xmlns:mc="http://schemas.openxmlformats.org/markup-compatibility/2006">
              <mc:Choice xmlns:v="urn:schemas-microsoft-com:vml" Requires="v">
                <p:oleObj spid="_x0000_s126001" name="数式" r:id="rId3" imgW="4089240" imgH="2336760" progId="Equation.3">
                  <p:embed/>
                </p:oleObj>
              </mc:Choice>
              <mc:Fallback>
                <p:oleObj name="数式" r:id="rId3" imgW="4089240" imgH="2336760" progId="Equation.3">
                  <p:embed/>
                  <p:pic>
                    <p:nvPicPr>
                      <p:cNvPr id="0" name="Object 5"/>
                      <p:cNvPicPr>
                        <a:picLocks noChangeAspect="1" noChangeArrowheads="1"/>
                      </p:cNvPicPr>
                      <p:nvPr/>
                    </p:nvPicPr>
                    <p:blipFill>
                      <a:blip r:embed="rId4"/>
                      <a:srcRect/>
                      <a:stretch>
                        <a:fillRect/>
                      </a:stretch>
                    </p:blipFill>
                    <p:spPr bwMode="auto">
                      <a:xfrm>
                        <a:off x="774699" y="1304925"/>
                        <a:ext cx="7912101" cy="448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650631" y="324276"/>
            <a:ext cx="6934200" cy="830997"/>
          </a:xfrm>
          <a:prstGeom prst="rect">
            <a:avLst/>
          </a:prstGeom>
          <a:noFill/>
        </p:spPr>
        <p:txBody>
          <a:bodyPr wrap="square" rtlCol="0">
            <a:spAutoFit/>
          </a:bodyPr>
          <a:lstStyle/>
          <a:p>
            <a:r>
              <a:rPr lang="en-US" sz="2400" dirty="0">
                <a:latin typeface="+mj-lt"/>
              </a:rPr>
              <a:t>Other properties of Hamiltonian formalism –</a:t>
            </a:r>
          </a:p>
          <a:p>
            <a:r>
              <a:rPr lang="en-US" sz="2400" dirty="0">
                <a:latin typeface="+mj-lt"/>
              </a:rPr>
              <a:t>         Poisson brackets:</a:t>
            </a:r>
          </a:p>
        </p:txBody>
      </p:sp>
    </p:spTree>
    <p:extLst>
      <p:ext uri="{BB962C8B-B14F-4D97-AF65-F5344CB8AC3E}">
        <p14:creationId xmlns:p14="http://schemas.microsoft.com/office/powerpoint/2010/main" val="9598663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9/18/2019</a:t>
            </a:r>
            <a:endParaRPr lang="en-US" dirty="0"/>
          </a:p>
        </p:txBody>
      </p:sp>
      <p:sp>
        <p:nvSpPr>
          <p:cNvPr id="3" name="Footer Placeholder 2"/>
          <p:cNvSpPr>
            <a:spLocks noGrp="1"/>
          </p:cNvSpPr>
          <p:nvPr>
            <p:ph type="ftr" sz="quarter" idx="11"/>
          </p:nvPr>
        </p:nvSpPr>
        <p:spPr/>
        <p:txBody>
          <a:bodyPr/>
          <a:lstStyle/>
          <a:p>
            <a:r>
              <a:rPr lang="en-US"/>
              <a:t>PHY 711  Fall 2019 -- Lecture 11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sp>
        <p:nvSpPr>
          <p:cNvPr id="6" name="Right Arrow 5"/>
          <p:cNvSpPr/>
          <p:nvPr/>
        </p:nvSpPr>
        <p:spPr>
          <a:xfrm>
            <a:off x="381000" y="5105400"/>
            <a:ext cx="457200" cy="3810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03F5331D-7E29-4C77-A04E-5FF3E09E5E2E}"/>
              </a:ext>
            </a:extLst>
          </p:cNvPr>
          <p:cNvPicPr>
            <a:picLocks noChangeAspect="1"/>
          </p:cNvPicPr>
          <p:nvPr/>
        </p:nvPicPr>
        <p:blipFill>
          <a:blip r:embed="rId2"/>
          <a:stretch>
            <a:fillRect/>
          </a:stretch>
        </p:blipFill>
        <p:spPr>
          <a:xfrm>
            <a:off x="838200" y="1143000"/>
            <a:ext cx="8210550" cy="4724400"/>
          </a:xfrm>
          <a:prstGeom prst="rect">
            <a:avLst/>
          </a:prstGeom>
        </p:spPr>
      </p:pic>
    </p:spTree>
    <p:extLst>
      <p:ext uri="{BB962C8B-B14F-4D97-AF65-F5344CB8AC3E}">
        <p14:creationId xmlns:p14="http://schemas.microsoft.com/office/powerpoint/2010/main" val="14299418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9/18/2019</a:t>
            </a:r>
            <a:endParaRPr lang="en-US" dirty="0"/>
          </a:p>
        </p:txBody>
      </p:sp>
      <p:sp>
        <p:nvSpPr>
          <p:cNvPr id="3" name="Footer Placeholder 2"/>
          <p:cNvSpPr>
            <a:spLocks noGrp="1"/>
          </p:cNvSpPr>
          <p:nvPr>
            <p:ph type="ftr" sz="quarter" idx="11"/>
          </p:nvPr>
        </p:nvSpPr>
        <p:spPr/>
        <p:txBody>
          <a:bodyPr/>
          <a:lstStyle/>
          <a:p>
            <a:r>
              <a:rPr lang="en-US"/>
              <a:t>PHY 711  Fall 2019 -- Lecture 11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115268776"/>
              </p:ext>
            </p:extLst>
          </p:nvPr>
        </p:nvGraphicFramePr>
        <p:xfrm>
          <a:off x="774700" y="1766888"/>
          <a:ext cx="7912100" cy="3560762"/>
        </p:xfrm>
        <a:graphic>
          <a:graphicData uri="http://schemas.openxmlformats.org/presentationml/2006/ole">
            <mc:AlternateContent xmlns:mc="http://schemas.openxmlformats.org/markup-compatibility/2006">
              <mc:Choice xmlns:v="urn:schemas-microsoft-com:vml" Requires="v">
                <p:oleObj spid="_x0000_s127025" name="数式" r:id="rId3" imgW="4089240" imgH="1854000" progId="Equation.3">
                  <p:embed/>
                </p:oleObj>
              </mc:Choice>
              <mc:Fallback>
                <p:oleObj name="数式" r:id="rId3" imgW="4089240" imgH="1854000" progId="Equation.3">
                  <p:embed/>
                  <p:pic>
                    <p:nvPicPr>
                      <p:cNvPr id="0" name=""/>
                      <p:cNvPicPr>
                        <a:picLocks noChangeAspect="1" noChangeArrowheads="1"/>
                      </p:cNvPicPr>
                      <p:nvPr/>
                    </p:nvPicPr>
                    <p:blipFill>
                      <a:blip r:embed="rId4"/>
                      <a:srcRect/>
                      <a:stretch>
                        <a:fillRect/>
                      </a:stretch>
                    </p:blipFill>
                    <p:spPr bwMode="auto">
                      <a:xfrm>
                        <a:off x="774700" y="1766888"/>
                        <a:ext cx="7912100" cy="3560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838200" y="381000"/>
            <a:ext cx="6934200" cy="461665"/>
          </a:xfrm>
          <a:prstGeom prst="rect">
            <a:avLst/>
          </a:prstGeom>
          <a:noFill/>
        </p:spPr>
        <p:txBody>
          <a:bodyPr wrap="square" rtlCol="0">
            <a:spAutoFit/>
          </a:bodyPr>
          <a:lstStyle/>
          <a:p>
            <a:r>
              <a:rPr lang="en-US" sz="2400" dirty="0">
                <a:latin typeface="+mj-lt"/>
              </a:rPr>
              <a:t>Poisson brackets -- continued:</a:t>
            </a:r>
          </a:p>
        </p:txBody>
      </p:sp>
    </p:spTree>
    <p:extLst>
      <p:ext uri="{BB962C8B-B14F-4D97-AF65-F5344CB8AC3E}">
        <p14:creationId xmlns:p14="http://schemas.microsoft.com/office/powerpoint/2010/main" val="27575997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9/18/2019</a:t>
            </a:r>
            <a:endParaRPr lang="en-US" dirty="0"/>
          </a:p>
        </p:txBody>
      </p:sp>
      <p:sp>
        <p:nvSpPr>
          <p:cNvPr id="3" name="Footer Placeholder 2"/>
          <p:cNvSpPr>
            <a:spLocks noGrp="1"/>
          </p:cNvSpPr>
          <p:nvPr>
            <p:ph type="ftr" sz="quarter" idx="11"/>
          </p:nvPr>
        </p:nvSpPr>
        <p:spPr/>
        <p:txBody>
          <a:bodyPr/>
          <a:lstStyle/>
          <a:p>
            <a:r>
              <a:rPr lang="en-US"/>
              <a:t>PHY 711  Fall 2019 -- Lecture 11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21</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634789417"/>
              </p:ext>
            </p:extLst>
          </p:nvPr>
        </p:nvGraphicFramePr>
        <p:xfrm>
          <a:off x="1371600" y="1292225"/>
          <a:ext cx="5529263" cy="2341563"/>
        </p:xfrm>
        <a:graphic>
          <a:graphicData uri="http://schemas.openxmlformats.org/presentationml/2006/ole">
            <mc:AlternateContent xmlns:mc="http://schemas.openxmlformats.org/markup-compatibility/2006">
              <mc:Choice xmlns:v="urn:schemas-microsoft-com:vml" Requires="v">
                <p:oleObj spid="_x0000_s132130" name="数式" r:id="rId3" imgW="2857320" imgH="1218960" progId="Equation.3">
                  <p:embed/>
                </p:oleObj>
              </mc:Choice>
              <mc:Fallback>
                <p:oleObj name="数式" r:id="rId3" imgW="2857320" imgH="1218960" progId="Equation.3">
                  <p:embed/>
                  <p:pic>
                    <p:nvPicPr>
                      <p:cNvPr id="0" name=""/>
                      <p:cNvPicPr>
                        <a:picLocks noChangeAspect="1" noChangeArrowheads="1"/>
                      </p:cNvPicPr>
                      <p:nvPr/>
                    </p:nvPicPr>
                    <p:blipFill>
                      <a:blip r:embed="rId4"/>
                      <a:srcRect/>
                      <a:stretch>
                        <a:fillRect/>
                      </a:stretch>
                    </p:blipFill>
                    <p:spPr bwMode="auto">
                      <a:xfrm>
                        <a:off x="1371600" y="1292225"/>
                        <a:ext cx="5529263" cy="2341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838200" y="381000"/>
            <a:ext cx="6934200" cy="461665"/>
          </a:xfrm>
          <a:prstGeom prst="rect">
            <a:avLst/>
          </a:prstGeom>
          <a:noFill/>
        </p:spPr>
        <p:txBody>
          <a:bodyPr wrap="square" rtlCol="0">
            <a:spAutoFit/>
          </a:bodyPr>
          <a:lstStyle/>
          <a:p>
            <a:r>
              <a:rPr lang="en-US" sz="2400" dirty="0">
                <a:latin typeface="+mj-lt"/>
              </a:rPr>
              <a:t>Poisson brackets -- continued:</a:t>
            </a:r>
          </a:p>
        </p:txBody>
      </p:sp>
      <p:sp>
        <p:nvSpPr>
          <p:cNvPr id="7" name="TextBox 6"/>
          <p:cNvSpPr txBox="1"/>
          <p:nvPr/>
        </p:nvSpPr>
        <p:spPr>
          <a:xfrm>
            <a:off x="685800" y="4343400"/>
            <a:ext cx="6858000" cy="461665"/>
          </a:xfrm>
          <a:prstGeom prst="rect">
            <a:avLst/>
          </a:prstGeom>
          <a:noFill/>
        </p:spPr>
        <p:txBody>
          <a:bodyPr wrap="square" rtlCol="0">
            <a:spAutoFit/>
          </a:bodyPr>
          <a:lstStyle/>
          <a:p>
            <a:r>
              <a:rPr lang="en-US" sz="2400" dirty="0" err="1">
                <a:latin typeface="+mj-lt"/>
              </a:rPr>
              <a:t>Liouville</a:t>
            </a:r>
            <a:r>
              <a:rPr lang="en-US" sz="2400" dirty="0">
                <a:latin typeface="+mj-lt"/>
              </a:rPr>
              <a:t> theorem</a:t>
            </a:r>
          </a:p>
        </p:txBody>
      </p:sp>
      <p:graphicFrame>
        <p:nvGraphicFramePr>
          <p:cNvPr id="8" name="Object 7"/>
          <p:cNvGraphicFramePr>
            <a:graphicFrameLocks noChangeAspect="1"/>
          </p:cNvGraphicFramePr>
          <p:nvPr>
            <p:extLst>
              <p:ext uri="{D42A27DB-BD31-4B8C-83A1-F6EECF244321}">
                <p14:modId xmlns:p14="http://schemas.microsoft.com/office/powerpoint/2010/main" val="3381228814"/>
              </p:ext>
            </p:extLst>
          </p:nvPr>
        </p:nvGraphicFramePr>
        <p:xfrm>
          <a:off x="1295400" y="4953000"/>
          <a:ext cx="5259387" cy="1169988"/>
        </p:xfrm>
        <a:graphic>
          <a:graphicData uri="http://schemas.openxmlformats.org/presentationml/2006/ole">
            <mc:AlternateContent xmlns:mc="http://schemas.openxmlformats.org/markup-compatibility/2006">
              <mc:Choice xmlns:v="urn:schemas-microsoft-com:vml" Requires="v">
                <p:oleObj spid="_x0000_s132131" name="数式" r:id="rId5" imgW="2717640" imgH="609480" progId="Equation.3">
                  <p:embed/>
                </p:oleObj>
              </mc:Choice>
              <mc:Fallback>
                <p:oleObj name="数式" r:id="rId5" imgW="2717640" imgH="609480" progId="Equation.3">
                  <p:embed/>
                  <p:pic>
                    <p:nvPicPr>
                      <p:cNvPr id="0" name=""/>
                      <p:cNvPicPr>
                        <a:picLocks noChangeAspect="1" noChangeArrowheads="1"/>
                      </p:cNvPicPr>
                      <p:nvPr/>
                    </p:nvPicPr>
                    <p:blipFill>
                      <a:blip r:embed="rId6"/>
                      <a:srcRect/>
                      <a:stretch>
                        <a:fillRect/>
                      </a:stretch>
                    </p:blipFill>
                    <p:spPr bwMode="auto">
                      <a:xfrm>
                        <a:off x="1295400" y="4953000"/>
                        <a:ext cx="5259387" cy="1169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7250182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9/18/2019</a:t>
            </a:r>
            <a:endParaRPr lang="en-US" dirty="0"/>
          </a:p>
        </p:txBody>
      </p:sp>
      <p:sp>
        <p:nvSpPr>
          <p:cNvPr id="3" name="Footer Placeholder 2"/>
          <p:cNvSpPr>
            <a:spLocks noGrp="1"/>
          </p:cNvSpPr>
          <p:nvPr>
            <p:ph type="ftr" sz="quarter" idx="11"/>
          </p:nvPr>
        </p:nvSpPr>
        <p:spPr/>
        <p:txBody>
          <a:bodyPr/>
          <a:lstStyle/>
          <a:p>
            <a:r>
              <a:rPr lang="en-US"/>
              <a:t>PHY 711  Fall 2019 -- Lecture 11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22</a:t>
            </a:fld>
            <a:endParaRPr lang="en-US" dirty="0"/>
          </a:p>
        </p:txBody>
      </p:sp>
      <p:sp>
        <p:nvSpPr>
          <p:cNvPr id="5" name="TextBox 4"/>
          <p:cNvSpPr txBox="1"/>
          <p:nvPr/>
        </p:nvSpPr>
        <p:spPr>
          <a:xfrm>
            <a:off x="457200" y="381000"/>
            <a:ext cx="7620000" cy="461665"/>
          </a:xfrm>
          <a:prstGeom prst="rect">
            <a:avLst/>
          </a:prstGeom>
          <a:noFill/>
        </p:spPr>
        <p:txBody>
          <a:bodyPr wrap="square" rtlCol="0">
            <a:spAutoFit/>
          </a:bodyPr>
          <a:lstStyle/>
          <a:p>
            <a:r>
              <a:rPr lang="en-US" sz="2400" dirty="0">
                <a:latin typeface="+mj-lt"/>
              </a:rPr>
              <a:t>Phase space</a:t>
            </a:r>
          </a:p>
        </p:txBody>
      </p:sp>
      <p:graphicFrame>
        <p:nvGraphicFramePr>
          <p:cNvPr id="6" name="Object 5"/>
          <p:cNvGraphicFramePr>
            <a:graphicFrameLocks noChangeAspect="1"/>
          </p:cNvGraphicFramePr>
          <p:nvPr>
            <p:extLst>
              <p:ext uri="{D42A27DB-BD31-4B8C-83A1-F6EECF244321}">
                <p14:modId xmlns:p14="http://schemas.microsoft.com/office/powerpoint/2010/main" val="853527343"/>
              </p:ext>
            </p:extLst>
          </p:nvPr>
        </p:nvGraphicFramePr>
        <p:xfrm>
          <a:off x="1228725" y="1143000"/>
          <a:ext cx="6610350" cy="2147887"/>
        </p:xfrm>
        <a:graphic>
          <a:graphicData uri="http://schemas.openxmlformats.org/presentationml/2006/ole">
            <mc:AlternateContent xmlns:mc="http://schemas.openxmlformats.org/markup-compatibility/2006">
              <mc:Choice xmlns:v="urn:schemas-microsoft-com:vml" Requires="v">
                <p:oleObj spid="_x0000_s133138" name="数式" r:id="rId3" imgW="3416040" imgH="1117440" progId="Equation.3">
                  <p:embed/>
                </p:oleObj>
              </mc:Choice>
              <mc:Fallback>
                <p:oleObj name="数式" r:id="rId3" imgW="3416040" imgH="1117440" progId="Equation.3">
                  <p:embed/>
                  <p:pic>
                    <p:nvPicPr>
                      <p:cNvPr id="0" name=""/>
                      <p:cNvPicPr>
                        <a:picLocks noChangeAspect="1" noChangeArrowheads="1"/>
                      </p:cNvPicPr>
                      <p:nvPr/>
                    </p:nvPicPr>
                    <p:blipFill>
                      <a:blip r:embed="rId4"/>
                      <a:srcRect/>
                      <a:stretch>
                        <a:fillRect/>
                      </a:stretch>
                    </p:blipFill>
                    <p:spPr bwMode="auto">
                      <a:xfrm>
                        <a:off x="1228725" y="1143000"/>
                        <a:ext cx="6610350" cy="2147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1469549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9/18/2019</a:t>
            </a:r>
            <a:endParaRPr lang="en-US" dirty="0"/>
          </a:p>
        </p:txBody>
      </p:sp>
      <p:sp>
        <p:nvSpPr>
          <p:cNvPr id="3" name="Footer Placeholder 2"/>
          <p:cNvSpPr>
            <a:spLocks noGrp="1"/>
          </p:cNvSpPr>
          <p:nvPr>
            <p:ph type="ftr" sz="quarter" idx="11"/>
          </p:nvPr>
        </p:nvSpPr>
        <p:spPr/>
        <p:txBody>
          <a:bodyPr/>
          <a:lstStyle/>
          <a:p>
            <a:r>
              <a:rPr lang="en-US"/>
              <a:t>PHY 711  Fall 2019 -- Lecture 11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23</a:t>
            </a:fld>
            <a:endParaRPr lang="en-US" dirty="0"/>
          </a:p>
        </p:txBody>
      </p:sp>
      <p:pic>
        <p:nvPicPr>
          <p:cNvPr id="131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52550" y="990600"/>
            <a:ext cx="6438900" cy="3933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Parallelogram 4"/>
          <p:cNvSpPr/>
          <p:nvPr/>
        </p:nvSpPr>
        <p:spPr>
          <a:xfrm>
            <a:off x="1676400" y="4100512"/>
            <a:ext cx="762000" cy="457200"/>
          </a:xfrm>
          <a:prstGeom prst="parallelogram">
            <a:avLst>
              <a:gd name="adj" fmla="val 0"/>
            </a:avLst>
          </a:prstGeom>
          <a:solidFill>
            <a:schemeClr val="bg1">
              <a:lumMod val="65000"/>
              <a:alpha val="63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arallelogram 6"/>
          <p:cNvSpPr/>
          <p:nvPr/>
        </p:nvSpPr>
        <p:spPr>
          <a:xfrm>
            <a:off x="6172200" y="1052512"/>
            <a:ext cx="1524000" cy="395288"/>
          </a:xfrm>
          <a:prstGeom prst="parallelogram">
            <a:avLst>
              <a:gd name="adj" fmla="val 186262"/>
            </a:avLst>
          </a:prstGeom>
          <a:solidFill>
            <a:schemeClr val="bg1">
              <a:lumMod val="65000"/>
              <a:alpha val="63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5410200" y="4419600"/>
            <a:ext cx="1143000" cy="461665"/>
          </a:xfrm>
          <a:prstGeom prst="rect">
            <a:avLst/>
          </a:prstGeom>
          <a:noFill/>
        </p:spPr>
        <p:txBody>
          <a:bodyPr wrap="square" rtlCol="0">
            <a:spAutoFit/>
          </a:bodyPr>
          <a:lstStyle/>
          <a:p>
            <a:r>
              <a:rPr lang="en-US" sz="2400" b="1" i="1" dirty="0">
                <a:latin typeface="+mj-lt"/>
              </a:rPr>
              <a:t>x</a:t>
            </a:r>
          </a:p>
        </p:txBody>
      </p:sp>
      <p:sp>
        <p:nvSpPr>
          <p:cNvPr id="9" name="TextBox 8"/>
          <p:cNvSpPr txBox="1"/>
          <p:nvPr/>
        </p:nvSpPr>
        <p:spPr>
          <a:xfrm>
            <a:off x="1295400" y="1509712"/>
            <a:ext cx="1143000" cy="461665"/>
          </a:xfrm>
          <a:prstGeom prst="rect">
            <a:avLst/>
          </a:prstGeom>
          <a:noFill/>
        </p:spPr>
        <p:txBody>
          <a:bodyPr wrap="square" rtlCol="0">
            <a:spAutoFit/>
          </a:bodyPr>
          <a:lstStyle/>
          <a:p>
            <a:r>
              <a:rPr lang="en-US" sz="2400" b="1" i="1" dirty="0">
                <a:latin typeface="+mj-lt"/>
              </a:rPr>
              <a:t>p</a:t>
            </a:r>
          </a:p>
        </p:txBody>
      </p:sp>
      <p:sp>
        <p:nvSpPr>
          <p:cNvPr id="8" name="TextBox 7"/>
          <p:cNvSpPr txBox="1"/>
          <p:nvPr/>
        </p:nvSpPr>
        <p:spPr>
          <a:xfrm>
            <a:off x="685800" y="228600"/>
            <a:ext cx="8077200" cy="830997"/>
          </a:xfrm>
          <a:prstGeom prst="rect">
            <a:avLst/>
          </a:prstGeom>
          <a:noFill/>
        </p:spPr>
        <p:txBody>
          <a:bodyPr wrap="square" rtlCol="0">
            <a:spAutoFit/>
          </a:bodyPr>
          <a:lstStyle/>
          <a:p>
            <a:r>
              <a:rPr lang="en-US" sz="2400" dirty="0">
                <a:latin typeface="+mj-lt"/>
              </a:rPr>
              <a:t>Phase space diagram for one-dimensional motion due to constant force</a:t>
            </a:r>
          </a:p>
        </p:txBody>
      </p:sp>
      <p:graphicFrame>
        <p:nvGraphicFramePr>
          <p:cNvPr id="10" name="Object 9"/>
          <p:cNvGraphicFramePr>
            <a:graphicFrameLocks noChangeAspect="1"/>
          </p:cNvGraphicFramePr>
          <p:nvPr>
            <p:extLst>
              <p:ext uri="{D42A27DB-BD31-4B8C-83A1-F6EECF244321}">
                <p14:modId xmlns:p14="http://schemas.microsoft.com/office/powerpoint/2010/main" val="3685674566"/>
              </p:ext>
            </p:extLst>
          </p:nvPr>
        </p:nvGraphicFramePr>
        <p:xfrm>
          <a:off x="1566863" y="4648200"/>
          <a:ext cx="6278562" cy="1700213"/>
        </p:xfrm>
        <a:graphic>
          <a:graphicData uri="http://schemas.openxmlformats.org/presentationml/2006/ole">
            <mc:AlternateContent xmlns:mc="http://schemas.openxmlformats.org/markup-compatibility/2006">
              <mc:Choice xmlns:v="urn:schemas-microsoft-com:vml" Requires="v">
                <p:oleObj spid="_x0000_s134162" name="Equation" r:id="rId4" imgW="4457520" imgH="1206360" progId="Equation.DSMT4">
                  <p:embed/>
                </p:oleObj>
              </mc:Choice>
              <mc:Fallback>
                <p:oleObj name="Equation" r:id="rId4" imgW="4457520" imgH="1206360" progId="Equation.DSMT4">
                  <p:embed/>
                  <p:pic>
                    <p:nvPicPr>
                      <p:cNvPr id="0" name=""/>
                      <p:cNvPicPr/>
                      <p:nvPr/>
                    </p:nvPicPr>
                    <p:blipFill>
                      <a:blip r:embed="rId5"/>
                      <a:stretch>
                        <a:fillRect/>
                      </a:stretch>
                    </p:blipFill>
                    <p:spPr>
                      <a:xfrm>
                        <a:off x="1566863" y="4648200"/>
                        <a:ext cx="6278562" cy="1700213"/>
                      </a:xfrm>
                      <a:prstGeom prst="rect">
                        <a:avLst/>
                      </a:prstGeom>
                    </p:spPr>
                  </p:pic>
                </p:oleObj>
              </mc:Fallback>
            </mc:AlternateContent>
          </a:graphicData>
        </a:graphic>
      </p:graphicFrame>
    </p:spTree>
    <p:extLst>
      <p:ext uri="{BB962C8B-B14F-4D97-AF65-F5344CB8AC3E}">
        <p14:creationId xmlns:p14="http://schemas.microsoft.com/office/powerpoint/2010/main" val="10895889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9/18/2019</a:t>
            </a:r>
            <a:endParaRPr lang="en-US" dirty="0"/>
          </a:p>
        </p:txBody>
      </p:sp>
      <p:sp>
        <p:nvSpPr>
          <p:cNvPr id="3" name="Footer Placeholder 2"/>
          <p:cNvSpPr>
            <a:spLocks noGrp="1"/>
          </p:cNvSpPr>
          <p:nvPr>
            <p:ph type="ftr" sz="quarter" idx="11"/>
          </p:nvPr>
        </p:nvSpPr>
        <p:spPr/>
        <p:txBody>
          <a:bodyPr/>
          <a:lstStyle/>
          <a:p>
            <a:r>
              <a:rPr lang="en-US"/>
              <a:t>PHY 711  Fall 2019 -- Lecture 11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24</a:t>
            </a:fld>
            <a:endParaRPr lang="en-US" dirty="0"/>
          </a:p>
        </p:txBody>
      </p:sp>
      <p:pic>
        <p:nvPicPr>
          <p:cNvPr id="132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38275" y="838200"/>
            <a:ext cx="626745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Parallelogram 5"/>
          <p:cNvSpPr/>
          <p:nvPr/>
        </p:nvSpPr>
        <p:spPr>
          <a:xfrm>
            <a:off x="6096000" y="3200400"/>
            <a:ext cx="1524000" cy="990600"/>
          </a:xfrm>
          <a:prstGeom prst="parallelogram">
            <a:avLst>
              <a:gd name="adj" fmla="val 0"/>
            </a:avLst>
          </a:prstGeom>
          <a:solidFill>
            <a:schemeClr val="bg1">
              <a:lumMod val="65000"/>
              <a:alpha val="63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arallelogram 6"/>
          <p:cNvSpPr/>
          <p:nvPr/>
        </p:nvSpPr>
        <p:spPr>
          <a:xfrm rot="16373687">
            <a:off x="2160131" y="795211"/>
            <a:ext cx="1069842" cy="1541459"/>
          </a:xfrm>
          <a:prstGeom prst="parallelogram">
            <a:avLst>
              <a:gd name="adj" fmla="val 5125"/>
            </a:avLst>
          </a:prstGeom>
          <a:solidFill>
            <a:schemeClr val="bg1">
              <a:lumMod val="65000"/>
              <a:alpha val="63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85800" y="76200"/>
            <a:ext cx="8077200" cy="830997"/>
          </a:xfrm>
          <a:prstGeom prst="rect">
            <a:avLst/>
          </a:prstGeom>
          <a:noFill/>
        </p:spPr>
        <p:txBody>
          <a:bodyPr wrap="square" rtlCol="0">
            <a:spAutoFit/>
          </a:bodyPr>
          <a:lstStyle/>
          <a:p>
            <a:r>
              <a:rPr lang="en-US" sz="2400" dirty="0">
                <a:latin typeface="+mj-lt"/>
              </a:rPr>
              <a:t>Phase space diagram for one-dimensional motion due to spring force</a:t>
            </a:r>
          </a:p>
        </p:txBody>
      </p:sp>
      <p:sp>
        <p:nvSpPr>
          <p:cNvPr id="9" name="TextBox 8"/>
          <p:cNvSpPr txBox="1"/>
          <p:nvPr/>
        </p:nvSpPr>
        <p:spPr>
          <a:xfrm>
            <a:off x="1295400" y="1509712"/>
            <a:ext cx="1143000" cy="461665"/>
          </a:xfrm>
          <a:prstGeom prst="rect">
            <a:avLst/>
          </a:prstGeom>
          <a:noFill/>
        </p:spPr>
        <p:txBody>
          <a:bodyPr wrap="square" rtlCol="0">
            <a:spAutoFit/>
          </a:bodyPr>
          <a:lstStyle/>
          <a:p>
            <a:r>
              <a:rPr lang="en-US" sz="2400" b="1" i="1" dirty="0">
                <a:latin typeface="+mj-lt"/>
              </a:rPr>
              <a:t>p</a:t>
            </a:r>
          </a:p>
        </p:txBody>
      </p:sp>
      <p:sp>
        <p:nvSpPr>
          <p:cNvPr id="11" name="TextBox 10"/>
          <p:cNvSpPr txBox="1"/>
          <p:nvPr/>
        </p:nvSpPr>
        <p:spPr>
          <a:xfrm>
            <a:off x="5638800" y="4191000"/>
            <a:ext cx="1143000" cy="461665"/>
          </a:xfrm>
          <a:prstGeom prst="rect">
            <a:avLst/>
          </a:prstGeom>
          <a:noFill/>
        </p:spPr>
        <p:txBody>
          <a:bodyPr wrap="square" rtlCol="0">
            <a:spAutoFit/>
          </a:bodyPr>
          <a:lstStyle/>
          <a:p>
            <a:r>
              <a:rPr lang="en-US" sz="2400" b="1" i="1" dirty="0">
                <a:latin typeface="+mj-lt"/>
              </a:rPr>
              <a:t>x</a:t>
            </a:r>
          </a:p>
        </p:txBody>
      </p:sp>
      <p:graphicFrame>
        <p:nvGraphicFramePr>
          <p:cNvPr id="12" name="Object 11"/>
          <p:cNvGraphicFramePr>
            <a:graphicFrameLocks noChangeAspect="1"/>
          </p:cNvGraphicFramePr>
          <p:nvPr>
            <p:extLst>
              <p:ext uri="{D42A27DB-BD31-4B8C-83A1-F6EECF244321}">
                <p14:modId xmlns:p14="http://schemas.microsoft.com/office/powerpoint/2010/main" val="354549503"/>
              </p:ext>
            </p:extLst>
          </p:nvPr>
        </p:nvGraphicFramePr>
        <p:xfrm>
          <a:off x="1092200" y="4648200"/>
          <a:ext cx="7227888" cy="1700213"/>
        </p:xfrm>
        <a:graphic>
          <a:graphicData uri="http://schemas.openxmlformats.org/presentationml/2006/ole">
            <mc:AlternateContent xmlns:mc="http://schemas.openxmlformats.org/markup-compatibility/2006">
              <mc:Choice xmlns:v="urn:schemas-microsoft-com:vml" Requires="v">
                <p:oleObj spid="_x0000_s135186" name="Equation" r:id="rId4" imgW="5130720" imgH="1206360" progId="Equation.DSMT4">
                  <p:embed/>
                </p:oleObj>
              </mc:Choice>
              <mc:Fallback>
                <p:oleObj name="Equation" r:id="rId4" imgW="5130720" imgH="1206360" progId="Equation.DSMT4">
                  <p:embed/>
                  <p:pic>
                    <p:nvPicPr>
                      <p:cNvPr id="0" name=""/>
                      <p:cNvPicPr/>
                      <p:nvPr/>
                    </p:nvPicPr>
                    <p:blipFill>
                      <a:blip r:embed="rId5"/>
                      <a:stretch>
                        <a:fillRect/>
                      </a:stretch>
                    </p:blipFill>
                    <p:spPr>
                      <a:xfrm>
                        <a:off x="1092200" y="4648200"/>
                        <a:ext cx="7227888" cy="1700213"/>
                      </a:xfrm>
                      <a:prstGeom prst="rect">
                        <a:avLst/>
                      </a:prstGeom>
                    </p:spPr>
                  </p:pic>
                </p:oleObj>
              </mc:Fallback>
            </mc:AlternateContent>
          </a:graphicData>
        </a:graphic>
      </p:graphicFrame>
    </p:spTree>
    <p:extLst>
      <p:ext uri="{BB962C8B-B14F-4D97-AF65-F5344CB8AC3E}">
        <p14:creationId xmlns:p14="http://schemas.microsoft.com/office/powerpoint/2010/main" val="39648820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9/18/2019</a:t>
            </a:r>
            <a:endParaRPr lang="en-US" dirty="0"/>
          </a:p>
        </p:txBody>
      </p:sp>
      <p:sp>
        <p:nvSpPr>
          <p:cNvPr id="3" name="Footer Placeholder 2"/>
          <p:cNvSpPr>
            <a:spLocks noGrp="1"/>
          </p:cNvSpPr>
          <p:nvPr>
            <p:ph type="ftr" sz="quarter" idx="11"/>
          </p:nvPr>
        </p:nvSpPr>
        <p:spPr/>
        <p:txBody>
          <a:bodyPr/>
          <a:lstStyle/>
          <a:p>
            <a:r>
              <a:rPr lang="en-US"/>
              <a:t>PHY 711  Fall 2019 -- Lecture 11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25</a:t>
            </a:fld>
            <a:endParaRPr lang="en-US" dirty="0"/>
          </a:p>
        </p:txBody>
      </p:sp>
      <p:sp>
        <p:nvSpPr>
          <p:cNvPr id="5" name="TextBox 4"/>
          <p:cNvSpPr txBox="1"/>
          <p:nvPr/>
        </p:nvSpPr>
        <p:spPr>
          <a:xfrm>
            <a:off x="381000" y="533400"/>
            <a:ext cx="7086600" cy="1938992"/>
          </a:xfrm>
          <a:prstGeom prst="rect">
            <a:avLst/>
          </a:prstGeom>
          <a:noFill/>
        </p:spPr>
        <p:txBody>
          <a:bodyPr wrap="square" rtlCol="0">
            <a:spAutoFit/>
          </a:bodyPr>
          <a:lstStyle/>
          <a:p>
            <a:r>
              <a:rPr lang="en-US" sz="2400" dirty="0" err="1">
                <a:latin typeface="+mj-lt"/>
              </a:rPr>
              <a:t>Liouville’s</a:t>
            </a:r>
            <a:r>
              <a:rPr lang="en-US" sz="2400" dirty="0">
                <a:latin typeface="+mj-lt"/>
              </a:rPr>
              <a:t> Theorem   (1838)</a:t>
            </a:r>
          </a:p>
          <a:p>
            <a:endParaRPr lang="en-US" sz="2400" dirty="0">
              <a:latin typeface="+mj-lt"/>
            </a:endParaRPr>
          </a:p>
          <a:p>
            <a:r>
              <a:rPr lang="en-US" sz="2400" dirty="0">
                <a:latin typeface="+mj-lt"/>
              </a:rPr>
              <a:t>     The density of representative points in phase space corresponding to the motion of a system of particles remains constant during the motion.</a:t>
            </a:r>
          </a:p>
        </p:txBody>
      </p:sp>
      <p:graphicFrame>
        <p:nvGraphicFramePr>
          <p:cNvPr id="6" name="Object 5"/>
          <p:cNvGraphicFramePr>
            <a:graphicFrameLocks noChangeAspect="1"/>
          </p:cNvGraphicFramePr>
          <p:nvPr>
            <p:extLst>
              <p:ext uri="{D42A27DB-BD31-4B8C-83A1-F6EECF244321}">
                <p14:modId xmlns:p14="http://schemas.microsoft.com/office/powerpoint/2010/main" val="3078316874"/>
              </p:ext>
            </p:extLst>
          </p:nvPr>
        </p:nvGraphicFramePr>
        <p:xfrm>
          <a:off x="381000" y="2895600"/>
          <a:ext cx="8526462" cy="2146300"/>
        </p:xfrm>
        <a:graphic>
          <a:graphicData uri="http://schemas.openxmlformats.org/presentationml/2006/ole">
            <mc:AlternateContent xmlns:mc="http://schemas.openxmlformats.org/markup-compatibility/2006">
              <mc:Choice xmlns:v="urn:schemas-microsoft-com:vml" Requires="v">
                <p:oleObj spid="_x0000_s136210" name="数式" r:id="rId3" imgW="4406760" imgH="1117440" progId="Equation.3">
                  <p:embed/>
                </p:oleObj>
              </mc:Choice>
              <mc:Fallback>
                <p:oleObj name="数式" r:id="rId3" imgW="4406760" imgH="1117440" progId="Equation.3">
                  <p:embed/>
                  <p:pic>
                    <p:nvPicPr>
                      <p:cNvPr id="0" name=""/>
                      <p:cNvPicPr>
                        <a:picLocks noChangeAspect="1" noChangeArrowheads="1"/>
                      </p:cNvPicPr>
                      <p:nvPr/>
                    </p:nvPicPr>
                    <p:blipFill>
                      <a:blip r:embed="rId4"/>
                      <a:srcRect/>
                      <a:stretch>
                        <a:fillRect/>
                      </a:stretch>
                    </p:blipFill>
                    <p:spPr bwMode="auto">
                      <a:xfrm>
                        <a:off x="381000" y="2895600"/>
                        <a:ext cx="8526462" cy="214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3864223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9/18/2019</a:t>
            </a:r>
            <a:endParaRPr lang="en-US" dirty="0"/>
          </a:p>
        </p:txBody>
      </p:sp>
      <p:sp>
        <p:nvSpPr>
          <p:cNvPr id="3" name="Footer Placeholder 2"/>
          <p:cNvSpPr>
            <a:spLocks noGrp="1"/>
          </p:cNvSpPr>
          <p:nvPr>
            <p:ph type="ftr" sz="quarter" idx="11"/>
          </p:nvPr>
        </p:nvSpPr>
        <p:spPr/>
        <p:txBody>
          <a:bodyPr/>
          <a:lstStyle/>
          <a:p>
            <a:r>
              <a:rPr lang="en-US"/>
              <a:t>PHY 711  Fall 2019 -- Lecture 11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26</a:t>
            </a:fld>
            <a:endParaRPr lang="en-US" dirty="0"/>
          </a:p>
        </p:txBody>
      </p:sp>
      <p:sp>
        <p:nvSpPr>
          <p:cNvPr id="5" name="TextBox 4"/>
          <p:cNvSpPr txBox="1"/>
          <p:nvPr/>
        </p:nvSpPr>
        <p:spPr>
          <a:xfrm>
            <a:off x="533400" y="228600"/>
            <a:ext cx="8229600" cy="461665"/>
          </a:xfrm>
          <a:prstGeom prst="rect">
            <a:avLst/>
          </a:prstGeom>
          <a:noFill/>
        </p:spPr>
        <p:txBody>
          <a:bodyPr wrap="square" rtlCol="0">
            <a:spAutoFit/>
          </a:bodyPr>
          <a:lstStyle/>
          <a:p>
            <a:r>
              <a:rPr lang="en-US" sz="2400" dirty="0" err="1">
                <a:latin typeface="+mj-lt"/>
              </a:rPr>
              <a:t>Liouville’s</a:t>
            </a:r>
            <a:r>
              <a:rPr lang="en-US" sz="2400" dirty="0">
                <a:latin typeface="+mj-lt"/>
              </a:rPr>
              <a:t> theorem</a:t>
            </a:r>
          </a:p>
        </p:txBody>
      </p:sp>
      <p:cxnSp>
        <p:nvCxnSpPr>
          <p:cNvPr id="7" name="Straight Arrow Connector 6"/>
          <p:cNvCxnSpPr/>
          <p:nvPr/>
        </p:nvCxnSpPr>
        <p:spPr>
          <a:xfrm flipV="1">
            <a:off x="1828800" y="1524000"/>
            <a:ext cx="0" cy="35814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828800" y="5105400"/>
            <a:ext cx="4191000"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200400" y="5105400"/>
            <a:ext cx="1295400" cy="457200"/>
          </a:xfrm>
          <a:prstGeom prst="rect">
            <a:avLst/>
          </a:prstGeom>
          <a:noFill/>
        </p:spPr>
        <p:txBody>
          <a:bodyPr wrap="square" rtlCol="0">
            <a:spAutoFit/>
          </a:bodyPr>
          <a:lstStyle/>
          <a:p>
            <a:r>
              <a:rPr lang="en-US" sz="2400" b="1" i="1" dirty="0">
                <a:latin typeface="+mj-lt"/>
              </a:rPr>
              <a:t>x</a:t>
            </a:r>
          </a:p>
        </p:txBody>
      </p:sp>
      <p:sp>
        <p:nvSpPr>
          <p:cNvPr id="12" name="TextBox 11"/>
          <p:cNvSpPr txBox="1"/>
          <p:nvPr/>
        </p:nvSpPr>
        <p:spPr>
          <a:xfrm>
            <a:off x="1338943" y="2514600"/>
            <a:ext cx="1295400" cy="457200"/>
          </a:xfrm>
          <a:prstGeom prst="rect">
            <a:avLst/>
          </a:prstGeom>
          <a:noFill/>
        </p:spPr>
        <p:txBody>
          <a:bodyPr wrap="square" rtlCol="0">
            <a:spAutoFit/>
          </a:bodyPr>
          <a:lstStyle/>
          <a:p>
            <a:r>
              <a:rPr lang="en-US" sz="2400" b="1" i="1" dirty="0">
                <a:latin typeface="+mj-lt"/>
              </a:rPr>
              <a:t>p</a:t>
            </a:r>
          </a:p>
        </p:txBody>
      </p:sp>
      <p:sp>
        <p:nvSpPr>
          <p:cNvPr id="13" name="Rectangle 12"/>
          <p:cNvSpPr/>
          <p:nvPr/>
        </p:nvSpPr>
        <p:spPr>
          <a:xfrm>
            <a:off x="3200400" y="2133600"/>
            <a:ext cx="2895600" cy="1981200"/>
          </a:xfrm>
          <a:prstGeom prst="rect">
            <a:avLst/>
          </a:prstGeom>
          <a:solidFill>
            <a:schemeClr val="accent1">
              <a:alpha val="4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2971800" y="4191000"/>
            <a:ext cx="838200" cy="457200"/>
          </a:xfrm>
          <a:prstGeom prst="rect">
            <a:avLst/>
          </a:prstGeom>
          <a:noFill/>
        </p:spPr>
        <p:txBody>
          <a:bodyPr wrap="square" rtlCol="0">
            <a:spAutoFit/>
          </a:bodyPr>
          <a:lstStyle/>
          <a:p>
            <a:r>
              <a:rPr lang="en-US" sz="2400" b="1" i="1" dirty="0">
                <a:latin typeface="+mj-lt"/>
              </a:rPr>
              <a:t>(</a:t>
            </a:r>
            <a:r>
              <a:rPr lang="en-US" sz="2400" b="1" i="1" dirty="0" err="1">
                <a:latin typeface="+mj-lt"/>
              </a:rPr>
              <a:t>x,p</a:t>
            </a:r>
            <a:r>
              <a:rPr lang="en-US" sz="2400" b="1" i="1" dirty="0">
                <a:latin typeface="+mj-lt"/>
              </a:rPr>
              <a:t>)</a:t>
            </a:r>
          </a:p>
        </p:txBody>
      </p:sp>
      <p:sp>
        <p:nvSpPr>
          <p:cNvPr id="16" name="TextBox 15"/>
          <p:cNvSpPr txBox="1"/>
          <p:nvPr/>
        </p:nvSpPr>
        <p:spPr>
          <a:xfrm>
            <a:off x="5715000" y="4191000"/>
            <a:ext cx="1752600" cy="461665"/>
          </a:xfrm>
          <a:prstGeom prst="rect">
            <a:avLst/>
          </a:prstGeom>
          <a:noFill/>
        </p:spPr>
        <p:txBody>
          <a:bodyPr wrap="square" rtlCol="0">
            <a:spAutoFit/>
          </a:bodyPr>
          <a:lstStyle/>
          <a:p>
            <a:r>
              <a:rPr lang="en-US" sz="2400" b="1" i="1" dirty="0">
                <a:latin typeface="+mj-lt"/>
              </a:rPr>
              <a:t>(</a:t>
            </a:r>
            <a:r>
              <a:rPr lang="en-US" sz="2400" b="1" i="1" dirty="0" err="1">
                <a:latin typeface="+mj-lt"/>
              </a:rPr>
              <a:t>x+</a:t>
            </a:r>
            <a:r>
              <a:rPr lang="en-US" sz="2400" b="1" i="1" dirty="0" err="1">
                <a:latin typeface="Symbol" pitchFamily="18" charset="2"/>
              </a:rPr>
              <a:t>D</a:t>
            </a:r>
            <a:r>
              <a:rPr lang="en-US" sz="2400" b="1" i="1" dirty="0" err="1">
                <a:latin typeface="+mj-lt"/>
              </a:rPr>
              <a:t>x,p</a:t>
            </a:r>
            <a:r>
              <a:rPr lang="en-US" sz="2400" b="1" i="1" dirty="0">
                <a:latin typeface="+mj-lt"/>
              </a:rPr>
              <a:t>)</a:t>
            </a:r>
          </a:p>
        </p:txBody>
      </p:sp>
      <p:sp>
        <p:nvSpPr>
          <p:cNvPr id="17" name="TextBox 16"/>
          <p:cNvSpPr txBox="1"/>
          <p:nvPr/>
        </p:nvSpPr>
        <p:spPr>
          <a:xfrm>
            <a:off x="5867400" y="1600200"/>
            <a:ext cx="2057400" cy="461665"/>
          </a:xfrm>
          <a:prstGeom prst="rect">
            <a:avLst/>
          </a:prstGeom>
          <a:noFill/>
        </p:spPr>
        <p:txBody>
          <a:bodyPr wrap="square" rtlCol="0">
            <a:spAutoFit/>
          </a:bodyPr>
          <a:lstStyle/>
          <a:p>
            <a:r>
              <a:rPr lang="en-US" sz="2400" b="1" i="1" dirty="0">
                <a:latin typeface="+mj-lt"/>
              </a:rPr>
              <a:t>(</a:t>
            </a:r>
            <a:r>
              <a:rPr lang="en-US" sz="2400" b="1" i="1" dirty="0" err="1">
                <a:latin typeface="+mj-lt"/>
              </a:rPr>
              <a:t>x+</a:t>
            </a:r>
            <a:r>
              <a:rPr lang="en-US" sz="2400" b="1" i="1" dirty="0" err="1">
                <a:latin typeface="Symbol" pitchFamily="18" charset="2"/>
              </a:rPr>
              <a:t>D</a:t>
            </a:r>
            <a:r>
              <a:rPr lang="en-US" sz="2400" b="1" i="1" dirty="0" err="1">
                <a:latin typeface="+mj-lt"/>
              </a:rPr>
              <a:t>x,p+</a:t>
            </a:r>
            <a:r>
              <a:rPr lang="en-US" sz="2400" b="1" i="1" dirty="0" err="1">
                <a:latin typeface="Symbol" pitchFamily="18" charset="2"/>
              </a:rPr>
              <a:t>D</a:t>
            </a:r>
            <a:r>
              <a:rPr lang="en-US" sz="2400" b="1" i="1" dirty="0" err="1">
                <a:latin typeface="+mj-lt"/>
              </a:rPr>
              <a:t>p</a:t>
            </a:r>
            <a:r>
              <a:rPr lang="en-US" sz="2400" b="1" i="1" dirty="0">
                <a:latin typeface="+mj-lt"/>
              </a:rPr>
              <a:t>)</a:t>
            </a:r>
          </a:p>
        </p:txBody>
      </p:sp>
      <p:sp>
        <p:nvSpPr>
          <p:cNvPr id="18" name="TextBox 17"/>
          <p:cNvSpPr txBox="1"/>
          <p:nvPr/>
        </p:nvSpPr>
        <p:spPr>
          <a:xfrm>
            <a:off x="2667000" y="1671935"/>
            <a:ext cx="2057400" cy="461665"/>
          </a:xfrm>
          <a:prstGeom prst="rect">
            <a:avLst/>
          </a:prstGeom>
          <a:noFill/>
        </p:spPr>
        <p:txBody>
          <a:bodyPr wrap="square" rtlCol="0">
            <a:spAutoFit/>
          </a:bodyPr>
          <a:lstStyle/>
          <a:p>
            <a:r>
              <a:rPr lang="en-US" sz="2400" b="1" i="1" dirty="0">
                <a:latin typeface="+mj-lt"/>
              </a:rPr>
              <a:t>(</a:t>
            </a:r>
            <a:r>
              <a:rPr lang="en-US" sz="2400" b="1" i="1" dirty="0" err="1">
                <a:latin typeface="+mj-lt"/>
              </a:rPr>
              <a:t>x,p+</a:t>
            </a:r>
            <a:r>
              <a:rPr lang="en-US" sz="2400" b="1" i="1" dirty="0" err="1">
                <a:latin typeface="Symbol" pitchFamily="18" charset="2"/>
              </a:rPr>
              <a:t>D</a:t>
            </a:r>
            <a:r>
              <a:rPr lang="en-US" sz="2400" b="1" i="1" dirty="0" err="1">
                <a:latin typeface="+mj-lt"/>
              </a:rPr>
              <a:t>p</a:t>
            </a:r>
            <a:r>
              <a:rPr lang="en-US" sz="2400" b="1" i="1" dirty="0">
                <a:latin typeface="+mj-lt"/>
              </a:rPr>
              <a:t>)</a:t>
            </a:r>
          </a:p>
        </p:txBody>
      </p:sp>
      <p:sp>
        <p:nvSpPr>
          <p:cNvPr id="19" name="Right Arrow 18"/>
          <p:cNvSpPr/>
          <p:nvPr/>
        </p:nvSpPr>
        <p:spPr>
          <a:xfrm>
            <a:off x="2133600" y="2971800"/>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ight Arrow 19"/>
          <p:cNvSpPr/>
          <p:nvPr/>
        </p:nvSpPr>
        <p:spPr>
          <a:xfrm>
            <a:off x="6400800" y="3048000"/>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ight Arrow 20"/>
          <p:cNvSpPr/>
          <p:nvPr/>
        </p:nvSpPr>
        <p:spPr>
          <a:xfrm rot="16200000">
            <a:off x="4248150" y="4438651"/>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ight Arrow 21"/>
          <p:cNvSpPr/>
          <p:nvPr/>
        </p:nvSpPr>
        <p:spPr>
          <a:xfrm rot="16200000">
            <a:off x="4248150" y="1390650"/>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3" name="Object 22"/>
          <p:cNvGraphicFramePr>
            <a:graphicFrameLocks noChangeAspect="1"/>
          </p:cNvGraphicFramePr>
          <p:nvPr>
            <p:extLst>
              <p:ext uri="{D42A27DB-BD31-4B8C-83A1-F6EECF244321}">
                <p14:modId xmlns:p14="http://schemas.microsoft.com/office/powerpoint/2010/main" val="2500732664"/>
              </p:ext>
            </p:extLst>
          </p:nvPr>
        </p:nvGraphicFramePr>
        <p:xfrm>
          <a:off x="2286000" y="2630487"/>
          <a:ext cx="246063" cy="341313"/>
        </p:xfrm>
        <a:graphic>
          <a:graphicData uri="http://schemas.openxmlformats.org/presentationml/2006/ole">
            <mc:AlternateContent xmlns:mc="http://schemas.openxmlformats.org/markup-compatibility/2006">
              <mc:Choice xmlns:v="urn:schemas-microsoft-com:vml" Requires="v">
                <p:oleObj spid="_x0000_s137266" name="数式" r:id="rId3" imgW="126720" imgH="177480" progId="Equation.3">
                  <p:embed/>
                </p:oleObj>
              </mc:Choice>
              <mc:Fallback>
                <p:oleObj name="数式" r:id="rId3" imgW="126720" imgH="177480" progId="Equation.3">
                  <p:embed/>
                  <p:pic>
                    <p:nvPicPr>
                      <p:cNvPr id="0" name=""/>
                      <p:cNvPicPr>
                        <a:picLocks noChangeAspect="1" noChangeArrowheads="1"/>
                      </p:cNvPicPr>
                      <p:nvPr/>
                    </p:nvPicPr>
                    <p:blipFill>
                      <a:blip r:embed="rId4"/>
                      <a:srcRect/>
                      <a:stretch>
                        <a:fillRect/>
                      </a:stretch>
                    </p:blipFill>
                    <p:spPr bwMode="auto">
                      <a:xfrm>
                        <a:off x="2286000" y="2630487"/>
                        <a:ext cx="246063"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4" name="Object 23"/>
          <p:cNvGraphicFramePr>
            <a:graphicFrameLocks noChangeAspect="1"/>
          </p:cNvGraphicFramePr>
          <p:nvPr>
            <p:extLst>
              <p:ext uri="{D42A27DB-BD31-4B8C-83A1-F6EECF244321}">
                <p14:modId xmlns:p14="http://schemas.microsoft.com/office/powerpoint/2010/main" val="389371501"/>
              </p:ext>
            </p:extLst>
          </p:nvPr>
        </p:nvGraphicFramePr>
        <p:xfrm>
          <a:off x="4225925" y="4435475"/>
          <a:ext cx="295275" cy="390525"/>
        </p:xfrm>
        <a:graphic>
          <a:graphicData uri="http://schemas.openxmlformats.org/presentationml/2006/ole">
            <mc:AlternateContent xmlns:mc="http://schemas.openxmlformats.org/markup-compatibility/2006">
              <mc:Choice xmlns:v="urn:schemas-microsoft-com:vml" Requires="v">
                <p:oleObj spid="_x0000_s137267" name="数式" r:id="rId5" imgW="152280" imgH="203040" progId="Equation.3">
                  <p:embed/>
                </p:oleObj>
              </mc:Choice>
              <mc:Fallback>
                <p:oleObj name="数式" r:id="rId5" imgW="152280" imgH="203040" progId="Equation.3">
                  <p:embed/>
                  <p:pic>
                    <p:nvPicPr>
                      <p:cNvPr id="0" name=""/>
                      <p:cNvPicPr>
                        <a:picLocks noChangeAspect="1" noChangeArrowheads="1"/>
                      </p:cNvPicPr>
                      <p:nvPr/>
                    </p:nvPicPr>
                    <p:blipFill>
                      <a:blip r:embed="rId6"/>
                      <a:srcRect/>
                      <a:stretch>
                        <a:fillRect/>
                      </a:stretch>
                    </p:blipFill>
                    <p:spPr bwMode="auto">
                      <a:xfrm>
                        <a:off x="4225925" y="4435475"/>
                        <a:ext cx="295275"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5" name="Object 24"/>
          <p:cNvGraphicFramePr>
            <a:graphicFrameLocks noChangeAspect="1"/>
          </p:cNvGraphicFramePr>
          <p:nvPr>
            <p:extLst>
              <p:ext uri="{D42A27DB-BD31-4B8C-83A1-F6EECF244321}">
                <p14:modId xmlns:p14="http://schemas.microsoft.com/office/powerpoint/2010/main" val="3745415439"/>
              </p:ext>
            </p:extLst>
          </p:nvPr>
        </p:nvGraphicFramePr>
        <p:xfrm>
          <a:off x="4279900" y="2560638"/>
          <a:ext cx="492125" cy="757237"/>
        </p:xfrm>
        <a:graphic>
          <a:graphicData uri="http://schemas.openxmlformats.org/presentationml/2006/ole">
            <mc:AlternateContent xmlns:mc="http://schemas.openxmlformats.org/markup-compatibility/2006">
              <mc:Choice xmlns:v="urn:schemas-microsoft-com:vml" Requires="v">
                <p:oleObj spid="_x0000_s137268" name="数式" r:id="rId7" imgW="253800" imgH="393480" progId="Equation.3">
                  <p:embed/>
                </p:oleObj>
              </mc:Choice>
              <mc:Fallback>
                <p:oleObj name="数式" r:id="rId7" imgW="253800" imgH="393480" progId="Equation.3">
                  <p:embed/>
                  <p:pic>
                    <p:nvPicPr>
                      <p:cNvPr id="0" name=""/>
                      <p:cNvPicPr>
                        <a:picLocks noChangeAspect="1" noChangeArrowheads="1"/>
                      </p:cNvPicPr>
                      <p:nvPr/>
                    </p:nvPicPr>
                    <p:blipFill>
                      <a:blip r:embed="rId8"/>
                      <a:srcRect/>
                      <a:stretch>
                        <a:fillRect/>
                      </a:stretch>
                    </p:blipFill>
                    <p:spPr bwMode="auto">
                      <a:xfrm>
                        <a:off x="4279900" y="2560638"/>
                        <a:ext cx="492125" cy="75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6197680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9/18/2019</a:t>
            </a:r>
            <a:endParaRPr lang="en-US" dirty="0"/>
          </a:p>
        </p:txBody>
      </p:sp>
      <p:sp>
        <p:nvSpPr>
          <p:cNvPr id="3" name="Footer Placeholder 2"/>
          <p:cNvSpPr>
            <a:spLocks noGrp="1"/>
          </p:cNvSpPr>
          <p:nvPr>
            <p:ph type="ftr" sz="quarter" idx="11"/>
          </p:nvPr>
        </p:nvSpPr>
        <p:spPr/>
        <p:txBody>
          <a:bodyPr/>
          <a:lstStyle/>
          <a:p>
            <a:r>
              <a:rPr lang="en-US"/>
              <a:t>PHY 711  Fall 2019 -- Lecture 11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27</a:t>
            </a:fld>
            <a:endParaRPr lang="en-US" dirty="0"/>
          </a:p>
        </p:txBody>
      </p:sp>
      <p:sp>
        <p:nvSpPr>
          <p:cNvPr id="5" name="TextBox 4"/>
          <p:cNvSpPr txBox="1"/>
          <p:nvPr/>
        </p:nvSpPr>
        <p:spPr>
          <a:xfrm>
            <a:off x="185057" y="209006"/>
            <a:ext cx="8229600" cy="461665"/>
          </a:xfrm>
          <a:prstGeom prst="rect">
            <a:avLst/>
          </a:prstGeom>
          <a:noFill/>
        </p:spPr>
        <p:txBody>
          <a:bodyPr wrap="square" rtlCol="0">
            <a:spAutoFit/>
          </a:bodyPr>
          <a:lstStyle/>
          <a:p>
            <a:r>
              <a:rPr lang="en-US" sz="2400" dirty="0" err="1">
                <a:latin typeface="+mj-lt"/>
              </a:rPr>
              <a:t>Liouville’s</a:t>
            </a:r>
            <a:r>
              <a:rPr lang="en-US" sz="2400" dirty="0">
                <a:latin typeface="+mj-lt"/>
              </a:rPr>
              <a:t> theorem -- continued</a:t>
            </a:r>
          </a:p>
        </p:txBody>
      </p:sp>
      <p:grpSp>
        <p:nvGrpSpPr>
          <p:cNvPr id="6" name="Group 5"/>
          <p:cNvGrpSpPr/>
          <p:nvPr/>
        </p:nvGrpSpPr>
        <p:grpSpPr>
          <a:xfrm>
            <a:off x="2177143" y="304800"/>
            <a:ext cx="6585857" cy="4419600"/>
            <a:chOff x="1143000" y="762000"/>
            <a:chExt cx="6585857" cy="4419600"/>
          </a:xfrm>
        </p:grpSpPr>
        <p:cxnSp>
          <p:nvCxnSpPr>
            <p:cNvPr id="7" name="Straight Arrow Connector 6"/>
            <p:cNvCxnSpPr/>
            <p:nvPr/>
          </p:nvCxnSpPr>
          <p:spPr>
            <a:xfrm flipV="1">
              <a:off x="1632857" y="1143000"/>
              <a:ext cx="0" cy="35814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632857" y="4724400"/>
              <a:ext cx="4191000"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004457" y="4724400"/>
              <a:ext cx="1295400" cy="457200"/>
            </a:xfrm>
            <a:prstGeom prst="rect">
              <a:avLst/>
            </a:prstGeom>
            <a:noFill/>
          </p:spPr>
          <p:txBody>
            <a:bodyPr wrap="square" rtlCol="0">
              <a:spAutoFit/>
            </a:bodyPr>
            <a:lstStyle/>
            <a:p>
              <a:r>
                <a:rPr lang="en-US" sz="2400" b="1" i="1" dirty="0">
                  <a:latin typeface="+mj-lt"/>
                </a:rPr>
                <a:t>x</a:t>
              </a:r>
            </a:p>
          </p:txBody>
        </p:sp>
        <p:sp>
          <p:nvSpPr>
            <p:cNvPr id="12" name="TextBox 11"/>
            <p:cNvSpPr txBox="1"/>
            <p:nvPr/>
          </p:nvSpPr>
          <p:spPr>
            <a:xfrm>
              <a:off x="1143000" y="2133600"/>
              <a:ext cx="1295400" cy="457200"/>
            </a:xfrm>
            <a:prstGeom prst="rect">
              <a:avLst/>
            </a:prstGeom>
            <a:noFill/>
          </p:spPr>
          <p:txBody>
            <a:bodyPr wrap="square" rtlCol="0">
              <a:spAutoFit/>
            </a:bodyPr>
            <a:lstStyle/>
            <a:p>
              <a:r>
                <a:rPr lang="en-US" sz="2400" b="1" i="1" dirty="0">
                  <a:latin typeface="+mj-lt"/>
                </a:rPr>
                <a:t>p</a:t>
              </a:r>
            </a:p>
          </p:txBody>
        </p:sp>
        <p:sp>
          <p:nvSpPr>
            <p:cNvPr id="13" name="Rectangle 12"/>
            <p:cNvSpPr/>
            <p:nvPr/>
          </p:nvSpPr>
          <p:spPr>
            <a:xfrm>
              <a:off x="3004457" y="1752600"/>
              <a:ext cx="2895600" cy="1981200"/>
            </a:xfrm>
            <a:prstGeom prst="rect">
              <a:avLst/>
            </a:prstGeom>
            <a:solidFill>
              <a:schemeClr val="accent1">
                <a:alpha val="4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2775857" y="3810000"/>
              <a:ext cx="838200" cy="457200"/>
            </a:xfrm>
            <a:prstGeom prst="rect">
              <a:avLst/>
            </a:prstGeom>
            <a:noFill/>
          </p:spPr>
          <p:txBody>
            <a:bodyPr wrap="square" rtlCol="0">
              <a:spAutoFit/>
            </a:bodyPr>
            <a:lstStyle/>
            <a:p>
              <a:r>
                <a:rPr lang="en-US" sz="2400" b="1" i="1" dirty="0">
                  <a:latin typeface="+mj-lt"/>
                </a:rPr>
                <a:t>(</a:t>
              </a:r>
              <a:r>
                <a:rPr lang="en-US" sz="2400" b="1" i="1" dirty="0" err="1">
                  <a:latin typeface="+mj-lt"/>
                </a:rPr>
                <a:t>x,p</a:t>
              </a:r>
              <a:r>
                <a:rPr lang="en-US" sz="2400" b="1" i="1" dirty="0">
                  <a:latin typeface="+mj-lt"/>
                </a:rPr>
                <a:t>)</a:t>
              </a:r>
            </a:p>
          </p:txBody>
        </p:sp>
        <p:sp>
          <p:nvSpPr>
            <p:cNvPr id="16" name="TextBox 15"/>
            <p:cNvSpPr txBox="1"/>
            <p:nvPr/>
          </p:nvSpPr>
          <p:spPr>
            <a:xfrm>
              <a:off x="5519057" y="3810000"/>
              <a:ext cx="1752600" cy="461665"/>
            </a:xfrm>
            <a:prstGeom prst="rect">
              <a:avLst/>
            </a:prstGeom>
            <a:noFill/>
          </p:spPr>
          <p:txBody>
            <a:bodyPr wrap="square" rtlCol="0">
              <a:spAutoFit/>
            </a:bodyPr>
            <a:lstStyle/>
            <a:p>
              <a:r>
                <a:rPr lang="en-US" sz="2400" b="1" i="1" dirty="0">
                  <a:latin typeface="+mj-lt"/>
                </a:rPr>
                <a:t>(</a:t>
              </a:r>
              <a:r>
                <a:rPr lang="en-US" sz="2400" b="1" i="1" dirty="0" err="1">
                  <a:latin typeface="+mj-lt"/>
                </a:rPr>
                <a:t>x+</a:t>
              </a:r>
              <a:r>
                <a:rPr lang="en-US" sz="2400" b="1" i="1" dirty="0" err="1">
                  <a:latin typeface="Symbol" pitchFamily="18" charset="2"/>
                </a:rPr>
                <a:t>D</a:t>
              </a:r>
              <a:r>
                <a:rPr lang="en-US" sz="2400" b="1" i="1" dirty="0" err="1">
                  <a:latin typeface="+mj-lt"/>
                </a:rPr>
                <a:t>x,p</a:t>
              </a:r>
              <a:r>
                <a:rPr lang="en-US" sz="2400" b="1" i="1" dirty="0">
                  <a:latin typeface="+mj-lt"/>
                </a:rPr>
                <a:t>)</a:t>
              </a:r>
            </a:p>
          </p:txBody>
        </p:sp>
        <p:sp>
          <p:nvSpPr>
            <p:cNvPr id="17" name="TextBox 16"/>
            <p:cNvSpPr txBox="1"/>
            <p:nvPr/>
          </p:nvSpPr>
          <p:spPr>
            <a:xfrm>
              <a:off x="5671457" y="1219200"/>
              <a:ext cx="2057400" cy="461665"/>
            </a:xfrm>
            <a:prstGeom prst="rect">
              <a:avLst/>
            </a:prstGeom>
            <a:noFill/>
          </p:spPr>
          <p:txBody>
            <a:bodyPr wrap="square" rtlCol="0">
              <a:spAutoFit/>
            </a:bodyPr>
            <a:lstStyle/>
            <a:p>
              <a:r>
                <a:rPr lang="en-US" sz="2400" b="1" i="1" dirty="0">
                  <a:latin typeface="+mj-lt"/>
                </a:rPr>
                <a:t>(</a:t>
              </a:r>
              <a:r>
                <a:rPr lang="en-US" sz="2400" b="1" i="1" dirty="0" err="1">
                  <a:latin typeface="+mj-lt"/>
                </a:rPr>
                <a:t>x+</a:t>
              </a:r>
              <a:r>
                <a:rPr lang="en-US" sz="2400" b="1" i="1" dirty="0" err="1">
                  <a:latin typeface="Symbol" pitchFamily="18" charset="2"/>
                </a:rPr>
                <a:t>D</a:t>
              </a:r>
              <a:r>
                <a:rPr lang="en-US" sz="2400" b="1" i="1" dirty="0" err="1">
                  <a:latin typeface="+mj-lt"/>
                </a:rPr>
                <a:t>x,p+</a:t>
              </a:r>
              <a:r>
                <a:rPr lang="en-US" sz="2400" b="1" i="1" dirty="0" err="1">
                  <a:latin typeface="Symbol" pitchFamily="18" charset="2"/>
                </a:rPr>
                <a:t>D</a:t>
              </a:r>
              <a:r>
                <a:rPr lang="en-US" sz="2400" b="1" i="1" dirty="0" err="1">
                  <a:latin typeface="+mj-lt"/>
                </a:rPr>
                <a:t>p</a:t>
              </a:r>
              <a:r>
                <a:rPr lang="en-US" sz="2400" b="1" i="1" dirty="0">
                  <a:latin typeface="+mj-lt"/>
                </a:rPr>
                <a:t>)</a:t>
              </a:r>
            </a:p>
          </p:txBody>
        </p:sp>
        <p:sp>
          <p:nvSpPr>
            <p:cNvPr id="18" name="TextBox 17"/>
            <p:cNvSpPr txBox="1"/>
            <p:nvPr/>
          </p:nvSpPr>
          <p:spPr>
            <a:xfrm>
              <a:off x="2471057" y="1290935"/>
              <a:ext cx="2057400" cy="461665"/>
            </a:xfrm>
            <a:prstGeom prst="rect">
              <a:avLst/>
            </a:prstGeom>
            <a:noFill/>
          </p:spPr>
          <p:txBody>
            <a:bodyPr wrap="square" rtlCol="0">
              <a:spAutoFit/>
            </a:bodyPr>
            <a:lstStyle/>
            <a:p>
              <a:r>
                <a:rPr lang="en-US" sz="2400" b="1" i="1" dirty="0">
                  <a:latin typeface="+mj-lt"/>
                </a:rPr>
                <a:t>(</a:t>
              </a:r>
              <a:r>
                <a:rPr lang="en-US" sz="2400" b="1" i="1" dirty="0" err="1">
                  <a:latin typeface="+mj-lt"/>
                </a:rPr>
                <a:t>x,p+</a:t>
              </a:r>
              <a:r>
                <a:rPr lang="en-US" sz="2400" b="1" i="1" dirty="0" err="1">
                  <a:latin typeface="Symbol" pitchFamily="18" charset="2"/>
                </a:rPr>
                <a:t>D</a:t>
              </a:r>
              <a:r>
                <a:rPr lang="en-US" sz="2400" b="1" i="1" dirty="0" err="1">
                  <a:latin typeface="+mj-lt"/>
                </a:rPr>
                <a:t>p</a:t>
              </a:r>
              <a:r>
                <a:rPr lang="en-US" sz="2400" b="1" i="1" dirty="0">
                  <a:latin typeface="+mj-lt"/>
                </a:rPr>
                <a:t>)</a:t>
              </a:r>
            </a:p>
          </p:txBody>
        </p:sp>
        <p:sp>
          <p:nvSpPr>
            <p:cNvPr id="19" name="Right Arrow 18"/>
            <p:cNvSpPr/>
            <p:nvPr/>
          </p:nvSpPr>
          <p:spPr>
            <a:xfrm>
              <a:off x="1937657" y="2590800"/>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ight Arrow 19"/>
            <p:cNvSpPr/>
            <p:nvPr/>
          </p:nvSpPr>
          <p:spPr>
            <a:xfrm>
              <a:off x="6204857" y="2667000"/>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ight Arrow 20"/>
            <p:cNvSpPr/>
            <p:nvPr/>
          </p:nvSpPr>
          <p:spPr>
            <a:xfrm rot="16200000">
              <a:off x="4052207" y="4057651"/>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ight Arrow 21"/>
            <p:cNvSpPr/>
            <p:nvPr/>
          </p:nvSpPr>
          <p:spPr>
            <a:xfrm rot="16200000">
              <a:off x="4052207" y="1009650"/>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3" name="Object 22"/>
            <p:cNvGraphicFramePr>
              <a:graphicFrameLocks noChangeAspect="1"/>
            </p:cNvGraphicFramePr>
            <p:nvPr>
              <p:extLst>
                <p:ext uri="{D42A27DB-BD31-4B8C-83A1-F6EECF244321}">
                  <p14:modId xmlns:p14="http://schemas.microsoft.com/office/powerpoint/2010/main" val="784927653"/>
                </p:ext>
              </p:extLst>
            </p:nvPr>
          </p:nvGraphicFramePr>
          <p:xfrm>
            <a:off x="2090057" y="2249487"/>
            <a:ext cx="246063" cy="341313"/>
          </p:xfrm>
          <a:graphic>
            <a:graphicData uri="http://schemas.openxmlformats.org/presentationml/2006/ole">
              <mc:AlternateContent xmlns:mc="http://schemas.openxmlformats.org/markup-compatibility/2006">
                <mc:Choice xmlns:v="urn:schemas-microsoft-com:vml" Requires="v">
                  <p:oleObj spid="_x0000_s138306" name="数式" r:id="rId3" imgW="126720" imgH="177480" progId="Equation.3">
                    <p:embed/>
                  </p:oleObj>
                </mc:Choice>
                <mc:Fallback>
                  <p:oleObj name="数式" r:id="rId3" imgW="126720" imgH="177480" progId="Equation.3">
                    <p:embed/>
                    <p:pic>
                      <p:nvPicPr>
                        <p:cNvPr id="0" name=""/>
                        <p:cNvPicPr>
                          <a:picLocks noChangeAspect="1" noChangeArrowheads="1"/>
                        </p:cNvPicPr>
                        <p:nvPr/>
                      </p:nvPicPr>
                      <p:blipFill>
                        <a:blip r:embed="rId4"/>
                        <a:srcRect/>
                        <a:stretch>
                          <a:fillRect/>
                        </a:stretch>
                      </p:blipFill>
                      <p:spPr bwMode="auto">
                        <a:xfrm>
                          <a:off x="2090057" y="2249487"/>
                          <a:ext cx="246063"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4" name="Object 23"/>
            <p:cNvGraphicFramePr>
              <a:graphicFrameLocks noChangeAspect="1"/>
            </p:cNvGraphicFramePr>
            <p:nvPr>
              <p:extLst>
                <p:ext uri="{D42A27DB-BD31-4B8C-83A1-F6EECF244321}">
                  <p14:modId xmlns:p14="http://schemas.microsoft.com/office/powerpoint/2010/main" val="3810724799"/>
                </p:ext>
              </p:extLst>
            </p:nvPr>
          </p:nvGraphicFramePr>
          <p:xfrm>
            <a:off x="4029982" y="4054475"/>
            <a:ext cx="295275" cy="390525"/>
          </p:xfrm>
          <a:graphic>
            <a:graphicData uri="http://schemas.openxmlformats.org/presentationml/2006/ole">
              <mc:AlternateContent xmlns:mc="http://schemas.openxmlformats.org/markup-compatibility/2006">
                <mc:Choice xmlns:v="urn:schemas-microsoft-com:vml" Requires="v">
                  <p:oleObj spid="_x0000_s138307" name="数式" r:id="rId5" imgW="152280" imgH="203040" progId="Equation.3">
                    <p:embed/>
                  </p:oleObj>
                </mc:Choice>
                <mc:Fallback>
                  <p:oleObj name="数式" r:id="rId5" imgW="152280" imgH="203040" progId="Equation.3">
                    <p:embed/>
                    <p:pic>
                      <p:nvPicPr>
                        <p:cNvPr id="0" name=""/>
                        <p:cNvPicPr>
                          <a:picLocks noChangeAspect="1" noChangeArrowheads="1"/>
                        </p:cNvPicPr>
                        <p:nvPr/>
                      </p:nvPicPr>
                      <p:blipFill>
                        <a:blip r:embed="rId6"/>
                        <a:srcRect/>
                        <a:stretch>
                          <a:fillRect/>
                        </a:stretch>
                      </p:blipFill>
                      <p:spPr bwMode="auto">
                        <a:xfrm>
                          <a:off x="4029982" y="4054475"/>
                          <a:ext cx="295275"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5" name="Object 24"/>
            <p:cNvGraphicFramePr>
              <a:graphicFrameLocks noChangeAspect="1"/>
            </p:cNvGraphicFramePr>
            <p:nvPr>
              <p:extLst>
                <p:ext uri="{D42A27DB-BD31-4B8C-83A1-F6EECF244321}">
                  <p14:modId xmlns:p14="http://schemas.microsoft.com/office/powerpoint/2010/main" val="4266596903"/>
                </p:ext>
              </p:extLst>
            </p:nvPr>
          </p:nvGraphicFramePr>
          <p:xfrm>
            <a:off x="4083957" y="2179638"/>
            <a:ext cx="492125" cy="757237"/>
          </p:xfrm>
          <a:graphic>
            <a:graphicData uri="http://schemas.openxmlformats.org/presentationml/2006/ole">
              <mc:AlternateContent xmlns:mc="http://schemas.openxmlformats.org/markup-compatibility/2006">
                <mc:Choice xmlns:v="urn:schemas-microsoft-com:vml" Requires="v">
                  <p:oleObj spid="_x0000_s138308" name="数式" r:id="rId7" imgW="253800" imgH="393480" progId="Equation.3">
                    <p:embed/>
                  </p:oleObj>
                </mc:Choice>
                <mc:Fallback>
                  <p:oleObj name="数式" r:id="rId7" imgW="253800" imgH="393480" progId="Equation.3">
                    <p:embed/>
                    <p:pic>
                      <p:nvPicPr>
                        <p:cNvPr id="0" name=""/>
                        <p:cNvPicPr>
                          <a:picLocks noChangeAspect="1" noChangeArrowheads="1"/>
                        </p:cNvPicPr>
                        <p:nvPr/>
                      </p:nvPicPr>
                      <p:blipFill>
                        <a:blip r:embed="rId8"/>
                        <a:srcRect/>
                        <a:stretch>
                          <a:fillRect/>
                        </a:stretch>
                      </p:blipFill>
                      <p:spPr bwMode="auto">
                        <a:xfrm>
                          <a:off x="4083957" y="2179638"/>
                          <a:ext cx="492125" cy="75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26" name="Object 25"/>
          <p:cNvGraphicFramePr>
            <a:graphicFrameLocks noChangeAspect="1"/>
          </p:cNvGraphicFramePr>
          <p:nvPr>
            <p:extLst>
              <p:ext uri="{D42A27DB-BD31-4B8C-83A1-F6EECF244321}">
                <p14:modId xmlns:p14="http://schemas.microsoft.com/office/powerpoint/2010/main" val="1154175587"/>
              </p:ext>
            </p:extLst>
          </p:nvPr>
        </p:nvGraphicFramePr>
        <p:xfrm>
          <a:off x="957357" y="4419600"/>
          <a:ext cx="7457300" cy="2139950"/>
        </p:xfrm>
        <a:graphic>
          <a:graphicData uri="http://schemas.openxmlformats.org/presentationml/2006/ole">
            <mc:AlternateContent xmlns:mc="http://schemas.openxmlformats.org/markup-compatibility/2006">
              <mc:Choice xmlns:v="urn:schemas-microsoft-com:vml" Requires="v">
                <p:oleObj spid="_x0000_s138309" name="Equation" r:id="rId9" imgW="5448240" imgH="1574640" progId="Equation.DSMT4">
                  <p:embed/>
                </p:oleObj>
              </mc:Choice>
              <mc:Fallback>
                <p:oleObj name="Equation" r:id="rId9" imgW="5448240" imgH="1574640" progId="Equation.DSMT4">
                  <p:embed/>
                  <p:pic>
                    <p:nvPicPr>
                      <p:cNvPr id="0" name=""/>
                      <p:cNvPicPr>
                        <a:picLocks noChangeAspect="1" noChangeArrowheads="1"/>
                      </p:cNvPicPr>
                      <p:nvPr/>
                    </p:nvPicPr>
                    <p:blipFill>
                      <a:blip r:embed="rId10"/>
                      <a:srcRect/>
                      <a:stretch>
                        <a:fillRect/>
                      </a:stretch>
                    </p:blipFill>
                    <p:spPr bwMode="auto">
                      <a:xfrm>
                        <a:off x="957357" y="4419600"/>
                        <a:ext cx="7457300" cy="213995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9673091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9/18/2019</a:t>
            </a:r>
            <a:endParaRPr lang="en-US" dirty="0"/>
          </a:p>
        </p:txBody>
      </p:sp>
      <p:sp>
        <p:nvSpPr>
          <p:cNvPr id="3" name="Footer Placeholder 2"/>
          <p:cNvSpPr>
            <a:spLocks noGrp="1"/>
          </p:cNvSpPr>
          <p:nvPr>
            <p:ph type="ftr" sz="quarter" idx="11"/>
          </p:nvPr>
        </p:nvSpPr>
        <p:spPr/>
        <p:txBody>
          <a:bodyPr/>
          <a:lstStyle/>
          <a:p>
            <a:r>
              <a:rPr lang="en-US"/>
              <a:t>PHY 711  Fall 2019 -- Lecture 11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28</a:t>
            </a:fld>
            <a:endParaRPr lang="en-US" dirty="0"/>
          </a:p>
        </p:txBody>
      </p:sp>
      <p:sp>
        <p:nvSpPr>
          <p:cNvPr id="5" name="TextBox 4"/>
          <p:cNvSpPr txBox="1"/>
          <p:nvPr/>
        </p:nvSpPr>
        <p:spPr>
          <a:xfrm>
            <a:off x="185057" y="209006"/>
            <a:ext cx="8229600" cy="461665"/>
          </a:xfrm>
          <a:prstGeom prst="rect">
            <a:avLst/>
          </a:prstGeom>
          <a:noFill/>
        </p:spPr>
        <p:txBody>
          <a:bodyPr wrap="square" rtlCol="0">
            <a:spAutoFit/>
          </a:bodyPr>
          <a:lstStyle/>
          <a:p>
            <a:r>
              <a:rPr lang="en-US" sz="2400" dirty="0" err="1">
                <a:latin typeface="+mj-lt"/>
              </a:rPr>
              <a:t>Liouville’s</a:t>
            </a:r>
            <a:r>
              <a:rPr lang="en-US" sz="2400" dirty="0">
                <a:latin typeface="+mj-lt"/>
              </a:rPr>
              <a:t> theorem -- continued</a:t>
            </a:r>
          </a:p>
        </p:txBody>
      </p:sp>
      <p:grpSp>
        <p:nvGrpSpPr>
          <p:cNvPr id="6" name="Group 5"/>
          <p:cNvGrpSpPr/>
          <p:nvPr/>
        </p:nvGrpSpPr>
        <p:grpSpPr>
          <a:xfrm>
            <a:off x="2177143" y="304800"/>
            <a:ext cx="6585857" cy="4419600"/>
            <a:chOff x="1143000" y="762000"/>
            <a:chExt cx="6585857" cy="4419600"/>
          </a:xfrm>
        </p:grpSpPr>
        <p:cxnSp>
          <p:nvCxnSpPr>
            <p:cNvPr id="7" name="Straight Arrow Connector 6"/>
            <p:cNvCxnSpPr/>
            <p:nvPr/>
          </p:nvCxnSpPr>
          <p:spPr>
            <a:xfrm flipV="1">
              <a:off x="1632857" y="1143000"/>
              <a:ext cx="0" cy="35814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632857" y="4724400"/>
              <a:ext cx="4191000"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004457" y="4724400"/>
              <a:ext cx="1295400" cy="457200"/>
            </a:xfrm>
            <a:prstGeom prst="rect">
              <a:avLst/>
            </a:prstGeom>
            <a:noFill/>
          </p:spPr>
          <p:txBody>
            <a:bodyPr wrap="square" rtlCol="0">
              <a:spAutoFit/>
            </a:bodyPr>
            <a:lstStyle/>
            <a:p>
              <a:r>
                <a:rPr lang="en-US" sz="2400" b="1" i="1" dirty="0">
                  <a:latin typeface="+mj-lt"/>
                </a:rPr>
                <a:t>x</a:t>
              </a:r>
            </a:p>
          </p:txBody>
        </p:sp>
        <p:sp>
          <p:nvSpPr>
            <p:cNvPr id="12" name="TextBox 11"/>
            <p:cNvSpPr txBox="1"/>
            <p:nvPr/>
          </p:nvSpPr>
          <p:spPr>
            <a:xfrm>
              <a:off x="1143000" y="2133600"/>
              <a:ext cx="1295400" cy="457200"/>
            </a:xfrm>
            <a:prstGeom prst="rect">
              <a:avLst/>
            </a:prstGeom>
            <a:noFill/>
          </p:spPr>
          <p:txBody>
            <a:bodyPr wrap="square" rtlCol="0">
              <a:spAutoFit/>
            </a:bodyPr>
            <a:lstStyle/>
            <a:p>
              <a:r>
                <a:rPr lang="en-US" sz="2400" b="1" i="1" dirty="0">
                  <a:latin typeface="+mj-lt"/>
                </a:rPr>
                <a:t>p</a:t>
              </a:r>
            </a:p>
          </p:txBody>
        </p:sp>
        <p:sp>
          <p:nvSpPr>
            <p:cNvPr id="13" name="Rectangle 12"/>
            <p:cNvSpPr/>
            <p:nvPr/>
          </p:nvSpPr>
          <p:spPr>
            <a:xfrm>
              <a:off x="3004457" y="1752600"/>
              <a:ext cx="2895600" cy="1981200"/>
            </a:xfrm>
            <a:prstGeom prst="rect">
              <a:avLst/>
            </a:prstGeom>
            <a:solidFill>
              <a:schemeClr val="accent1">
                <a:alpha val="4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2775857" y="3810000"/>
              <a:ext cx="838200" cy="457200"/>
            </a:xfrm>
            <a:prstGeom prst="rect">
              <a:avLst/>
            </a:prstGeom>
            <a:noFill/>
          </p:spPr>
          <p:txBody>
            <a:bodyPr wrap="square" rtlCol="0">
              <a:spAutoFit/>
            </a:bodyPr>
            <a:lstStyle/>
            <a:p>
              <a:r>
                <a:rPr lang="en-US" sz="2400" b="1" i="1" dirty="0">
                  <a:latin typeface="+mj-lt"/>
                </a:rPr>
                <a:t>(</a:t>
              </a:r>
              <a:r>
                <a:rPr lang="en-US" sz="2400" b="1" i="1" dirty="0" err="1">
                  <a:latin typeface="+mj-lt"/>
                </a:rPr>
                <a:t>x,p</a:t>
              </a:r>
              <a:r>
                <a:rPr lang="en-US" sz="2400" b="1" i="1" dirty="0">
                  <a:latin typeface="+mj-lt"/>
                </a:rPr>
                <a:t>)</a:t>
              </a:r>
            </a:p>
          </p:txBody>
        </p:sp>
        <p:sp>
          <p:nvSpPr>
            <p:cNvPr id="16" name="TextBox 15"/>
            <p:cNvSpPr txBox="1"/>
            <p:nvPr/>
          </p:nvSpPr>
          <p:spPr>
            <a:xfrm>
              <a:off x="5519057" y="3810000"/>
              <a:ext cx="1752600" cy="461665"/>
            </a:xfrm>
            <a:prstGeom prst="rect">
              <a:avLst/>
            </a:prstGeom>
            <a:noFill/>
          </p:spPr>
          <p:txBody>
            <a:bodyPr wrap="square" rtlCol="0">
              <a:spAutoFit/>
            </a:bodyPr>
            <a:lstStyle/>
            <a:p>
              <a:r>
                <a:rPr lang="en-US" sz="2400" b="1" i="1" dirty="0">
                  <a:latin typeface="+mj-lt"/>
                </a:rPr>
                <a:t>(</a:t>
              </a:r>
              <a:r>
                <a:rPr lang="en-US" sz="2400" b="1" i="1" dirty="0" err="1">
                  <a:latin typeface="+mj-lt"/>
                </a:rPr>
                <a:t>x+</a:t>
              </a:r>
              <a:r>
                <a:rPr lang="en-US" sz="2400" b="1" i="1" dirty="0" err="1">
                  <a:latin typeface="Symbol" pitchFamily="18" charset="2"/>
                </a:rPr>
                <a:t>D</a:t>
              </a:r>
              <a:r>
                <a:rPr lang="en-US" sz="2400" b="1" i="1" dirty="0" err="1">
                  <a:latin typeface="+mj-lt"/>
                </a:rPr>
                <a:t>x,p</a:t>
              </a:r>
              <a:r>
                <a:rPr lang="en-US" sz="2400" b="1" i="1" dirty="0">
                  <a:latin typeface="+mj-lt"/>
                </a:rPr>
                <a:t>)</a:t>
              </a:r>
            </a:p>
          </p:txBody>
        </p:sp>
        <p:sp>
          <p:nvSpPr>
            <p:cNvPr id="17" name="TextBox 16"/>
            <p:cNvSpPr txBox="1"/>
            <p:nvPr/>
          </p:nvSpPr>
          <p:spPr>
            <a:xfrm>
              <a:off x="5671457" y="1219200"/>
              <a:ext cx="2057400" cy="461665"/>
            </a:xfrm>
            <a:prstGeom prst="rect">
              <a:avLst/>
            </a:prstGeom>
            <a:noFill/>
          </p:spPr>
          <p:txBody>
            <a:bodyPr wrap="square" rtlCol="0">
              <a:spAutoFit/>
            </a:bodyPr>
            <a:lstStyle/>
            <a:p>
              <a:r>
                <a:rPr lang="en-US" sz="2400" b="1" i="1" dirty="0">
                  <a:latin typeface="+mj-lt"/>
                </a:rPr>
                <a:t>(</a:t>
              </a:r>
              <a:r>
                <a:rPr lang="en-US" sz="2400" b="1" i="1" dirty="0" err="1">
                  <a:latin typeface="+mj-lt"/>
                </a:rPr>
                <a:t>x+</a:t>
              </a:r>
              <a:r>
                <a:rPr lang="en-US" sz="2400" b="1" i="1" dirty="0" err="1">
                  <a:latin typeface="Symbol" pitchFamily="18" charset="2"/>
                </a:rPr>
                <a:t>D</a:t>
              </a:r>
              <a:r>
                <a:rPr lang="en-US" sz="2400" b="1" i="1" dirty="0" err="1">
                  <a:latin typeface="+mj-lt"/>
                </a:rPr>
                <a:t>x,p+</a:t>
              </a:r>
              <a:r>
                <a:rPr lang="en-US" sz="2400" b="1" i="1" dirty="0" err="1">
                  <a:latin typeface="Symbol" pitchFamily="18" charset="2"/>
                </a:rPr>
                <a:t>D</a:t>
              </a:r>
              <a:r>
                <a:rPr lang="en-US" sz="2400" b="1" i="1" dirty="0" err="1">
                  <a:latin typeface="+mj-lt"/>
                </a:rPr>
                <a:t>p</a:t>
              </a:r>
              <a:r>
                <a:rPr lang="en-US" sz="2400" b="1" i="1" dirty="0">
                  <a:latin typeface="+mj-lt"/>
                </a:rPr>
                <a:t>)</a:t>
              </a:r>
            </a:p>
          </p:txBody>
        </p:sp>
        <p:sp>
          <p:nvSpPr>
            <p:cNvPr id="18" name="TextBox 17"/>
            <p:cNvSpPr txBox="1"/>
            <p:nvPr/>
          </p:nvSpPr>
          <p:spPr>
            <a:xfrm>
              <a:off x="2471057" y="1290935"/>
              <a:ext cx="2057400" cy="461665"/>
            </a:xfrm>
            <a:prstGeom prst="rect">
              <a:avLst/>
            </a:prstGeom>
            <a:noFill/>
          </p:spPr>
          <p:txBody>
            <a:bodyPr wrap="square" rtlCol="0">
              <a:spAutoFit/>
            </a:bodyPr>
            <a:lstStyle/>
            <a:p>
              <a:r>
                <a:rPr lang="en-US" sz="2400" b="1" i="1" dirty="0">
                  <a:latin typeface="+mj-lt"/>
                </a:rPr>
                <a:t>(</a:t>
              </a:r>
              <a:r>
                <a:rPr lang="en-US" sz="2400" b="1" i="1" dirty="0" err="1">
                  <a:latin typeface="+mj-lt"/>
                </a:rPr>
                <a:t>x,p+</a:t>
              </a:r>
              <a:r>
                <a:rPr lang="en-US" sz="2400" b="1" i="1" dirty="0" err="1">
                  <a:latin typeface="Symbol" pitchFamily="18" charset="2"/>
                </a:rPr>
                <a:t>D</a:t>
              </a:r>
              <a:r>
                <a:rPr lang="en-US" sz="2400" b="1" i="1" dirty="0" err="1">
                  <a:latin typeface="+mj-lt"/>
                </a:rPr>
                <a:t>p</a:t>
              </a:r>
              <a:r>
                <a:rPr lang="en-US" sz="2400" b="1" i="1" dirty="0">
                  <a:latin typeface="+mj-lt"/>
                </a:rPr>
                <a:t>)</a:t>
              </a:r>
            </a:p>
          </p:txBody>
        </p:sp>
        <p:sp>
          <p:nvSpPr>
            <p:cNvPr id="19" name="Right Arrow 18"/>
            <p:cNvSpPr/>
            <p:nvPr/>
          </p:nvSpPr>
          <p:spPr>
            <a:xfrm>
              <a:off x="1937657" y="2590800"/>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ight Arrow 19"/>
            <p:cNvSpPr/>
            <p:nvPr/>
          </p:nvSpPr>
          <p:spPr>
            <a:xfrm>
              <a:off x="6204857" y="2667000"/>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ight Arrow 20"/>
            <p:cNvSpPr/>
            <p:nvPr/>
          </p:nvSpPr>
          <p:spPr>
            <a:xfrm rot="16200000">
              <a:off x="4052207" y="4057651"/>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ight Arrow 21"/>
            <p:cNvSpPr/>
            <p:nvPr/>
          </p:nvSpPr>
          <p:spPr>
            <a:xfrm rot="16200000">
              <a:off x="4052207" y="1009650"/>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3" name="Object 22"/>
            <p:cNvGraphicFramePr>
              <a:graphicFrameLocks noChangeAspect="1"/>
            </p:cNvGraphicFramePr>
            <p:nvPr>
              <p:extLst>
                <p:ext uri="{D42A27DB-BD31-4B8C-83A1-F6EECF244321}">
                  <p14:modId xmlns:p14="http://schemas.microsoft.com/office/powerpoint/2010/main" val="2136444538"/>
                </p:ext>
              </p:extLst>
            </p:nvPr>
          </p:nvGraphicFramePr>
          <p:xfrm>
            <a:off x="2090057" y="2249487"/>
            <a:ext cx="246063" cy="341313"/>
          </p:xfrm>
          <a:graphic>
            <a:graphicData uri="http://schemas.openxmlformats.org/presentationml/2006/ole">
              <mc:AlternateContent xmlns:mc="http://schemas.openxmlformats.org/markup-compatibility/2006">
                <mc:Choice xmlns:v="urn:schemas-microsoft-com:vml" Requires="v">
                  <p:oleObj spid="_x0000_s139330" name="数式" r:id="rId3" imgW="126720" imgH="177480" progId="Equation.3">
                    <p:embed/>
                  </p:oleObj>
                </mc:Choice>
                <mc:Fallback>
                  <p:oleObj name="数式" r:id="rId3" imgW="126720" imgH="177480" progId="Equation.3">
                    <p:embed/>
                    <p:pic>
                      <p:nvPicPr>
                        <p:cNvPr id="0" name=""/>
                        <p:cNvPicPr>
                          <a:picLocks noChangeAspect="1" noChangeArrowheads="1"/>
                        </p:cNvPicPr>
                        <p:nvPr/>
                      </p:nvPicPr>
                      <p:blipFill>
                        <a:blip r:embed="rId4"/>
                        <a:srcRect/>
                        <a:stretch>
                          <a:fillRect/>
                        </a:stretch>
                      </p:blipFill>
                      <p:spPr bwMode="auto">
                        <a:xfrm>
                          <a:off x="2090057" y="2249487"/>
                          <a:ext cx="246063"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4" name="Object 23"/>
            <p:cNvGraphicFramePr>
              <a:graphicFrameLocks noChangeAspect="1"/>
            </p:cNvGraphicFramePr>
            <p:nvPr>
              <p:extLst>
                <p:ext uri="{D42A27DB-BD31-4B8C-83A1-F6EECF244321}">
                  <p14:modId xmlns:p14="http://schemas.microsoft.com/office/powerpoint/2010/main" val="1663150550"/>
                </p:ext>
              </p:extLst>
            </p:nvPr>
          </p:nvGraphicFramePr>
          <p:xfrm>
            <a:off x="4029982" y="4054475"/>
            <a:ext cx="295275" cy="390525"/>
          </p:xfrm>
          <a:graphic>
            <a:graphicData uri="http://schemas.openxmlformats.org/presentationml/2006/ole">
              <mc:AlternateContent xmlns:mc="http://schemas.openxmlformats.org/markup-compatibility/2006">
                <mc:Choice xmlns:v="urn:schemas-microsoft-com:vml" Requires="v">
                  <p:oleObj spid="_x0000_s139331" name="数式" r:id="rId5" imgW="152280" imgH="203040" progId="Equation.3">
                    <p:embed/>
                  </p:oleObj>
                </mc:Choice>
                <mc:Fallback>
                  <p:oleObj name="数式" r:id="rId5" imgW="152280" imgH="203040" progId="Equation.3">
                    <p:embed/>
                    <p:pic>
                      <p:nvPicPr>
                        <p:cNvPr id="0" name=""/>
                        <p:cNvPicPr>
                          <a:picLocks noChangeAspect="1" noChangeArrowheads="1"/>
                        </p:cNvPicPr>
                        <p:nvPr/>
                      </p:nvPicPr>
                      <p:blipFill>
                        <a:blip r:embed="rId6"/>
                        <a:srcRect/>
                        <a:stretch>
                          <a:fillRect/>
                        </a:stretch>
                      </p:blipFill>
                      <p:spPr bwMode="auto">
                        <a:xfrm>
                          <a:off x="4029982" y="4054475"/>
                          <a:ext cx="295275"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5" name="Object 24"/>
            <p:cNvGraphicFramePr>
              <a:graphicFrameLocks noChangeAspect="1"/>
            </p:cNvGraphicFramePr>
            <p:nvPr>
              <p:extLst>
                <p:ext uri="{D42A27DB-BD31-4B8C-83A1-F6EECF244321}">
                  <p14:modId xmlns:p14="http://schemas.microsoft.com/office/powerpoint/2010/main" val="3573658817"/>
                </p:ext>
              </p:extLst>
            </p:nvPr>
          </p:nvGraphicFramePr>
          <p:xfrm>
            <a:off x="4083957" y="2179638"/>
            <a:ext cx="492125" cy="757237"/>
          </p:xfrm>
          <a:graphic>
            <a:graphicData uri="http://schemas.openxmlformats.org/presentationml/2006/ole">
              <mc:AlternateContent xmlns:mc="http://schemas.openxmlformats.org/markup-compatibility/2006">
                <mc:Choice xmlns:v="urn:schemas-microsoft-com:vml" Requires="v">
                  <p:oleObj spid="_x0000_s139332" name="数式" r:id="rId7" imgW="253800" imgH="393480" progId="Equation.3">
                    <p:embed/>
                  </p:oleObj>
                </mc:Choice>
                <mc:Fallback>
                  <p:oleObj name="数式" r:id="rId7" imgW="253800" imgH="393480" progId="Equation.3">
                    <p:embed/>
                    <p:pic>
                      <p:nvPicPr>
                        <p:cNvPr id="0" name=""/>
                        <p:cNvPicPr>
                          <a:picLocks noChangeAspect="1" noChangeArrowheads="1"/>
                        </p:cNvPicPr>
                        <p:nvPr/>
                      </p:nvPicPr>
                      <p:blipFill>
                        <a:blip r:embed="rId8"/>
                        <a:srcRect/>
                        <a:stretch>
                          <a:fillRect/>
                        </a:stretch>
                      </p:blipFill>
                      <p:spPr bwMode="auto">
                        <a:xfrm>
                          <a:off x="4083957" y="2179638"/>
                          <a:ext cx="492125" cy="75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26" name="Object 25"/>
          <p:cNvGraphicFramePr>
            <a:graphicFrameLocks noChangeAspect="1"/>
          </p:cNvGraphicFramePr>
          <p:nvPr>
            <p:extLst>
              <p:ext uri="{D42A27DB-BD31-4B8C-83A1-F6EECF244321}">
                <p14:modId xmlns:p14="http://schemas.microsoft.com/office/powerpoint/2010/main" val="1852447864"/>
              </p:ext>
            </p:extLst>
          </p:nvPr>
        </p:nvGraphicFramePr>
        <p:xfrm>
          <a:off x="808037" y="4876800"/>
          <a:ext cx="3421063" cy="1660525"/>
        </p:xfrm>
        <a:graphic>
          <a:graphicData uri="http://schemas.openxmlformats.org/presentationml/2006/ole">
            <mc:AlternateContent xmlns:mc="http://schemas.openxmlformats.org/markup-compatibility/2006">
              <mc:Choice xmlns:v="urn:schemas-microsoft-com:vml" Requires="v">
                <p:oleObj spid="_x0000_s139333" name="数式" r:id="rId9" imgW="1765080" imgH="863280" progId="Equation.3">
                  <p:embed/>
                </p:oleObj>
              </mc:Choice>
              <mc:Fallback>
                <p:oleObj name="数式" r:id="rId9" imgW="1765080" imgH="863280" progId="Equation.3">
                  <p:embed/>
                  <p:pic>
                    <p:nvPicPr>
                      <p:cNvPr id="0" name=""/>
                      <p:cNvPicPr>
                        <a:picLocks noChangeAspect="1" noChangeArrowheads="1"/>
                      </p:cNvPicPr>
                      <p:nvPr/>
                    </p:nvPicPr>
                    <p:blipFill>
                      <a:blip r:embed="rId10"/>
                      <a:srcRect/>
                      <a:stretch>
                        <a:fillRect/>
                      </a:stretch>
                    </p:blipFill>
                    <p:spPr bwMode="auto">
                      <a:xfrm>
                        <a:off x="808037" y="4876800"/>
                        <a:ext cx="3421063" cy="166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0994917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9/18/2019</a:t>
            </a:r>
            <a:endParaRPr lang="en-US" dirty="0"/>
          </a:p>
        </p:txBody>
      </p:sp>
      <p:sp>
        <p:nvSpPr>
          <p:cNvPr id="3" name="Footer Placeholder 2"/>
          <p:cNvSpPr>
            <a:spLocks noGrp="1"/>
          </p:cNvSpPr>
          <p:nvPr>
            <p:ph type="ftr" sz="quarter" idx="11"/>
          </p:nvPr>
        </p:nvSpPr>
        <p:spPr/>
        <p:txBody>
          <a:bodyPr/>
          <a:lstStyle/>
          <a:p>
            <a:r>
              <a:rPr lang="en-US"/>
              <a:t>PHY 711  Fall 2019 -- Lecture 11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29</a:t>
            </a:fld>
            <a:endParaRPr lang="en-US" dirty="0"/>
          </a:p>
        </p:txBody>
      </p:sp>
      <p:sp>
        <p:nvSpPr>
          <p:cNvPr id="5" name="TextBox 4"/>
          <p:cNvSpPr txBox="1"/>
          <p:nvPr/>
        </p:nvSpPr>
        <p:spPr>
          <a:xfrm>
            <a:off x="685800" y="152400"/>
            <a:ext cx="6934200" cy="1938992"/>
          </a:xfrm>
          <a:prstGeom prst="rect">
            <a:avLst/>
          </a:prstGeom>
          <a:noFill/>
        </p:spPr>
        <p:txBody>
          <a:bodyPr wrap="square" rtlCol="0">
            <a:spAutoFit/>
          </a:bodyPr>
          <a:lstStyle/>
          <a:p>
            <a:r>
              <a:rPr lang="en-US" sz="2400" dirty="0">
                <a:latin typeface="+mj-lt"/>
              </a:rPr>
              <a:t>Review:</a:t>
            </a:r>
          </a:p>
          <a:p>
            <a:r>
              <a:rPr lang="en-US" sz="2400" dirty="0" err="1">
                <a:latin typeface="+mj-lt"/>
              </a:rPr>
              <a:t>Liouville’s</a:t>
            </a:r>
            <a:r>
              <a:rPr lang="en-US" sz="2400" dirty="0">
                <a:latin typeface="+mj-lt"/>
              </a:rPr>
              <a:t> theorem:</a:t>
            </a:r>
          </a:p>
          <a:p>
            <a:r>
              <a:rPr lang="en-US" sz="2400" dirty="0">
                <a:latin typeface="+mj-lt"/>
              </a:rPr>
              <a:t>      Imagine a collection of particles obeying the Canonical equations of motion in phase space.</a:t>
            </a:r>
          </a:p>
          <a:p>
            <a:r>
              <a:rPr lang="en-US" sz="2400" dirty="0">
                <a:latin typeface="+mj-lt"/>
              </a:rPr>
              <a:t>     </a:t>
            </a:r>
          </a:p>
        </p:txBody>
      </p:sp>
      <p:graphicFrame>
        <p:nvGraphicFramePr>
          <p:cNvPr id="6" name="Object 5"/>
          <p:cNvGraphicFramePr>
            <a:graphicFrameLocks noChangeAspect="1"/>
          </p:cNvGraphicFramePr>
          <p:nvPr>
            <p:extLst>
              <p:ext uri="{D42A27DB-BD31-4B8C-83A1-F6EECF244321}">
                <p14:modId xmlns:p14="http://schemas.microsoft.com/office/powerpoint/2010/main" val="1472710917"/>
              </p:ext>
            </p:extLst>
          </p:nvPr>
        </p:nvGraphicFramePr>
        <p:xfrm>
          <a:off x="671513" y="2057400"/>
          <a:ext cx="8080375" cy="2416175"/>
        </p:xfrm>
        <a:graphic>
          <a:graphicData uri="http://schemas.openxmlformats.org/presentationml/2006/ole">
            <mc:AlternateContent xmlns:mc="http://schemas.openxmlformats.org/markup-compatibility/2006">
              <mc:Choice xmlns:v="urn:schemas-microsoft-com:vml" Requires="v">
                <p:oleObj spid="_x0000_s140306" name="数式" r:id="rId3" imgW="3568680" imgH="1066680" progId="Equation.3">
                  <p:embed/>
                </p:oleObj>
              </mc:Choice>
              <mc:Fallback>
                <p:oleObj name="数式" r:id="rId3" imgW="3568680" imgH="1066680" progId="Equation.3">
                  <p:embed/>
                  <p:pic>
                    <p:nvPicPr>
                      <p:cNvPr id="0" name=""/>
                      <p:cNvPicPr/>
                      <p:nvPr/>
                    </p:nvPicPr>
                    <p:blipFill>
                      <a:blip r:embed="rId4"/>
                      <a:stretch>
                        <a:fillRect/>
                      </a:stretch>
                    </p:blipFill>
                    <p:spPr>
                      <a:xfrm>
                        <a:off x="671513" y="2057400"/>
                        <a:ext cx="8080375" cy="2416175"/>
                      </a:xfrm>
                      <a:prstGeom prst="rect">
                        <a:avLst/>
                      </a:prstGeom>
                    </p:spPr>
                  </p:pic>
                </p:oleObj>
              </mc:Fallback>
            </mc:AlternateContent>
          </a:graphicData>
        </a:graphic>
      </p:graphicFrame>
    </p:spTree>
    <p:extLst>
      <p:ext uri="{BB962C8B-B14F-4D97-AF65-F5344CB8AC3E}">
        <p14:creationId xmlns:p14="http://schemas.microsoft.com/office/powerpoint/2010/main" val="2997979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FD3EAB-D572-410F-84C5-361256A8B802}"/>
              </a:ext>
            </a:extLst>
          </p:cNvPr>
          <p:cNvSpPr>
            <a:spLocks noGrp="1"/>
          </p:cNvSpPr>
          <p:nvPr>
            <p:ph type="dt" sz="half" idx="10"/>
          </p:nvPr>
        </p:nvSpPr>
        <p:spPr/>
        <p:txBody>
          <a:bodyPr/>
          <a:lstStyle/>
          <a:p>
            <a:r>
              <a:rPr lang="en-US"/>
              <a:t>9/18/2019</a:t>
            </a:r>
            <a:endParaRPr lang="en-US" dirty="0"/>
          </a:p>
        </p:txBody>
      </p:sp>
      <p:sp>
        <p:nvSpPr>
          <p:cNvPr id="3" name="Footer Placeholder 2">
            <a:extLst>
              <a:ext uri="{FF2B5EF4-FFF2-40B4-BE49-F238E27FC236}">
                <a16:creationId xmlns:a16="http://schemas.microsoft.com/office/drawing/2014/main" id="{1CBDA106-0626-4979-883F-55CAAD0A3022}"/>
              </a:ext>
            </a:extLst>
          </p:cNvPr>
          <p:cNvSpPr>
            <a:spLocks noGrp="1"/>
          </p:cNvSpPr>
          <p:nvPr>
            <p:ph type="ftr" sz="quarter" idx="11"/>
          </p:nvPr>
        </p:nvSpPr>
        <p:spPr/>
        <p:txBody>
          <a:bodyPr/>
          <a:lstStyle/>
          <a:p>
            <a:r>
              <a:rPr lang="en-US"/>
              <a:t>PHY 711  Fall 2019 -- Lecture 11</a:t>
            </a:r>
            <a:endParaRPr lang="en-US" dirty="0"/>
          </a:p>
        </p:txBody>
      </p:sp>
      <p:sp>
        <p:nvSpPr>
          <p:cNvPr id="4" name="Slide Number Placeholder 3">
            <a:extLst>
              <a:ext uri="{FF2B5EF4-FFF2-40B4-BE49-F238E27FC236}">
                <a16:creationId xmlns:a16="http://schemas.microsoft.com/office/drawing/2014/main" id="{01B9C79C-7758-49F4-AE61-35D6E3B516A6}"/>
              </a:ext>
            </a:extLst>
          </p:cNvPr>
          <p:cNvSpPr>
            <a:spLocks noGrp="1"/>
          </p:cNvSpPr>
          <p:nvPr>
            <p:ph type="sldNum" sz="quarter" idx="12"/>
          </p:nvPr>
        </p:nvSpPr>
        <p:spPr/>
        <p:txBody>
          <a:bodyPr/>
          <a:lstStyle/>
          <a:p>
            <a:fld id="{CE368B07-CEBF-4C80-90AF-53B34FA04CF3}" type="slidenum">
              <a:rPr lang="en-US" smtClean="0"/>
              <a:t>3</a:t>
            </a:fld>
            <a:endParaRPr lang="en-US" dirty="0"/>
          </a:p>
        </p:txBody>
      </p:sp>
      <p:pic>
        <p:nvPicPr>
          <p:cNvPr id="5" name="Picture 4">
            <a:extLst>
              <a:ext uri="{FF2B5EF4-FFF2-40B4-BE49-F238E27FC236}">
                <a16:creationId xmlns:a16="http://schemas.microsoft.com/office/drawing/2014/main" id="{F43F47D8-A2A5-4DF1-A43E-7A38736CC9BB}"/>
              </a:ext>
            </a:extLst>
          </p:cNvPr>
          <p:cNvPicPr>
            <a:picLocks noChangeAspect="1"/>
          </p:cNvPicPr>
          <p:nvPr/>
        </p:nvPicPr>
        <p:blipFill>
          <a:blip r:embed="rId2"/>
          <a:stretch>
            <a:fillRect/>
          </a:stretch>
        </p:blipFill>
        <p:spPr>
          <a:xfrm>
            <a:off x="0" y="981660"/>
            <a:ext cx="9144000" cy="4894680"/>
          </a:xfrm>
          <a:prstGeom prst="rect">
            <a:avLst/>
          </a:prstGeom>
        </p:spPr>
      </p:pic>
      <p:sp>
        <p:nvSpPr>
          <p:cNvPr id="6" name="Oval 5">
            <a:extLst>
              <a:ext uri="{FF2B5EF4-FFF2-40B4-BE49-F238E27FC236}">
                <a16:creationId xmlns:a16="http://schemas.microsoft.com/office/drawing/2014/main" id="{10C0D9EB-0857-4DCC-BDE8-673B03F8B529}"/>
              </a:ext>
            </a:extLst>
          </p:cNvPr>
          <p:cNvSpPr/>
          <p:nvPr/>
        </p:nvSpPr>
        <p:spPr>
          <a:xfrm>
            <a:off x="5679831" y="2209800"/>
            <a:ext cx="3429000" cy="21336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333809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9/18/2019</a:t>
            </a:r>
            <a:endParaRPr lang="en-US" dirty="0"/>
          </a:p>
        </p:txBody>
      </p:sp>
      <p:sp>
        <p:nvSpPr>
          <p:cNvPr id="3" name="Footer Placeholder 2"/>
          <p:cNvSpPr>
            <a:spLocks noGrp="1"/>
          </p:cNvSpPr>
          <p:nvPr>
            <p:ph type="ftr" sz="quarter" idx="11"/>
          </p:nvPr>
        </p:nvSpPr>
        <p:spPr/>
        <p:txBody>
          <a:bodyPr/>
          <a:lstStyle/>
          <a:p>
            <a:r>
              <a:rPr lang="en-US"/>
              <a:t>PHY 711  Fall 2019 -- Lecture 11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30</a:t>
            </a:fld>
            <a:endParaRPr lang="en-US" dirty="0"/>
          </a:p>
        </p:txBody>
      </p:sp>
      <p:sp>
        <p:nvSpPr>
          <p:cNvPr id="5" name="TextBox 4"/>
          <p:cNvSpPr txBox="1"/>
          <p:nvPr/>
        </p:nvSpPr>
        <p:spPr>
          <a:xfrm>
            <a:off x="533400" y="381000"/>
            <a:ext cx="6705600" cy="461665"/>
          </a:xfrm>
          <a:prstGeom prst="rect">
            <a:avLst/>
          </a:prstGeom>
          <a:noFill/>
        </p:spPr>
        <p:txBody>
          <a:bodyPr wrap="square" rtlCol="0">
            <a:spAutoFit/>
          </a:bodyPr>
          <a:lstStyle/>
          <a:p>
            <a:r>
              <a:rPr lang="en-US" sz="2400" dirty="0">
                <a:latin typeface="+mj-lt"/>
              </a:rPr>
              <a:t>Proof of </a:t>
            </a:r>
            <a:r>
              <a:rPr lang="en-US" sz="2400" dirty="0" err="1">
                <a:latin typeface="+mj-lt"/>
              </a:rPr>
              <a:t>Liouville’e</a:t>
            </a:r>
            <a:r>
              <a:rPr lang="en-US" sz="2400" dirty="0">
                <a:latin typeface="+mj-lt"/>
              </a:rPr>
              <a:t> theorem:</a:t>
            </a:r>
          </a:p>
        </p:txBody>
      </p:sp>
      <p:sp>
        <p:nvSpPr>
          <p:cNvPr id="6" name="Cloud 5"/>
          <p:cNvSpPr/>
          <p:nvPr/>
        </p:nvSpPr>
        <p:spPr>
          <a:xfrm>
            <a:off x="2057400" y="1676400"/>
            <a:ext cx="2286000" cy="1828800"/>
          </a:xfrm>
          <a:prstGeom prst="cloud">
            <a:avLst/>
          </a:prstGeom>
          <a:solidFill>
            <a:schemeClr val="accent1">
              <a:alpha val="4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4138739659"/>
              </p:ext>
            </p:extLst>
          </p:nvPr>
        </p:nvGraphicFramePr>
        <p:xfrm>
          <a:off x="2913063" y="2144713"/>
          <a:ext cx="574675" cy="892175"/>
        </p:xfrm>
        <a:graphic>
          <a:graphicData uri="http://schemas.openxmlformats.org/presentationml/2006/ole">
            <mc:AlternateContent xmlns:mc="http://schemas.openxmlformats.org/markup-compatibility/2006">
              <mc:Choice xmlns:v="urn:schemas-microsoft-com:vml" Requires="v">
                <p:oleObj spid="_x0000_s141394" name="数式" r:id="rId3" imgW="253800" imgH="393480" progId="Equation.3">
                  <p:embed/>
                </p:oleObj>
              </mc:Choice>
              <mc:Fallback>
                <p:oleObj name="数式" r:id="rId3" imgW="253800" imgH="393480" progId="Equation.3">
                  <p:embed/>
                  <p:pic>
                    <p:nvPicPr>
                      <p:cNvPr id="0" name=""/>
                      <p:cNvPicPr>
                        <a:picLocks noChangeAspect="1" noChangeArrowheads="1"/>
                      </p:cNvPicPr>
                      <p:nvPr/>
                    </p:nvPicPr>
                    <p:blipFill>
                      <a:blip r:embed="rId4"/>
                      <a:srcRect/>
                      <a:stretch>
                        <a:fillRect/>
                      </a:stretch>
                    </p:blipFill>
                    <p:spPr bwMode="auto">
                      <a:xfrm>
                        <a:off x="2913063" y="2144713"/>
                        <a:ext cx="574675"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Right Arrow 7"/>
          <p:cNvSpPr/>
          <p:nvPr/>
        </p:nvSpPr>
        <p:spPr>
          <a:xfrm rot="2897824">
            <a:off x="3822469" y="3427615"/>
            <a:ext cx="609600"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rot="16038004">
            <a:off x="2923309" y="1147156"/>
            <a:ext cx="609600"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rot="10800000">
            <a:off x="1295400" y="2197331"/>
            <a:ext cx="609600"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rot="7383125">
            <a:off x="1752600" y="3571702"/>
            <a:ext cx="609600"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a:off x="4400204" y="1981200"/>
            <a:ext cx="609600"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3" name="Object 12"/>
          <p:cNvGraphicFramePr>
            <a:graphicFrameLocks noChangeAspect="1"/>
          </p:cNvGraphicFramePr>
          <p:nvPr>
            <p:extLst>
              <p:ext uri="{D42A27DB-BD31-4B8C-83A1-F6EECF244321}">
                <p14:modId xmlns:p14="http://schemas.microsoft.com/office/powerpoint/2010/main" val="4009880987"/>
              </p:ext>
            </p:extLst>
          </p:nvPr>
        </p:nvGraphicFramePr>
        <p:xfrm>
          <a:off x="4500717" y="3656215"/>
          <a:ext cx="517525" cy="374650"/>
        </p:xfrm>
        <a:graphic>
          <a:graphicData uri="http://schemas.openxmlformats.org/presentationml/2006/ole">
            <mc:AlternateContent xmlns:mc="http://schemas.openxmlformats.org/markup-compatibility/2006">
              <mc:Choice xmlns:v="urn:schemas-microsoft-com:vml" Requires="v">
                <p:oleObj spid="_x0000_s141395" name="数式" r:id="rId5" imgW="228600" imgH="164880" progId="Equation.3">
                  <p:embed/>
                </p:oleObj>
              </mc:Choice>
              <mc:Fallback>
                <p:oleObj name="数式" r:id="rId5" imgW="228600" imgH="164880" progId="Equation.3">
                  <p:embed/>
                  <p:pic>
                    <p:nvPicPr>
                      <p:cNvPr id="0" name=""/>
                      <p:cNvPicPr>
                        <a:picLocks noChangeAspect="1" noChangeArrowheads="1"/>
                      </p:cNvPicPr>
                      <p:nvPr/>
                    </p:nvPicPr>
                    <p:blipFill>
                      <a:blip r:embed="rId6"/>
                      <a:srcRect/>
                      <a:stretch>
                        <a:fillRect/>
                      </a:stretch>
                    </p:blipFill>
                    <p:spPr bwMode="auto">
                      <a:xfrm>
                        <a:off x="4500717" y="3656215"/>
                        <a:ext cx="517525"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2304905300"/>
              </p:ext>
            </p:extLst>
          </p:nvPr>
        </p:nvGraphicFramePr>
        <p:xfrm>
          <a:off x="5121275" y="1981200"/>
          <a:ext cx="517525" cy="374650"/>
        </p:xfrm>
        <a:graphic>
          <a:graphicData uri="http://schemas.openxmlformats.org/presentationml/2006/ole">
            <mc:AlternateContent xmlns:mc="http://schemas.openxmlformats.org/markup-compatibility/2006">
              <mc:Choice xmlns:v="urn:schemas-microsoft-com:vml" Requires="v">
                <p:oleObj spid="_x0000_s141396" name="数式" r:id="rId7" imgW="228600" imgH="164880" progId="Equation.3">
                  <p:embed/>
                </p:oleObj>
              </mc:Choice>
              <mc:Fallback>
                <p:oleObj name="数式" r:id="rId7" imgW="228600" imgH="16488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121275" y="1981200"/>
                        <a:ext cx="517525"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5" name="Object 14"/>
          <p:cNvGraphicFramePr>
            <a:graphicFrameLocks noChangeAspect="1"/>
          </p:cNvGraphicFramePr>
          <p:nvPr>
            <p:extLst>
              <p:ext uri="{D42A27DB-BD31-4B8C-83A1-F6EECF244321}">
                <p14:modId xmlns:p14="http://schemas.microsoft.com/office/powerpoint/2010/main" val="1875387659"/>
              </p:ext>
            </p:extLst>
          </p:nvPr>
        </p:nvGraphicFramePr>
        <p:xfrm>
          <a:off x="5562600" y="2438400"/>
          <a:ext cx="2960687" cy="1382712"/>
        </p:xfrm>
        <a:graphic>
          <a:graphicData uri="http://schemas.openxmlformats.org/presentationml/2006/ole">
            <mc:AlternateContent xmlns:mc="http://schemas.openxmlformats.org/markup-compatibility/2006">
              <mc:Choice xmlns:v="urn:schemas-microsoft-com:vml" Requires="v">
                <p:oleObj spid="_x0000_s141397" name="数式" r:id="rId9" imgW="1307880" imgH="609480" progId="Equation.3">
                  <p:embed/>
                </p:oleObj>
              </mc:Choice>
              <mc:Fallback>
                <p:oleObj name="数式" r:id="rId9" imgW="1307880" imgH="609480" progId="Equation.3">
                  <p:embed/>
                  <p:pic>
                    <p:nvPicPr>
                      <p:cNvPr id="0" name=""/>
                      <p:cNvPicPr>
                        <a:picLocks noChangeAspect="1" noChangeArrowheads="1"/>
                      </p:cNvPicPr>
                      <p:nvPr/>
                    </p:nvPicPr>
                    <p:blipFill>
                      <a:blip r:embed="rId10"/>
                      <a:srcRect/>
                      <a:stretch>
                        <a:fillRect/>
                      </a:stretch>
                    </p:blipFill>
                    <p:spPr bwMode="auto">
                      <a:xfrm>
                        <a:off x="5562600" y="2438400"/>
                        <a:ext cx="2960687" cy="1382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 name="Object 15"/>
          <p:cNvGraphicFramePr>
            <a:graphicFrameLocks noChangeAspect="1"/>
          </p:cNvGraphicFramePr>
          <p:nvPr>
            <p:extLst>
              <p:ext uri="{D42A27DB-BD31-4B8C-83A1-F6EECF244321}">
                <p14:modId xmlns:p14="http://schemas.microsoft.com/office/powerpoint/2010/main" val="2325829810"/>
              </p:ext>
            </p:extLst>
          </p:nvPr>
        </p:nvGraphicFramePr>
        <p:xfrm>
          <a:off x="731837" y="4249738"/>
          <a:ext cx="8335963" cy="2074862"/>
        </p:xfrm>
        <a:graphic>
          <a:graphicData uri="http://schemas.openxmlformats.org/presentationml/2006/ole">
            <mc:AlternateContent xmlns:mc="http://schemas.openxmlformats.org/markup-compatibility/2006">
              <mc:Choice xmlns:v="urn:schemas-microsoft-com:vml" Requires="v">
                <p:oleObj spid="_x0000_s141398" name="数式" r:id="rId11" imgW="3682800" imgH="914400" progId="Equation.3">
                  <p:embed/>
                </p:oleObj>
              </mc:Choice>
              <mc:Fallback>
                <p:oleObj name="数式" r:id="rId11" imgW="3682800" imgH="914400" progId="Equation.3">
                  <p:embed/>
                  <p:pic>
                    <p:nvPicPr>
                      <p:cNvPr id="0" name=""/>
                      <p:cNvPicPr>
                        <a:picLocks noChangeAspect="1" noChangeArrowheads="1"/>
                      </p:cNvPicPr>
                      <p:nvPr/>
                    </p:nvPicPr>
                    <p:blipFill>
                      <a:blip r:embed="rId12"/>
                      <a:srcRect/>
                      <a:stretch>
                        <a:fillRect/>
                      </a:stretch>
                    </p:blipFill>
                    <p:spPr bwMode="auto">
                      <a:xfrm>
                        <a:off x="731837" y="4249738"/>
                        <a:ext cx="8335963" cy="207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3439974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9/18/2019</a:t>
            </a:r>
            <a:endParaRPr lang="en-US" dirty="0"/>
          </a:p>
        </p:txBody>
      </p:sp>
      <p:sp>
        <p:nvSpPr>
          <p:cNvPr id="3" name="Footer Placeholder 2"/>
          <p:cNvSpPr>
            <a:spLocks noGrp="1"/>
          </p:cNvSpPr>
          <p:nvPr>
            <p:ph type="ftr" sz="quarter" idx="11"/>
          </p:nvPr>
        </p:nvSpPr>
        <p:spPr/>
        <p:txBody>
          <a:bodyPr/>
          <a:lstStyle/>
          <a:p>
            <a:r>
              <a:rPr lang="en-US"/>
              <a:t>PHY 711  Fall 2019 -- Lecture 11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31</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526819391"/>
              </p:ext>
            </p:extLst>
          </p:nvPr>
        </p:nvGraphicFramePr>
        <p:xfrm>
          <a:off x="214313" y="571500"/>
          <a:ext cx="6615112" cy="3314700"/>
        </p:xfrm>
        <a:graphic>
          <a:graphicData uri="http://schemas.openxmlformats.org/presentationml/2006/ole">
            <mc:AlternateContent xmlns:mc="http://schemas.openxmlformats.org/markup-compatibility/2006">
              <mc:Choice xmlns:v="urn:schemas-microsoft-com:vml" Requires="v">
                <p:oleObj spid="_x0000_s142370" name="数式" r:id="rId3" imgW="2920680" imgH="1460160" progId="Equation.3">
                  <p:embed/>
                </p:oleObj>
              </mc:Choice>
              <mc:Fallback>
                <p:oleObj name="数式" r:id="rId3" imgW="2920680" imgH="1460160" progId="Equation.3">
                  <p:embed/>
                  <p:pic>
                    <p:nvPicPr>
                      <p:cNvPr id="0" name=""/>
                      <p:cNvPicPr>
                        <a:picLocks noChangeAspect="1" noChangeArrowheads="1"/>
                      </p:cNvPicPr>
                      <p:nvPr/>
                    </p:nvPicPr>
                    <p:blipFill>
                      <a:blip r:embed="rId4"/>
                      <a:srcRect/>
                      <a:stretch>
                        <a:fillRect/>
                      </a:stretch>
                    </p:blipFill>
                    <p:spPr bwMode="auto">
                      <a:xfrm>
                        <a:off x="214313" y="571500"/>
                        <a:ext cx="6615112" cy="331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291274104"/>
              </p:ext>
            </p:extLst>
          </p:nvPr>
        </p:nvGraphicFramePr>
        <p:xfrm>
          <a:off x="990600" y="4191000"/>
          <a:ext cx="4876800" cy="1075352"/>
        </p:xfrm>
        <a:graphic>
          <a:graphicData uri="http://schemas.openxmlformats.org/presentationml/2006/ole">
            <mc:AlternateContent xmlns:mc="http://schemas.openxmlformats.org/markup-compatibility/2006">
              <mc:Choice xmlns:v="urn:schemas-microsoft-com:vml" Requires="v">
                <p:oleObj spid="_x0000_s142371" name="数式" r:id="rId5" imgW="2311200" imgH="507960" progId="Equation.3">
                  <p:embed/>
                </p:oleObj>
              </mc:Choice>
              <mc:Fallback>
                <p:oleObj name="数式" r:id="rId5" imgW="2311200" imgH="507960" progId="Equation.3">
                  <p:embed/>
                  <p:pic>
                    <p:nvPicPr>
                      <p:cNvPr id="0" name=""/>
                      <p:cNvPicPr>
                        <a:picLocks noChangeAspect="1" noChangeArrowheads="1"/>
                      </p:cNvPicPr>
                      <p:nvPr/>
                    </p:nvPicPr>
                    <p:blipFill>
                      <a:blip r:embed="rId6"/>
                      <a:srcRect/>
                      <a:stretch>
                        <a:fillRect/>
                      </a:stretch>
                    </p:blipFill>
                    <p:spPr bwMode="auto">
                      <a:xfrm>
                        <a:off x="990600" y="4191000"/>
                        <a:ext cx="4876800" cy="107535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778172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9/18/2019</a:t>
            </a:r>
            <a:endParaRPr lang="en-US" dirty="0"/>
          </a:p>
        </p:txBody>
      </p:sp>
      <p:sp>
        <p:nvSpPr>
          <p:cNvPr id="3" name="Footer Placeholder 2"/>
          <p:cNvSpPr>
            <a:spLocks noGrp="1"/>
          </p:cNvSpPr>
          <p:nvPr>
            <p:ph type="ftr" sz="quarter" idx="11"/>
          </p:nvPr>
        </p:nvSpPr>
        <p:spPr/>
        <p:txBody>
          <a:bodyPr/>
          <a:lstStyle/>
          <a:p>
            <a:r>
              <a:rPr lang="en-US"/>
              <a:t>PHY 711  Fall 2019 -- Lecture 11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32</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796379276"/>
              </p:ext>
            </p:extLst>
          </p:nvPr>
        </p:nvGraphicFramePr>
        <p:xfrm>
          <a:off x="871538" y="2971800"/>
          <a:ext cx="5521325" cy="2363788"/>
        </p:xfrm>
        <a:graphic>
          <a:graphicData uri="http://schemas.openxmlformats.org/presentationml/2006/ole">
            <mc:AlternateContent xmlns:mc="http://schemas.openxmlformats.org/markup-compatibility/2006">
              <mc:Choice xmlns:v="urn:schemas-microsoft-com:vml" Requires="v">
                <p:oleObj spid="_x0000_s143394" name="数式" r:id="rId3" imgW="2438280" imgH="1041120" progId="Equation.3">
                  <p:embed/>
                </p:oleObj>
              </mc:Choice>
              <mc:Fallback>
                <p:oleObj name="数式" r:id="rId3" imgW="2438280" imgH="1041120" progId="Equation.3">
                  <p:embed/>
                  <p:pic>
                    <p:nvPicPr>
                      <p:cNvPr id="0" name=""/>
                      <p:cNvPicPr>
                        <a:picLocks noChangeAspect="1" noChangeArrowheads="1"/>
                      </p:cNvPicPr>
                      <p:nvPr/>
                    </p:nvPicPr>
                    <p:blipFill>
                      <a:blip r:embed="rId4"/>
                      <a:srcRect/>
                      <a:stretch>
                        <a:fillRect/>
                      </a:stretch>
                    </p:blipFill>
                    <p:spPr bwMode="auto">
                      <a:xfrm>
                        <a:off x="871538" y="2971800"/>
                        <a:ext cx="5521325" cy="2363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597429770"/>
              </p:ext>
            </p:extLst>
          </p:nvPr>
        </p:nvGraphicFramePr>
        <p:xfrm>
          <a:off x="185738" y="1081088"/>
          <a:ext cx="6672262" cy="1152525"/>
        </p:xfrm>
        <a:graphic>
          <a:graphicData uri="http://schemas.openxmlformats.org/presentationml/2006/ole">
            <mc:AlternateContent xmlns:mc="http://schemas.openxmlformats.org/markup-compatibility/2006">
              <mc:Choice xmlns:v="urn:schemas-microsoft-com:vml" Requires="v">
                <p:oleObj spid="_x0000_s143395" name="数式" r:id="rId5" imgW="2946240" imgH="507960" progId="Equation.3">
                  <p:embed/>
                </p:oleObj>
              </mc:Choice>
              <mc:Fallback>
                <p:oleObj name="数式" r:id="rId5" imgW="2946240" imgH="507960" progId="Equation.3">
                  <p:embed/>
                  <p:pic>
                    <p:nvPicPr>
                      <p:cNvPr id="0" name=""/>
                      <p:cNvPicPr>
                        <a:picLocks noChangeAspect="1" noChangeArrowheads="1"/>
                      </p:cNvPicPr>
                      <p:nvPr/>
                    </p:nvPicPr>
                    <p:blipFill>
                      <a:blip r:embed="rId6"/>
                      <a:srcRect/>
                      <a:stretch>
                        <a:fillRect/>
                      </a:stretch>
                    </p:blipFill>
                    <p:spPr bwMode="auto">
                      <a:xfrm>
                        <a:off x="185738" y="1081088"/>
                        <a:ext cx="6672262"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8" name="Straight Arrow Connector 7"/>
          <p:cNvCxnSpPr/>
          <p:nvPr/>
        </p:nvCxnSpPr>
        <p:spPr>
          <a:xfrm flipV="1">
            <a:off x="4419600" y="914400"/>
            <a:ext cx="2438400" cy="1295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7086600" y="609600"/>
            <a:ext cx="838200" cy="457200"/>
          </a:xfrm>
          <a:prstGeom prst="rect">
            <a:avLst/>
          </a:prstGeom>
          <a:noFill/>
        </p:spPr>
        <p:txBody>
          <a:bodyPr wrap="square" rtlCol="0">
            <a:spAutoFit/>
          </a:bodyPr>
          <a:lstStyle/>
          <a:p>
            <a:r>
              <a:rPr lang="en-US" sz="2400" dirty="0">
                <a:latin typeface="+mj-lt"/>
              </a:rPr>
              <a:t>0</a:t>
            </a:r>
          </a:p>
        </p:txBody>
      </p:sp>
    </p:spTree>
    <p:extLst>
      <p:ext uri="{BB962C8B-B14F-4D97-AF65-F5344CB8AC3E}">
        <p14:creationId xmlns:p14="http://schemas.microsoft.com/office/powerpoint/2010/main" val="33209743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981200" y="533400"/>
            <a:ext cx="1371600" cy="10668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r>
              <a:rPr lang="en-US"/>
              <a:t>9/18/2019</a:t>
            </a:r>
            <a:endParaRPr lang="en-US" dirty="0"/>
          </a:p>
        </p:txBody>
      </p:sp>
      <p:sp>
        <p:nvSpPr>
          <p:cNvPr id="3" name="Footer Placeholder 2"/>
          <p:cNvSpPr>
            <a:spLocks noGrp="1"/>
          </p:cNvSpPr>
          <p:nvPr>
            <p:ph type="ftr" sz="quarter" idx="11"/>
          </p:nvPr>
        </p:nvSpPr>
        <p:spPr/>
        <p:txBody>
          <a:bodyPr/>
          <a:lstStyle/>
          <a:p>
            <a:r>
              <a:rPr lang="en-US"/>
              <a:t>PHY 711  Fall 2019 -- Lecture 11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33</a:t>
            </a:fld>
            <a:endParaRPr lang="en-US" dirty="0"/>
          </a:p>
        </p:txBody>
      </p:sp>
      <p:sp>
        <p:nvSpPr>
          <p:cNvPr id="5" name="TextBox 4"/>
          <p:cNvSpPr txBox="1"/>
          <p:nvPr/>
        </p:nvSpPr>
        <p:spPr>
          <a:xfrm>
            <a:off x="457200" y="1712416"/>
            <a:ext cx="7391400" cy="4154984"/>
          </a:xfrm>
          <a:prstGeom prst="rect">
            <a:avLst/>
          </a:prstGeom>
          <a:noFill/>
        </p:spPr>
        <p:txBody>
          <a:bodyPr wrap="square" rtlCol="0">
            <a:spAutoFit/>
          </a:bodyPr>
          <a:lstStyle/>
          <a:p>
            <a:r>
              <a:rPr lang="en-US" sz="2400" dirty="0">
                <a:latin typeface="+mj-lt"/>
              </a:rPr>
              <a:t>Importance of </a:t>
            </a:r>
            <a:r>
              <a:rPr lang="en-US" sz="2400" dirty="0" err="1">
                <a:latin typeface="+mj-lt"/>
              </a:rPr>
              <a:t>Liouville’s</a:t>
            </a:r>
            <a:r>
              <a:rPr lang="en-US" sz="2400" dirty="0">
                <a:latin typeface="+mj-lt"/>
              </a:rPr>
              <a:t> theorem to statistical mechanical analysis:</a:t>
            </a:r>
          </a:p>
          <a:p>
            <a:endParaRPr lang="en-US" sz="2400" dirty="0">
              <a:latin typeface="+mj-lt"/>
            </a:endParaRPr>
          </a:p>
          <a:p>
            <a:pPr lvl="1"/>
            <a:r>
              <a:rPr lang="en-US" sz="2400" dirty="0">
                <a:latin typeface="+mj-lt"/>
              </a:rPr>
              <a:t>In statistical mechanics, we need to evaluate the probability of various configurations of particles. The fact that the density of particles in phase space is constant in time, implies that each point in phase space is equally probable and that the time average of the evolution of a system can be determined by an average of the system over phase space volume. </a:t>
            </a:r>
          </a:p>
        </p:txBody>
      </p:sp>
      <p:graphicFrame>
        <p:nvGraphicFramePr>
          <p:cNvPr id="6" name="Object 5"/>
          <p:cNvGraphicFramePr>
            <a:graphicFrameLocks noChangeAspect="1"/>
          </p:cNvGraphicFramePr>
          <p:nvPr>
            <p:extLst>
              <p:ext uri="{D42A27DB-BD31-4B8C-83A1-F6EECF244321}">
                <p14:modId xmlns:p14="http://schemas.microsoft.com/office/powerpoint/2010/main" val="3902527956"/>
              </p:ext>
            </p:extLst>
          </p:nvPr>
        </p:nvGraphicFramePr>
        <p:xfrm>
          <a:off x="1981200" y="457199"/>
          <a:ext cx="1371600" cy="1083201"/>
        </p:xfrm>
        <a:graphic>
          <a:graphicData uri="http://schemas.openxmlformats.org/presentationml/2006/ole">
            <mc:AlternateContent xmlns:mc="http://schemas.openxmlformats.org/markup-compatibility/2006">
              <mc:Choice xmlns:v="urn:schemas-microsoft-com:vml" Requires="v">
                <p:oleObj spid="_x0000_s144402" name="数式" r:id="rId3" imgW="495000" imgH="393480" progId="Equation.3">
                  <p:embed/>
                </p:oleObj>
              </mc:Choice>
              <mc:Fallback>
                <p:oleObj name="数式" r:id="rId3" imgW="495000" imgH="393480" progId="Equation.3">
                  <p:embed/>
                  <p:pic>
                    <p:nvPicPr>
                      <p:cNvPr id="0" name=""/>
                      <p:cNvPicPr>
                        <a:picLocks noChangeAspect="1" noChangeArrowheads="1"/>
                      </p:cNvPicPr>
                      <p:nvPr/>
                    </p:nvPicPr>
                    <p:blipFill>
                      <a:blip r:embed="rId4"/>
                      <a:srcRect/>
                      <a:stretch>
                        <a:fillRect/>
                      </a:stretch>
                    </p:blipFill>
                    <p:spPr bwMode="auto">
                      <a:xfrm>
                        <a:off x="1981200" y="457199"/>
                        <a:ext cx="1371600" cy="1083201"/>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970431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496C441-DD77-4C30-86F3-9E4C0C1FD1FA}"/>
              </a:ext>
            </a:extLst>
          </p:cNvPr>
          <p:cNvSpPr>
            <a:spLocks noGrp="1"/>
          </p:cNvSpPr>
          <p:nvPr>
            <p:ph type="dt" sz="half" idx="10"/>
          </p:nvPr>
        </p:nvSpPr>
        <p:spPr/>
        <p:txBody>
          <a:bodyPr/>
          <a:lstStyle/>
          <a:p>
            <a:r>
              <a:rPr lang="en-US"/>
              <a:t>9/18/2019</a:t>
            </a:r>
            <a:endParaRPr lang="en-US" dirty="0"/>
          </a:p>
        </p:txBody>
      </p:sp>
      <p:sp>
        <p:nvSpPr>
          <p:cNvPr id="3" name="Footer Placeholder 2">
            <a:extLst>
              <a:ext uri="{FF2B5EF4-FFF2-40B4-BE49-F238E27FC236}">
                <a16:creationId xmlns:a16="http://schemas.microsoft.com/office/drawing/2014/main" id="{7DA487D8-A092-40DB-AE89-B5F194D3D2C9}"/>
              </a:ext>
            </a:extLst>
          </p:cNvPr>
          <p:cNvSpPr>
            <a:spLocks noGrp="1"/>
          </p:cNvSpPr>
          <p:nvPr>
            <p:ph type="ftr" sz="quarter" idx="11"/>
          </p:nvPr>
        </p:nvSpPr>
        <p:spPr/>
        <p:txBody>
          <a:bodyPr/>
          <a:lstStyle/>
          <a:p>
            <a:r>
              <a:rPr lang="en-US"/>
              <a:t>PHY 711  Fall 2019 -- Lecture 11</a:t>
            </a:r>
            <a:endParaRPr lang="en-US" dirty="0"/>
          </a:p>
        </p:txBody>
      </p:sp>
      <p:sp>
        <p:nvSpPr>
          <p:cNvPr id="4" name="Slide Number Placeholder 3">
            <a:extLst>
              <a:ext uri="{FF2B5EF4-FFF2-40B4-BE49-F238E27FC236}">
                <a16:creationId xmlns:a16="http://schemas.microsoft.com/office/drawing/2014/main" id="{FC4991CE-8FF1-41A2-8B23-C98E13307263}"/>
              </a:ext>
            </a:extLst>
          </p:cNvPr>
          <p:cNvSpPr>
            <a:spLocks noGrp="1"/>
          </p:cNvSpPr>
          <p:nvPr>
            <p:ph type="sldNum" sz="quarter" idx="12"/>
          </p:nvPr>
        </p:nvSpPr>
        <p:spPr/>
        <p:txBody>
          <a:bodyPr/>
          <a:lstStyle/>
          <a:p>
            <a:fld id="{CE368B07-CEBF-4C80-90AF-53B34FA04CF3}" type="slidenum">
              <a:rPr lang="en-US" smtClean="0"/>
              <a:t>4</a:t>
            </a:fld>
            <a:endParaRPr lang="en-US" dirty="0"/>
          </a:p>
        </p:txBody>
      </p:sp>
      <p:pic>
        <p:nvPicPr>
          <p:cNvPr id="5" name="Picture 4">
            <a:extLst>
              <a:ext uri="{FF2B5EF4-FFF2-40B4-BE49-F238E27FC236}">
                <a16:creationId xmlns:a16="http://schemas.microsoft.com/office/drawing/2014/main" id="{97704804-A78D-444E-B49B-21B9D4A40273}"/>
              </a:ext>
            </a:extLst>
          </p:cNvPr>
          <p:cNvPicPr>
            <a:picLocks noChangeAspect="1"/>
          </p:cNvPicPr>
          <p:nvPr/>
        </p:nvPicPr>
        <p:blipFill>
          <a:blip r:embed="rId2"/>
          <a:stretch>
            <a:fillRect/>
          </a:stretch>
        </p:blipFill>
        <p:spPr>
          <a:xfrm>
            <a:off x="463062" y="1600200"/>
            <a:ext cx="7350505" cy="2743200"/>
          </a:xfrm>
          <a:prstGeom prst="rect">
            <a:avLst/>
          </a:prstGeom>
        </p:spPr>
      </p:pic>
      <p:sp>
        <p:nvSpPr>
          <p:cNvPr id="6" name="TextBox 5">
            <a:extLst>
              <a:ext uri="{FF2B5EF4-FFF2-40B4-BE49-F238E27FC236}">
                <a16:creationId xmlns:a16="http://schemas.microsoft.com/office/drawing/2014/main" id="{D7D6D89B-A5E4-4DCE-9047-CA37BE3BCE63}"/>
              </a:ext>
            </a:extLst>
          </p:cNvPr>
          <p:cNvSpPr txBox="1"/>
          <p:nvPr/>
        </p:nvSpPr>
        <p:spPr>
          <a:xfrm>
            <a:off x="381000" y="813375"/>
            <a:ext cx="7848600" cy="584775"/>
          </a:xfrm>
          <a:prstGeom prst="rect">
            <a:avLst/>
          </a:prstGeom>
          <a:noFill/>
        </p:spPr>
        <p:txBody>
          <a:bodyPr wrap="square" rtlCol="0">
            <a:spAutoFit/>
          </a:bodyPr>
          <a:lstStyle/>
          <a:p>
            <a:r>
              <a:rPr lang="en-US" sz="3200" b="1" dirty="0">
                <a:latin typeface="+mj-lt"/>
              </a:rPr>
              <a:t>Colloquium today at 3 PM in Olin 101</a:t>
            </a:r>
          </a:p>
        </p:txBody>
      </p:sp>
      <p:pic>
        <p:nvPicPr>
          <p:cNvPr id="7" name="Picture 6">
            <a:extLst>
              <a:ext uri="{FF2B5EF4-FFF2-40B4-BE49-F238E27FC236}">
                <a16:creationId xmlns:a16="http://schemas.microsoft.com/office/drawing/2014/main" id="{B1BD568B-87E8-4B4A-A7F2-AB7CB473FA18}"/>
              </a:ext>
            </a:extLst>
          </p:cNvPr>
          <p:cNvPicPr>
            <a:picLocks noChangeAspect="1"/>
          </p:cNvPicPr>
          <p:nvPr/>
        </p:nvPicPr>
        <p:blipFill>
          <a:blip r:embed="rId3"/>
          <a:stretch>
            <a:fillRect/>
          </a:stretch>
        </p:blipFill>
        <p:spPr>
          <a:xfrm>
            <a:off x="324287" y="4606823"/>
            <a:ext cx="7712018" cy="1398150"/>
          </a:xfrm>
          <a:prstGeom prst="rect">
            <a:avLst/>
          </a:prstGeom>
        </p:spPr>
      </p:pic>
    </p:spTree>
    <p:extLst>
      <p:ext uri="{BB962C8B-B14F-4D97-AF65-F5344CB8AC3E}">
        <p14:creationId xmlns:p14="http://schemas.microsoft.com/office/powerpoint/2010/main" val="3018237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9/18/2019</a:t>
            </a:r>
            <a:endParaRPr lang="en-US" dirty="0"/>
          </a:p>
        </p:txBody>
      </p:sp>
      <p:sp>
        <p:nvSpPr>
          <p:cNvPr id="3" name="Footer Placeholder 2"/>
          <p:cNvSpPr>
            <a:spLocks noGrp="1"/>
          </p:cNvSpPr>
          <p:nvPr>
            <p:ph type="ftr" sz="quarter" idx="11"/>
          </p:nvPr>
        </p:nvSpPr>
        <p:spPr/>
        <p:txBody>
          <a:bodyPr/>
          <a:lstStyle/>
          <a:p>
            <a:r>
              <a:rPr lang="en-US"/>
              <a:t>PHY 711  Fall 2019 -- Lecture 11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sp>
        <p:nvSpPr>
          <p:cNvPr id="5" name="TextBox 4"/>
          <p:cNvSpPr txBox="1"/>
          <p:nvPr/>
        </p:nvSpPr>
        <p:spPr>
          <a:xfrm>
            <a:off x="457200" y="108294"/>
            <a:ext cx="7543800" cy="461665"/>
          </a:xfrm>
          <a:prstGeom prst="rect">
            <a:avLst/>
          </a:prstGeom>
          <a:noFill/>
        </p:spPr>
        <p:txBody>
          <a:bodyPr wrap="square" rtlCol="0">
            <a:spAutoFit/>
          </a:bodyPr>
          <a:lstStyle/>
          <a:p>
            <a:r>
              <a:rPr lang="en-US" sz="2400" dirty="0" err="1">
                <a:latin typeface="+mj-lt"/>
              </a:rPr>
              <a:t>Lagrangian</a:t>
            </a:r>
            <a:r>
              <a:rPr lang="en-US" sz="2400" dirty="0">
                <a:latin typeface="+mj-lt"/>
              </a:rPr>
              <a:t> picture</a:t>
            </a:r>
          </a:p>
        </p:txBody>
      </p:sp>
      <p:graphicFrame>
        <p:nvGraphicFramePr>
          <p:cNvPr id="6" name="Object 5"/>
          <p:cNvGraphicFramePr>
            <a:graphicFrameLocks noChangeAspect="1"/>
          </p:cNvGraphicFramePr>
          <p:nvPr>
            <p:extLst>
              <p:ext uri="{D42A27DB-BD31-4B8C-83A1-F6EECF244321}">
                <p14:modId xmlns:p14="http://schemas.microsoft.com/office/powerpoint/2010/main" val="265735901"/>
              </p:ext>
            </p:extLst>
          </p:nvPr>
        </p:nvGraphicFramePr>
        <p:xfrm>
          <a:off x="990600" y="457200"/>
          <a:ext cx="6091238" cy="2197100"/>
        </p:xfrm>
        <a:graphic>
          <a:graphicData uri="http://schemas.openxmlformats.org/presentationml/2006/ole">
            <mc:AlternateContent xmlns:mc="http://schemas.openxmlformats.org/markup-compatibility/2006">
              <mc:Choice xmlns:v="urn:schemas-microsoft-com:vml" Requires="v">
                <p:oleObj spid="_x0000_s111760" name="数式" r:id="rId3" imgW="3149280" imgH="1143000" progId="Equation.3">
                  <p:embed/>
                </p:oleObj>
              </mc:Choice>
              <mc:Fallback>
                <p:oleObj name="数式" r:id="rId3" imgW="3149280" imgH="1143000" progId="Equation.3">
                  <p:embed/>
                  <p:pic>
                    <p:nvPicPr>
                      <p:cNvPr id="0" name=""/>
                      <p:cNvPicPr>
                        <a:picLocks noChangeAspect="1" noChangeArrowheads="1"/>
                      </p:cNvPicPr>
                      <p:nvPr/>
                    </p:nvPicPr>
                    <p:blipFill>
                      <a:blip r:embed="rId4"/>
                      <a:srcRect/>
                      <a:stretch>
                        <a:fillRect/>
                      </a:stretch>
                    </p:blipFill>
                    <p:spPr bwMode="auto">
                      <a:xfrm>
                        <a:off x="990600" y="457200"/>
                        <a:ext cx="6091238" cy="219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Box 6"/>
          <p:cNvSpPr txBox="1"/>
          <p:nvPr/>
        </p:nvSpPr>
        <p:spPr>
          <a:xfrm>
            <a:off x="457200" y="2895600"/>
            <a:ext cx="7543800" cy="461665"/>
          </a:xfrm>
          <a:prstGeom prst="rect">
            <a:avLst/>
          </a:prstGeom>
          <a:noFill/>
        </p:spPr>
        <p:txBody>
          <a:bodyPr wrap="square" rtlCol="0">
            <a:spAutoFit/>
          </a:bodyPr>
          <a:lstStyle/>
          <a:p>
            <a:r>
              <a:rPr lang="en-US" sz="2400" dirty="0">
                <a:latin typeface="+mj-lt"/>
              </a:rPr>
              <a:t>Switching variables – Legendre transformation</a:t>
            </a:r>
          </a:p>
        </p:txBody>
      </p:sp>
      <p:graphicFrame>
        <p:nvGraphicFramePr>
          <p:cNvPr id="8" name="Object 7"/>
          <p:cNvGraphicFramePr>
            <a:graphicFrameLocks noChangeAspect="1"/>
          </p:cNvGraphicFramePr>
          <p:nvPr>
            <p:extLst>
              <p:ext uri="{D42A27DB-BD31-4B8C-83A1-F6EECF244321}">
                <p14:modId xmlns:p14="http://schemas.microsoft.com/office/powerpoint/2010/main" val="1330874433"/>
              </p:ext>
            </p:extLst>
          </p:nvPr>
        </p:nvGraphicFramePr>
        <p:xfrm>
          <a:off x="833438" y="3333750"/>
          <a:ext cx="6557962" cy="2243138"/>
        </p:xfrm>
        <a:graphic>
          <a:graphicData uri="http://schemas.openxmlformats.org/presentationml/2006/ole">
            <mc:AlternateContent xmlns:mc="http://schemas.openxmlformats.org/markup-compatibility/2006">
              <mc:Choice xmlns:v="urn:schemas-microsoft-com:vml" Requires="v">
                <p:oleObj spid="_x0000_s111761" name="数式" r:id="rId5" imgW="3390840" imgH="1168200" progId="Equation.3">
                  <p:embed/>
                </p:oleObj>
              </mc:Choice>
              <mc:Fallback>
                <p:oleObj name="数式" r:id="rId5" imgW="3390840" imgH="1168200" progId="Equation.3">
                  <p:embed/>
                  <p:pic>
                    <p:nvPicPr>
                      <p:cNvPr id="0" name="Object 5"/>
                      <p:cNvPicPr>
                        <a:picLocks noChangeAspect="1" noChangeArrowheads="1"/>
                      </p:cNvPicPr>
                      <p:nvPr/>
                    </p:nvPicPr>
                    <p:blipFill>
                      <a:blip r:embed="rId6"/>
                      <a:srcRect/>
                      <a:stretch>
                        <a:fillRect/>
                      </a:stretch>
                    </p:blipFill>
                    <p:spPr bwMode="auto">
                      <a:xfrm>
                        <a:off x="833438" y="3333750"/>
                        <a:ext cx="6557962" cy="224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6753586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9/18/2019</a:t>
            </a:r>
            <a:endParaRPr lang="en-US" dirty="0"/>
          </a:p>
        </p:txBody>
      </p:sp>
      <p:sp>
        <p:nvSpPr>
          <p:cNvPr id="3" name="Footer Placeholder 2"/>
          <p:cNvSpPr>
            <a:spLocks noGrp="1"/>
          </p:cNvSpPr>
          <p:nvPr>
            <p:ph type="ftr" sz="quarter" idx="11"/>
          </p:nvPr>
        </p:nvSpPr>
        <p:spPr/>
        <p:txBody>
          <a:bodyPr/>
          <a:lstStyle/>
          <a:p>
            <a:r>
              <a:rPr lang="en-US"/>
              <a:t>PHY 711  Fall 2019 -- Lecture 11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dirty="0"/>
          </a:p>
        </p:txBody>
      </p:sp>
      <p:sp>
        <p:nvSpPr>
          <p:cNvPr id="5" name="TextBox 4"/>
          <p:cNvSpPr txBox="1"/>
          <p:nvPr/>
        </p:nvSpPr>
        <p:spPr>
          <a:xfrm>
            <a:off x="609600" y="457200"/>
            <a:ext cx="7162800" cy="461665"/>
          </a:xfrm>
          <a:prstGeom prst="rect">
            <a:avLst/>
          </a:prstGeom>
          <a:noFill/>
        </p:spPr>
        <p:txBody>
          <a:bodyPr wrap="square" rtlCol="0">
            <a:spAutoFit/>
          </a:bodyPr>
          <a:lstStyle/>
          <a:p>
            <a:r>
              <a:rPr lang="en-US" sz="2400" dirty="0">
                <a:latin typeface="+mj-lt"/>
              </a:rPr>
              <a:t>Hamiltonian picture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3053825761"/>
              </p:ext>
            </p:extLst>
          </p:nvPr>
        </p:nvGraphicFramePr>
        <p:xfrm>
          <a:off x="936625" y="1295400"/>
          <a:ext cx="7369175" cy="4024313"/>
        </p:xfrm>
        <a:graphic>
          <a:graphicData uri="http://schemas.openxmlformats.org/presentationml/2006/ole">
            <mc:AlternateContent xmlns:mc="http://schemas.openxmlformats.org/markup-compatibility/2006">
              <mc:Choice xmlns:v="urn:schemas-microsoft-com:vml" Requires="v">
                <p:oleObj spid="_x0000_s115784" name="数式" r:id="rId3" imgW="3809880" imgH="2095200" progId="Equation.3">
                  <p:embed/>
                </p:oleObj>
              </mc:Choice>
              <mc:Fallback>
                <p:oleObj name="数式" r:id="rId3" imgW="3809880" imgH="2095200" progId="Equation.3">
                  <p:embed/>
                  <p:pic>
                    <p:nvPicPr>
                      <p:cNvPr id="0" name="Object 7"/>
                      <p:cNvPicPr>
                        <a:picLocks noChangeAspect="1" noChangeArrowheads="1"/>
                      </p:cNvPicPr>
                      <p:nvPr/>
                    </p:nvPicPr>
                    <p:blipFill>
                      <a:blip r:embed="rId4"/>
                      <a:srcRect/>
                      <a:stretch>
                        <a:fillRect/>
                      </a:stretch>
                    </p:blipFill>
                    <p:spPr bwMode="auto">
                      <a:xfrm>
                        <a:off x="936625" y="1295400"/>
                        <a:ext cx="7369175" cy="402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1933401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9/18/2019</a:t>
            </a:r>
            <a:endParaRPr lang="en-US" dirty="0"/>
          </a:p>
        </p:txBody>
      </p:sp>
      <p:sp>
        <p:nvSpPr>
          <p:cNvPr id="3" name="Footer Placeholder 2"/>
          <p:cNvSpPr>
            <a:spLocks noGrp="1"/>
          </p:cNvSpPr>
          <p:nvPr>
            <p:ph type="ftr" sz="quarter" idx="11"/>
          </p:nvPr>
        </p:nvSpPr>
        <p:spPr/>
        <p:txBody>
          <a:bodyPr/>
          <a:lstStyle/>
          <a:p>
            <a:r>
              <a:rPr lang="en-US"/>
              <a:t>PHY 711  Fall 2019 -- Lecture 11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dirty="0"/>
          </a:p>
        </p:txBody>
      </p:sp>
      <p:sp>
        <p:nvSpPr>
          <p:cNvPr id="5" name="TextBox 4"/>
          <p:cNvSpPr txBox="1"/>
          <p:nvPr/>
        </p:nvSpPr>
        <p:spPr>
          <a:xfrm>
            <a:off x="685800" y="304800"/>
            <a:ext cx="7924800" cy="830997"/>
          </a:xfrm>
          <a:prstGeom prst="rect">
            <a:avLst/>
          </a:prstGeom>
          <a:noFill/>
        </p:spPr>
        <p:txBody>
          <a:bodyPr wrap="square" rtlCol="0">
            <a:spAutoFit/>
          </a:bodyPr>
          <a:lstStyle/>
          <a:p>
            <a:r>
              <a:rPr lang="en-US" sz="2400" dirty="0">
                <a:latin typeface="+mj-lt"/>
              </a:rPr>
              <a:t>Direct application of Hamiltonian’s principle using the Hamiltonian function --</a:t>
            </a:r>
          </a:p>
        </p:txBody>
      </p:sp>
      <p:graphicFrame>
        <p:nvGraphicFramePr>
          <p:cNvPr id="6" name="Object 5"/>
          <p:cNvGraphicFramePr>
            <a:graphicFrameLocks noChangeAspect="1"/>
          </p:cNvGraphicFramePr>
          <p:nvPr>
            <p:extLst>
              <p:ext uri="{D42A27DB-BD31-4B8C-83A1-F6EECF244321}">
                <p14:modId xmlns:p14="http://schemas.microsoft.com/office/powerpoint/2010/main" val="2399699922"/>
              </p:ext>
            </p:extLst>
          </p:nvPr>
        </p:nvGraphicFramePr>
        <p:xfrm>
          <a:off x="829876" y="2403895"/>
          <a:ext cx="8261350" cy="3657812"/>
        </p:xfrm>
        <a:graphic>
          <a:graphicData uri="http://schemas.openxmlformats.org/presentationml/2006/ole">
            <mc:AlternateContent xmlns:mc="http://schemas.openxmlformats.org/markup-compatibility/2006">
              <mc:Choice xmlns:v="urn:schemas-microsoft-com:vml" Requires="v">
                <p:oleObj spid="_x0000_s117948" name="Equation" r:id="rId3" imgW="6286320" imgH="2806560" progId="Equation.DSMT4">
                  <p:embed/>
                </p:oleObj>
              </mc:Choice>
              <mc:Fallback>
                <p:oleObj name="Equation" r:id="rId3" imgW="6286320" imgH="2806560" progId="Equation.DSMT4">
                  <p:embed/>
                  <p:pic>
                    <p:nvPicPr>
                      <p:cNvPr id="0" name="Object 11"/>
                      <p:cNvPicPr>
                        <a:picLocks noChangeAspect="1" noChangeArrowheads="1"/>
                      </p:cNvPicPr>
                      <p:nvPr/>
                    </p:nvPicPr>
                    <p:blipFill>
                      <a:blip r:embed="rId4"/>
                      <a:srcRect/>
                      <a:stretch>
                        <a:fillRect/>
                      </a:stretch>
                    </p:blipFill>
                    <p:spPr bwMode="auto">
                      <a:xfrm>
                        <a:off x="829876" y="2403895"/>
                        <a:ext cx="8261350" cy="3657812"/>
                      </a:xfrm>
                      <a:prstGeom prst="rect">
                        <a:avLst/>
                      </a:prstGeom>
                      <a:noFill/>
                      <a:ln>
                        <a:noFill/>
                      </a:ln>
                    </p:spPr>
                  </p:pic>
                </p:oleObj>
              </mc:Fallback>
            </mc:AlternateContent>
          </a:graphicData>
        </a:graphic>
      </p:graphicFrame>
      <p:grpSp>
        <p:nvGrpSpPr>
          <p:cNvPr id="7" name="Group 6"/>
          <p:cNvGrpSpPr/>
          <p:nvPr/>
        </p:nvGrpSpPr>
        <p:grpSpPr>
          <a:xfrm>
            <a:off x="865188" y="1135797"/>
            <a:ext cx="6754812" cy="973455"/>
            <a:chOff x="685800" y="318135"/>
            <a:chExt cx="6754812" cy="973455"/>
          </a:xfrm>
        </p:grpSpPr>
        <p:sp>
          <p:nvSpPr>
            <p:cNvPr id="8" name="Oval 7"/>
            <p:cNvSpPr/>
            <p:nvPr/>
          </p:nvSpPr>
          <p:spPr>
            <a:xfrm>
              <a:off x="685800" y="4572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3581400" y="990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729044" y="594360"/>
              <a:ext cx="2969840" cy="697230"/>
            </a:xfrm>
            <a:custGeom>
              <a:avLst/>
              <a:gdLst>
                <a:gd name="connsiteX0" fmla="*/ 48196 w 2969840"/>
                <a:gd name="connsiteY0" fmla="*/ 0 h 697230"/>
                <a:gd name="connsiteX1" fmla="*/ 128206 w 2969840"/>
                <a:gd name="connsiteY1" fmla="*/ 148590 h 697230"/>
                <a:gd name="connsiteX2" fmla="*/ 1145476 w 2969840"/>
                <a:gd name="connsiteY2" fmla="*/ 354330 h 697230"/>
                <a:gd name="connsiteX3" fmla="*/ 1156906 w 2969840"/>
                <a:gd name="connsiteY3" fmla="*/ 354330 h 697230"/>
                <a:gd name="connsiteX4" fmla="*/ 2014156 w 2969840"/>
                <a:gd name="connsiteY4" fmla="*/ 491490 h 697230"/>
                <a:gd name="connsiteX5" fmla="*/ 2528506 w 2969840"/>
                <a:gd name="connsiteY5" fmla="*/ 697230 h 697230"/>
                <a:gd name="connsiteX6" fmla="*/ 2939986 w 2969840"/>
                <a:gd name="connsiteY6" fmla="*/ 491490 h 697230"/>
                <a:gd name="connsiteX7" fmla="*/ 2905696 w 2969840"/>
                <a:gd name="connsiteY7" fmla="*/ 457200 h 697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69840" h="697230">
                  <a:moveTo>
                    <a:pt x="48196" y="0"/>
                  </a:moveTo>
                  <a:cubicBezTo>
                    <a:pt x="-3239" y="44767"/>
                    <a:pt x="-54674" y="89535"/>
                    <a:pt x="128206" y="148590"/>
                  </a:cubicBezTo>
                  <a:cubicBezTo>
                    <a:pt x="311086" y="207645"/>
                    <a:pt x="974026" y="320040"/>
                    <a:pt x="1145476" y="354330"/>
                  </a:cubicBezTo>
                  <a:cubicBezTo>
                    <a:pt x="1316926" y="388620"/>
                    <a:pt x="1156906" y="354330"/>
                    <a:pt x="1156906" y="354330"/>
                  </a:cubicBezTo>
                  <a:cubicBezTo>
                    <a:pt x="1301686" y="377190"/>
                    <a:pt x="1785556" y="434340"/>
                    <a:pt x="2014156" y="491490"/>
                  </a:cubicBezTo>
                  <a:cubicBezTo>
                    <a:pt x="2242756" y="548640"/>
                    <a:pt x="2374201" y="697230"/>
                    <a:pt x="2528506" y="697230"/>
                  </a:cubicBezTo>
                  <a:cubicBezTo>
                    <a:pt x="2682811" y="697230"/>
                    <a:pt x="2877121" y="531495"/>
                    <a:pt x="2939986" y="491490"/>
                  </a:cubicBezTo>
                  <a:cubicBezTo>
                    <a:pt x="3002851" y="451485"/>
                    <a:pt x="2954273" y="454342"/>
                    <a:pt x="2905696" y="457200"/>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11" name="Object 10"/>
            <p:cNvGraphicFramePr>
              <a:graphicFrameLocks noChangeAspect="1"/>
            </p:cNvGraphicFramePr>
            <p:nvPr>
              <p:extLst>
                <p:ext uri="{D42A27DB-BD31-4B8C-83A1-F6EECF244321}">
                  <p14:modId xmlns:p14="http://schemas.microsoft.com/office/powerpoint/2010/main" val="4247921547"/>
                </p:ext>
              </p:extLst>
            </p:nvPr>
          </p:nvGraphicFramePr>
          <p:xfrm>
            <a:off x="1600200" y="480060"/>
            <a:ext cx="368300" cy="341313"/>
          </p:xfrm>
          <a:graphic>
            <a:graphicData uri="http://schemas.openxmlformats.org/presentationml/2006/ole">
              <mc:AlternateContent xmlns:mc="http://schemas.openxmlformats.org/markup-compatibility/2006">
                <mc:Choice xmlns:v="urn:schemas-microsoft-com:vml" Requires="v">
                  <p:oleObj spid="_x0000_s117949" name="数式" r:id="rId5" imgW="190440" imgH="177480" progId="Equation.3">
                    <p:embed/>
                  </p:oleObj>
                </mc:Choice>
                <mc:Fallback>
                  <p:oleObj name="数式" r:id="rId5" imgW="190440" imgH="177480" progId="Equation.3">
                    <p:embed/>
                    <p:pic>
                      <p:nvPicPr>
                        <p:cNvPr id="0" name=""/>
                        <p:cNvPicPr>
                          <a:picLocks noChangeAspect="1" noChangeArrowheads="1"/>
                        </p:cNvPicPr>
                        <p:nvPr/>
                      </p:nvPicPr>
                      <p:blipFill>
                        <a:blip r:embed="rId6"/>
                        <a:srcRect/>
                        <a:stretch>
                          <a:fillRect/>
                        </a:stretch>
                      </p:blipFill>
                      <p:spPr bwMode="auto">
                        <a:xfrm>
                          <a:off x="1600200" y="480060"/>
                          <a:ext cx="368300"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3824697779"/>
                </p:ext>
              </p:extLst>
            </p:nvPr>
          </p:nvGraphicFramePr>
          <p:xfrm>
            <a:off x="4419600" y="318135"/>
            <a:ext cx="3021012" cy="828675"/>
          </p:xfrm>
          <a:graphic>
            <a:graphicData uri="http://schemas.openxmlformats.org/presentationml/2006/ole">
              <mc:AlternateContent xmlns:mc="http://schemas.openxmlformats.org/markup-compatibility/2006">
                <mc:Choice xmlns:v="urn:schemas-microsoft-com:vml" Requires="v">
                  <p:oleObj spid="_x0000_s117950" name="数式" r:id="rId7" imgW="1562040" imgH="431640" progId="Equation.3">
                    <p:embed/>
                  </p:oleObj>
                </mc:Choice>
                <mc:Fallback>
                  <p:oleObj name="数式" r:id="rId7" imgW="1562040" imgH="431640" progId="Equation.3">
                    <p:embed/>
                    <p:pic>
                      <p:nvPicPr>
                        <p:cNvPr id="0" name=""/>
                        <p:cNvPicPr>
                          <a:picLocks noChangeAspect="1" noChangeArrowheads="1"/>
                        </p:cNvPicPr>
                        <p:nvPr/>
                      </p:nvPicPr>
                      <p:blipFill>
                        <a:blip r:embed="rId8"/>
                        <a:srcRect/>
                        <a:stretch>
                          <a:fillRect/>
                        </a:stretch>
                      </p:blipFill>
                      <p:spPr bwMode="auto">
                        <a:xfrm>
                          <a:off x="4419600" y="318135"/>
                          <a:ext cx="3021012"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Tree>
    <p:extLst>
      <p:ext uri="{BB962C8B-B14F-4D97-AF65-F5344CB8AC3E}">
        <p14:creationId xmlns:p14="http://schemas.microsoft.com/office/powerpoint/2010/main" val="30966416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600200" y="3200400"/>
            <a:ext cx="1676400" cy="1752600"/>
          </a:xfrm>
          <a:prstGeom prst="rect">
            <a:avLst/>
          </a:prstGeom>
          <a:solidFill>
            <a:srgbClr val="DA32AA">
              <a:alpha val="5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r>
              <a:rPr lang="en-US"/>
              <a:t>9/18/2019</a:t>
            </a:r>
            <a:endParaRPr lang="en-US" dirty="0"/>
          </a:p>
        </p:txBody>
      </p:sp>
      <p:sp>
        <p:nvSpPr>
          <p:cNvPr id="3" name="Footer Placeholder 2"/>
          <p:cNvSpPr>
            <a:spLocks noGrp="1"/>
          </p:cNvSpPr>
          <p:nvPr>
            <p:ph type="ftr" sz="quarter" idx="11"/>
          </p:nvPr>
        </p:nvSpPr>
        <p:spPr/>
        <p:txBody>
          <a:bodyPr/>
          <a:lstStyle/>
          <a:p>
            <a:r>
              <a:rPr lang="en-US"/>
              <a:t>PHY 711  Fall 2019 -- Lecture 11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sp>
        <p:nvSpPr>
          <p:cNvPr id="5" name="TextBox 4"/>
          <p:cNvSpPr txBox="1"/>
          <p:nvPr/>
        </p:nvSpPr>
        <p:spPr>
          <a:xfrm>
            <a:off x="609600" y="304800"/>
            <a:ext cx="7391400" cy="830997"/>
          </a:xfrm>
          <a:prstGeom prst="rect">
            <a:avLst/>
          </a:prstGeom>
          <a:noFill/>
        </p:spPr>
        <p:txBody>
          <a:bodyPr wrap="square" rtlCol="0">
            <a:spAutoFit/>
          </a:bodyPr>
          <a:lstStyle/>
          <a:p>
            <a:r>
              <a:rPr lang="en-US" sz="2400" dirty="0">
                <a:latin typeface="+mj-lt"/>
              </a:rPr>
              <a:t>Hamilton’s principle continued:</a:t>
            </a:r>
          </a:p>
          <a:p>
            <a:endParaRPr lang="en-US" sz="2400" dirty="0">
              <a:latin typeface="+mj-lt"/>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529099977"/>
              </p:ext>
            </p:extLst>
          </p:nvPr>
        </p:nvGraphicFramePr>
        <p:xfrm>
          <a:off x="903249" y="684909"/>
          <a:ext cx="5943600" cy="1528622"/>
        </p:xfrm>
        <a:graphic>
          <a:graphicData uri="http://schemas.openxmlformats.org/presentationml/2006/ole">
            <mc:AlternateContent xmlns:mc="http://schemas.openxmlformats.org/markup-compatibility/2006">
              <mc:Choice xmlns:v="urn:schemas-microsoft-com:vml" Requires="v">
                <p:oleObj spid="_x0000_s118974" name="Equation" r:id="rId3" imgW="4165560" imgH="1079280" progId="Equation.DSMT4">
                  <p:embed/>
                </p:oleObj>
              </mc:Choice>
              <mc:Fallback>
                <p:oleObj name="Equation" r:id="rId3" imgW="4165560" imgH="1079280" progId="Equation.DSMT4">
                  <p:embed/>
                  <p:pic>
                    <p:nvPicPr>
                      <p:cNvPr id="0" name="Object 5"/>
                      <p:cNvPicPr>
                        <a:picLocks noChangeAspect="1" noChangeArrowheads="1"/>
                      </p:cNvPicPr>
                      <p:nvPr/>
                    </p:nvPicPr>
                    <p:blipFill>
                      <a:blip r:embed="rId4"/>
                      <a:srcRect/>
                      <a:stretch>
                        <a:fillRect/>
                      </a:stretch>
                    </p:blipFill>
                    <p:spPr bwMode="auto">
                      <a:xfrm>
                        <a:off x="903249" y="684909"/>
                        <a:ext cx="5943600" cy="1528622"/>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4271020220"/>
              </p:ext>
            </p:extLst>
          </p:nvPr>
        </p:nvGraphicFramePr>
        <p:xfrm>
          <a:off x="836613" y="2209800"/>
          <a:ext cx="6783387" cy="2706688"/>
        </p:xfrm>
        <a:graphic>
          <a:graphicData uri="http://schemas.openxmlformats.org/presentationml/2006/ole">
            <mc:AlternateContent xmlns:mc="http://schemas.openxmlformats.org/markup-compatibility/2006">
              <mc:Choice xmlns:v="urn:schemas-microsoft-com:vml" Requires="v">
                <p:oleObj spid="_x0000_s118975" name="数式" r:id="rId5" imgW="3504960" imgH="1409400" progId="Equation.3">
                  <p:embed/>
                </p:oleObj>
              </mc:Choice>
              <mc:Fallback>
                <p:oleObj name="数式" r:id="rId5" imgW="3504960" imgH="1409400" progId="Equation.3">
                  <p:embed/>
                  <p:pic>
                    <p:nvPicPr>
                      <p:cNvPr id="0" name="Object 5"/>
                      <p:cNvPicPr>
                        <a:picLocks noChangeAspect="1" noChangeArrowheads="1"/>
                      </p:cNvPicPr>
                      <p:nvPr/>
                    </p:nvPicPr>
                    <p:blipFill>
                      <a:blip r:embed="rId6"/>
                      <a:srcRect/>
                      <a:stretch>
                        <a:fillRect/>
                      </a:stretch>
                    </p:blipFill>
                    <p:spPr bwMode="auto">
                      <a:xfrm>
                        <a:off x="836613" y="2209800"/>
                        <a:ext cx="6783387" cy="2706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 name="TextBox 8"/>
          <p:cNvSpPr txBox="1"/>
          <p:nvPr/>
        </p:nvSpPr>
        <p:spPr>
          <a:xfrm>
            <a:off x="3657600" y="3581400"/>
            <a:ext cx="3200400" cy="461665"/>
          </a:xfrm>
          <a:prstGeom prst="rect">
            <a:avLst/>
          </a:prstGeom>
          <a:noFill/>
        </p:spPr>
        <p:txBody>
          <a:bodyPr wrap="square" rtlCol="0">
            <a:spAutoFit/>
          </a:bodyPr>
          <a:lstStyle/>
          <a:p>
            <a:r>
              <a:rPr lang="en-US" sz="2400" b="1" dirty="0">
                <a:solidFill>
                  <a:srgbClr val="DA32AA"/>
                </a:solidFill>
                <a:latin typeface="+mj-lt"/>
              </a:rPr>
              <a:t>Canonical equations</a:t>
            </a:r>
          </a:p>
        </p:txBody>
      </p:sp>
      <p:graphicFrame>
        <p:nvGraphicFramePr>
          <p:cNvPr id="10" name="Object 9"/>
          <p:cNvGraphicFramePr>
            <a:graphicFrameLocks noChangeAspect="1"/>
          </p:cNvGraphicFramePr>
          <p:nvPr>
            <p:extLst>
              <p:ext uri="{D42A27DB-BD31-4B8C-83A1-F6EECF244321}">
                <p14:modId xmlns:p14="http://schemas.microsoft.com/office/powerpoint/2010/main" val="623052351"/>
              </p:ext>
            </p:extLst>
          </p:nvPr>
        </p:nvGraphicFramePr>
        <p:xfrm>
          <a:off x="609600" y="5081884"/>
          <a:ext cx="8245475" cy="1166516"/>
        </p:xfrm>
        <a:graphic>
          <a:graphicData uri="http://schemas.openxmlformats.org/presentationml/2006/ole">
            <mc:AlternateContent xmlns:mc="http://schemas.openxmlformats.org/markup-compatibility/2006">
              <mc:Choice xmlns:v="urn:schemas-microsoft-com:vml" Requires="v">
                <p:oleObj spid="_x0000_s118976" name="数式" r:id="rId7" imgW="5168880" imgH="736560" progId="Equation.3">
                  <p:embed/>
                </p:oleObj>
              </mc:Choice>
              <mc:Fallback>
                <p:oleObj name="数式" r:id="rId7" imgW="5168880" imgH="736560" progId="Equation.3">
                  <p:embed/>
                  <p:pic>
                    <p:nvPicPr>
                      <p:cNvPr id="0" name="Object 6"/>
                      <p:cNvPicPr>
                        <a:picLocks noChangeAspect="1" noChangeArrowheads="1"/>
                      </p:cNvPicPr>
                      <p:nvPr/>
                    </p:nvPicPr>
                    <p:blipFill>
                      <a:blip r:embed="rId8"/>
                      <a:srcRect/>
                      <a:stretch>
                        <a:fillRect/>
                      </a:stretch>
                    </p:blipFill>
                    <p:spPr bwMode="auto">
                      <a:xfrm>
                        <a:off x="609600" y="5081884"/>
                        <a:ext cx="8245475" cy="1166516"/>
                      </a:xfrm>
                      <a:prstGeom prst="rect">
                        <a:avLst/>
                      </a:prstGeom>
                      <a:noFill/>
                      <a:ln>
                        <a:noFill/>
                      </a:ln>
                    </p:spPr>
                  </p:pic>
                </p:oleObj>
              </mc:Fallback>
            </mc:AlternateContent>
          </a:graphicData>
        </a:graphic>
      </p:graphicFrame>
      <p:cxnSp>
        <p:nvCxnSpPr>
          <p:cNvPr id="12" name="Straight Arrow Connector 11"/>
          <p:cNvCxnSpPr/>
          <p:nvPr/>
        </p:nvCxnSpPr>
        <p:spPr>
          <a:xfrm flipV="1">
            <a:off x="5791200" y="5334000"/>
            <a:ext cx="762000" cy="838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6477000" y="5024735"/>
            <a:ext cx="457200" cy="461665"/>
          </a:xfrm>
          <a:prstGeom prst="rect">
            <a:avLst/>
          </a:prstGeom>
          <a:noFill/>
        </p:spPr>
        <p:txBody>
          <a:bodyPr wrap="square" rtlCol="0">
            <a:spAutoFit/>
          </a:bodyPr>
          <a:lstStyle/>
          <a:p>
            <a:r>
              <a:rPr lang="en-US" sz="2400" dirty="0">
                <a:latin typeface="+mj-lt"/>
              </a:rPr>
              <a:t>0</a:t>
            </a:r>
          </a:p>
        </p:txBody>
      </p:sp>
    </p:spTree>
    <p:extLst>
      <p:ext uri="{BB962C8B-B14F-4D97-AF65-F5344CB8AC3E}">
        <p14:creationId xmlns:p14="http://schemas.microsoft.com/office/powerpoint/2010/main" val="18847419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9/18/2019</a:t>
            </a:r>
            <a:endParaRPr lang="en-US" dirty="0"/>
          </a:p>
        </p:txBody>
      </p:sp>
      <p:sp>
        <p:nvSpPr>
          <p:cNvPr id="3" name="Footer Placeholder 2"/>
          <p:cNvSpPr>
            <a:spLocks noGrp="1"/>
          </p:cNvSpPr>
          <p:nvPr>
            <p:ph type="ftr" sz="quarter" idx="11"/>
          </p:nvPr>
        </p:nvSpPr>
        <p:spPr/>
        <p:txBody>
          <a:bodyPr/>
          <a:lstStyle/>
          <a:p>
            <a:r>
              <a:rPr lang="en-US"/>
              <a:t>PHY 711  Fall 2019 -- Lecture 11</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p:cNvSpPr txBox="1"/>
          <p:nvPr/>
        </p:nvSpPr>
        <p:spPr>
          <a:xfrm>
            <a:off x="762000" y="378767"/>
            <a:ext cx="7467600" cy="461665"/>
          </a:xfrm>
          <a:prstGeom prst="rect">
            <a:avLst/>
          </a:prstGeom>
          <a:noFill/>
        </p:spPr>
        <p:txBody>
          <a:bodyPr wrap="square" rtlCol="0">
            <a:spAutoFit/>
          </a:bodyPr>
          <a:lstStyle/>
          <a:p>
            <a:r>
              <a:rPr lang="en-US" sz="2400" dirty="0">
                <a:latin typeface="+mj-lt"/>
              </a:rPr>
              <a:t>Constants of the motion in Hamiltonian formalism</a:t>
            </a:r>
          </a:p>
        </p:txBody>
      </p:sp>
      <p:graphicFrame>
        <p:nvGraphicFramePr>
          <p:cNvPr id="6" name="Object 5"/>
          <p:cNvGraphicFramePr>
            <a:graphicFrameLocks noChangeAspect="1"/>
          </p:cNvGraphicFramePr>
          <p:nvPr>
            <p:extLst>
              <p:ext uri="{D42A27DB-BD31-4B8C-83A1-F6EECF244321}">
                <p14:modId xmlns:p14="http://schemas.microsoft.com/office/powerpoint/2010/main" val="3177989425"/>
              </p:ext>
            </p:extLst>
          </p:nvPr>
        </p:nvGraphicFramePr>
        <p:xfrm>
          <a:off x="1930400" y="1371600"/>
          <a:ext cx="5283200" cy="4827587"/>
        </p:xfrm>
        <a:graphic>
          <a:graphicData uri="http://schemas.openxmlformats.org/presentationml/2006/ole">
            <mc:AlternateContent xmlns:mc="http://schemas.openxmlformats.org/markup-compatibility/2006">
              <mc:Choice xmlns:v="urn:schemas-microsoft-com:vml" Requires="v">
                <p:oleObj spid="_x0000_s124984" name="Equation" r:id="rId3" imgW="2730240" imgH="2514600" progId="Equation.DSMT4">
                  <p:embed/>
                </p:oleObj>
              </mc:Choice>
              <mc:Fallback>
                <p:oleObj name="Equation" r:id="rId3" imgW="2730240" imgH="2514600" progId="Equation.DSMT4">
                  <p:embed/>
                  <p:pic>
                    <p:nvPicPr>
                      <p:cNvPr id="0" name="Object 5"/>
                      <p:cNvPicPr>
                        <a:picLocks noChangeAspect="1" noChangeArrowheads="1"/>
                      </p:cNvPicPr>
                      <p:nvPr/>
                    </p:nvPicPr>
                    <p:blipFill>
                      <a:blip r:embed="rId4"/>
                      <a:srcRect/>
                      <a:stretch>
                        <a:fillRect/>
                      </a:stretch>
                    </p:blipFill>
                    <p:spPr bwMode="auto">
                      <a:xfrm>
                        <a:off x="1930400" y="1371600"/>
                        <a:ext cx="5283200" cy="482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8160973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9383</TotalTime>
  <Words>688</Words>
  <Application>Microsoft Office PowerPoint</Application>
  <PresentationFormat>On-screen Show (4:3)</PresentationFormat>
  <Paragraphs>169</Paragraphs>
  <Slides>33</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33</vt:i4>
      </vt:variant>
    </vt:vector>
  </HeadingPairs>
  <TitlesOfParts>
    <vt:vector size="39" baseType="lpstr">
      <vt:lpstr>Arial</vt:lpstr>
      <vt:lpstr>Calibri</vt:lpstr>
      <vt:lpstr>Symbol</vt:lpstr>
      <vt:lpstr>Office Theme</vt:lpstr>
      <vt:lpstr>数式</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503</cp:revision>
  <cp:lastPrinted>2018-09-22T22:39:57Z</cp:lastPrinted>
  <dcterms:created xsi:type="dcterms:W3CDTF">2012-01-10T18:32:24Z</dcterms:created>
  <dcterms:modified xsi:type="dcterms:W3CDTF">2019-09-18T05:42:13Z</dcterms:modified>
</cp:coreProperties>
</file>