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96" r:id="rId2"/>
    <p:sldId id="354" r:id="rId3"/>
    <p:sldId id="383" r:id="rId4"/>
    <p:sldId id="387" r:id="rId5"/>
    <p:sldId id="388" r:id="rId6"/>
    <p:sldId id="371" r:id="rId7"/>
    <p:sldId id="359" r:id="rId8"/>
    <p:sldId id="391" r:id="rId9"/>
    <p:sldId id="360" r:id="rId10"/>
    <p:sldId id="361" r:id="rId11"/>
    <p:sldId id="362" r:id="rId12"/>
    <p:sldId id="364" r:id="rId13"/>
    <p:sldId id="363" r:id="rId14"/>
    <p:sldId id="366" r:id="rId15"/>
    <p:sldId id="365" r:id="rId16"/>
    <p:sldId id="367" r:id="rId17"/>
    <p:sldId id="368" r:id="rId18"/>
    <p:sldId id="384" r:id="rId19"/>
    <p:sldId id="385" r:id="rId20"/>
    <p:sldId id="386" r:id="rId21"/>
    <p:sldId id="372" r:id="rId22"/>
    <p:sldId id="390" r:id="rId23"/>
    <p:sldId id="389" r:id="rId2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65" d="100"/>
          <a:sy n="65" d="100"/>
        </p:scale>
        <p:origin x="1421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4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994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9/23/2019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2019 -- Lecture 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8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0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2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5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6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29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1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33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34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82296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Plan for Lecture 13: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Finish reading Chapter 6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err="1">
                <a:solidFill>
                  <a:schemeClr val="folHlink"/>
                </a:solidFill>
              </a:rPr>
              <a:t>Virial</a:t>
            </a:r>
            <a:r>
              <a:rPr lang="en-US" sz="3200" b="1" dirty="0">
                <a:solidFill>
                  <a:schemeClr val="folHlink"/>
                </a:solidFill>
              </a:rPr>
              <a:t> theorem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Canonical transformations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Hamilton-Jacobi formalism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3554961"/>
              </p:ext>
            </p:extLst>
          </p:nvPr>
        </p:nvGraphicFramePr>
        <p:xfrm>
          <a:off x="762000" y="838200"/>
          <a:ext cx="6958013" cy="437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21" name="数式" r:id="rId3" imgW="3073320" imgH="1930320" progId="Equation.3">
                  <p:embed/>
                </p:oleObj>
              </mc:Choice>
              <mc:Fallback>
                <p:oleObj name="数式" r:id="rId3" imgW="3073320" imgH="19303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838200"/>
                        <a:ext cx="6958013" cy="437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1693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1865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it is conceivable that if we were extraordinarily clever, we could find all of the constants of the motion!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8550301"/>
              </p:ext>
            </p:extLst>
          </p:nvPr>
        </p:nvGraphicFramePr>
        <p:xfrm>
          <a:off x="723900" y="1223963"/>
          <a:ext cx="6411913" cy="264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27" name="数式" r:id="rId3" imgW="2831760" imgH="1168200" progId="Equation.3">
                  <p:embed/>
                </p:oleObj>
              </mc:Choice>
              <mc:Fallback>
                <p:oleObj name="数式" r:id="rId3" imgW="2831760" imgH="1168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" y="1223963"/>
                        <a:ext cx="6411913" cy="2644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43434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Possible solution – Hamilton-Jacobi theory: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5853263"/>
              </p:ext>
            </p:extLst>
          </p:nvPr>
        </p:nvGraphicFramePr>
        <p:xfrm>
          <a:off x="647700" y="5029200"/>
          <a:ext cx="7850188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28" name="数式" r:id="rId5" imgW="3466800" imgH="342720" progId="Equation.3">
                  <p:embed/>
                </p:oleObj>
              </mc:Choice>
              <mc:Fallback>
                <p:oleObj name="数式" r:id="rId5" imgW="3466800" imgH="3427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" y="5029200"/>
                        <a:ext cx="7850188" cy="776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614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5253"/>
              </p:ext>
            </p:extLst>
          </p:nvPr>
        </p:nvGraphicFramePr>
        <p:xfrm>
          <a:off x="304800" y="614362"/>
          <a:ext cx="8597901" cy="540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90" name="数式" r:id="rId3" imgW="3797280" imgH="2387520" progId="Equation.3">
                  <p:embed/>
                </p:oleObj>
              </mc:Choice>
              <mc:Fallback>
                <p:oleObj name="数式" r:id="rId3" imgW="3797280" imgH="23875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614362"/>
                        <a:ext cx="8597901" cy="540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1490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5662430"/>
              </p:ext>
            </p:extLst>
          </p:nvPr>
        </p:nvGraphicFramePr>
        <p:xfrm>
          <a:off x="381000" y="76200"/>
          <a:ext cx="7937500" cy="376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50" name="数式" r:id="rId3" imgW="3504960" imgH="1663560" progId="Equation.3">
                  <p:embed/>
                </p:oleObj>
              </mc:Choice>
              <mc:Fallback>
                <p:oleObj name="数式" r:id="rId3" imgW="3504960" imgH="16635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76200"/>
                        <a:ext cx="7937500" cy="376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" name="Group 21"/>
          <p:cNvGrpSpPr/>
          <p:nvPr/>
        </p:nvGrpSpPr>
        <p:grpSpPr>
          <a:xfrm>
            <a:off x="228600" y="3919538"/>
            <a:ext cx="8597900" cy="2328862"/>
            <a:chOff x="228600" y="3919538"/>
            <a:chExt cx="8597900" cy="2328862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9498961"/>
                </p:ext>
              </p:extLst>
            </p:nvPr>
          </p:nvGraphicFramePr>
          <p:xfrm>
            <a:off x="228600" y="3919538"/>
            <a:ext cx="8597900" cy="23288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551" name="数式" r:id="rId5" imgW="3797280" imgH="1028520" progId="Equation.3">
                    <p:embed/>
                  </p:oleObj>
                </mc:Choice>
                <mc:Fallback>
                  <p:oleObj name="数式" r:id="rId5" imgW="3797280" imgH="102852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8600" y="3919538"/>
                          <a:ext cx="8597900" cy="23288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0" name="Straight Arrow Connector 9"/>
            <p:cNvCxnSpPr/>
            <p:nvPr/>
          </p:nvCxnSpPr>
          <p:spPr>
            <a:xfrm flipV="1">
              <a:off x="838200" y="5334000"/>
              <a:ext cx="990600" cy="7543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5486400" y="5181600"/>
              <a:ext cx="838200" cy="9067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V="1">
              <a:off x="2438400" y="5181600"/>
              <a:ext cx="1066800" cy="9067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6324600" y="4950767"/>
              <a:ext cx="1028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0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905000" y="5029200"/>
              <a:ext cx="1028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0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505200" y="5029200"/>
              <a:ext cx="1028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45179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228600" y="776288"/>
            <a:ext cx="8597900" cy="1841500"/>
            <a:chOff x="228600" y="4314826"/>
            <a:chExt cx="8597900" cy="1841500"/>
          </a:xfrm>
        </p:grpSpPr>
        <p:graphicFrame>
          <p:nvGraphicFramePr>
            <p:cNvPr id="7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90193992"/>
                </p:ext>
              </p:extLst>
            </p:nvPr>
          </p:nvGraphicFramePr>
          <p:xfrm>
            <a:off x="228600" y="4314826"/>
            <a:ext cx="8597900" cy="18415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7604" name="数式" r:id="rId3" imgW="3797280" imgH="812520" progId="Equation.3">
                    <p:embed/>
                  </p:oleObj>
                </mc:Choice>
                <mc:Fallback>
                  <p:oleObj name="数式" r:id="rId3" imgW="3797280" imgH="81252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8600" y="4314826"/>
                          <a:ext cx="8597900" cy="18415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8" name="Straight Arrow Connector 7"/>
            <p:cNvCxnSpPr/>
            <p:nvPr/>
          </p:nvCxnSpPr>
          <p:spPr>
            <a:xfrm flipV="1">
              <a:off x="838200" y="5334000"/>
              <a:ext cx="990600" cy="7543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V="1">
              <a:off x="5486400" y="5181600"/>
              <a:ext cx="838200" cy="9067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V="1">
              <a:off x="2438400" y="5181600"/>
              <a:ext cx="1066800" cy="90678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6324600" y="4950767"/>
              <a:ext cx="1028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0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905000" y="5029200"/>
              <a:ext cx="1028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0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505200" y="5029200"/>
              <a:ext cx="10287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0</a:t>
              </a:r>
            </a:p>
          </p:txBody>
        </p:sp>
      </p:grp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3359554"/>
              </p:ext>
            </p:extLst>
          </p:nvPr>
        </p:nvGraphicFramePr>
        <p:xfrm>
          <a:off x="479425" y="3324225"/>
          <a:ext cx="8108950" cy="189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605" name="数式" r:id="rId5" imgW="3581280" imgH="838080" progId="Equation.3">
                  <p:embed/>
                </p:oleObj>
              </mc:Choice>
              <mc:Fallback>
                <p:oleObj name="数式" r:id="rId5" imgW="358128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425" y="3324225"/>
                        <a:ext cx="8108950" cy="189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79430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6858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Differential equation for </a:t>
            </a:r>
            <a:r>
              <a:rPr lang="en-US" sz="2400" b="1" i="1" dirty="0">
                <a:latin typeface="+mj-lt"/>
              </a:rPr>
              <a:t>S</a:t>
            </a:r>
            <a:r>
              <a:rPr lang="en-US" sz="2400" dirty="0">
                <a:latin typeface="+mj-lt"/>
              </a:rPr>
              <a:t>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6003839"/>
              </p:ext>
            </p:extLst>
          </p:nvPr>
        </p:nvGraphicFramePr>
        <p:xfrm>
          <a:off x="1600200" y="1371600"/>
          <a:ext cx="3824287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587" name="数式" r:id="rId3" imgW="1688760" imgH="507960" progId="Equation.3">
                  <p:embed/>
                </p:oleObj>
              </mc:Choice>
              <mc:Fallback>
                <p:oleObj name="数式" r:id="rId3" imgW="1688760" imgH="5079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371600"/>
                        <a:ext cx="3824287" cy="114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1232300"/>
              </p:ext>
            </p:extLst>
          </p:nvPr>
        </p:nvGraphicFramePr>
        <p:xfrm>
          <a:off x="947737" y="2590800"/>
          <a:ext cx="7477125" cy="3792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588" name="数式" r:id="rId5" imgW="3301920" imgH="1676160" progId="Equation.3">
                  <p:embed/>
                </p:oleObj>
              </mc:Choice>
              <mc:Fallback>
                <p:oleObj name="数式" r:id="rId5" imgW="3301920" imgH="16761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7737" y="2590800"/>
                        <a:ext cx="7477125" cy="3792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04120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7446894"/>
              </p:ext>
            </p:extLst>
          </p:nvPr>
        </p:nvGraphicFramePr>
        <p:xfrm>
          <a:off x="533400" y="1219200"/>
          <a:ext cx="7477125" cy="454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555" name="数式" r:id="rId3" imgW="3301920" imgH="2006280" progId="Equation.3">
                  <p:embed/>
                </p:oleObj>
              </mc:Choice>
              <mc:Fallback>
                <p:oleObj name="数式" r:id="rId3" imgW="3301920" imgH="20062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19200"/>
                        <a:ext cx="7477125" cy="454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3048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Continued:</a:t>
            </a:r>
          </a:p>
        </p:txBody>
      </p:sp>
    </p:spTree>
    <p:extLst>
      <p:ext uri="{BB962C8B-B14F-4D97-AF65-F5344CB8AC3E}">
        <p14:creationId xmlns:p14="http://schemas.microsoft.com/office/powerpoint/2010/main" val="18275724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9322000"/>
              </p:ext>
            </p:extLst>
          </p:nvPr>
        </p:nvGraphicFramePr>
        <p:xfrm>
          <a:off x="838200" y="1066800"/>
          <a:ext cx="7823200" cy="488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77" name="数式" r:id="rId3" imgW="3454200" imgH="2158920" progId="Equation.3">
                  <p:embed/>
                </p:oleObj>
              </mc:Choice>
              <mc:Fallback>
                <p:oleObj name="数式" r:id="rId3" imgW="3454200" imgH="21589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066800"/>
                        <a:ext cx="7823200" cy="4887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3048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Continued:</a:t>
            </a:r>
          </a:p>
        </p:txBody>
      </p:sp>
    </p:spTree>
    <p:extLst>
      <p:ext uri="{BB962C8B-B14F-4D97-AF65-F5344CB8AC3E}">
        <p14:creationId xmlns:p14="http://schemas.microsoft.com/office/powerpoint/2010/main" val="30937719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5825863"/>
              </p:ext>
            </p:extLst>
          </p:nvPr>
        </p:nvGraphicFramePr>
        <p:xfrm>
          <a:off x="457200" y="1039813"/>
          <a:ext cx="8259763" cy="5253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835" name="Equation" r:id="rId3" imgW="4965480" imgH="3162240" progId="Equation.DSMT4">
                  <p:embed/>
                </p:oleObj>
              </mc:Choice>
              <mc:Fallback>
                <p:oleObj name="Equation" r:id="rId3" imgW="4965480" imgH="3162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039813"/>
                        <a:ext cx="8259763" cy="5253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4572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Another example of Hamilton Jacobi equations</a:t>
            </a:r>
          </a:p>
        </p:txBody>
      </p:sp>
    </p:spTree>
    <p:extLst>
      <p:ext uri="{BB962C8B-B14F-4D97-AF65-F5344CB8AC3E}">
        <p14:creationId xmlns:p14="http://schemas.microsoft.com/office/powerpoint/2010/main" val="28416770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4500425"/>
              </p:ext>
            </p:extLst>
          </p:nvPr>
        </p:nvGraphicFramePr>
        <p:xfrm>
          <a:off x="641684" y="1844675"/>
          <a:ext cx="7264400" cy="246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939" name="Equation" r:id="rId3" imgW="4368600" imgH="1485720" progId="Equation.DSMT4">
                  <p:embed/>
                </p:oleObj>
              </mc:Choice>
              <mc:Fallback>
                <p:oleObj name="Equation" r:id="rId3" imgW="4368600" imgH="1485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684" y="1844675"/>
                        <a:ext cx="7264400" cy="2468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386885"/>
              </p:ext>
            </p:extLst>
          </p:nvPr>
        </p:nvGraphicFramePr>
        <p:xfrm>
          <a:off x="609600" y="228600"/>
          <a:ext cx="6442075" cy="153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940" name="Equation" r:id="rId5" imgW="3873240" imgH="927000" progId="Equation.DSMT4">
                  <p:embed/>
                </p:oleObj>
              </mc:Choice>
              <mc:Fallback>
                <p:oleObj name="Equation" r:id="rId5" imgW="3873240" imgH="927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28600"/>
                        <a:ext cx="6442075" cy="153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0925463"/>
              </p:ext>
            </p:extLst>
          </p:nvPr>
        </p:nvGraphicFramePr>
        <p:xfrm>
          <a:off x="605589" y="4281153"/>
          <a:ext cx="7734570" cy="1008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941" name="Equation" r:id="rId7" imgW="4381200" imgH="571320" progId="Equation.DSMT4">
                  <p:embed/>
                </p:oleObj>
              </mc:Choice>
              <mc:Fallback>
                <p:oleObj name="Equation" r:id="rId7" imgW="438120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5589" y="4281153"/>
                        <a:ext cx="7734570" cy="10088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4584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DD0C75A-E090-441A-BB19-732C334093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7" y="443845"/>
            <a:ext cx="8729663" cy="5699780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11723" y="51816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5274" y="425116"/>
            <a:ext cx="26677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+mj-lt"/>
              </a:rPr>
              <a:t>Check action: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9491509"/>
              </p:ext>
            </p:extLst>
          </p:nvPr>
        </p:nvGraphicFramePr>
        <p:xfrm>
          <a:off x="457200" y="3429000"/>
          <a:ext cx="7734570" cy="1008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0" name="Equation" r:id="rId3" imgW="4381200" imgH="571320" progId="Equation.DSMT4">
                  <p:embed/>
                </p:oleObj>
              </mc:Choice>
              <mc:Fallback>
                <p:oleObj name="Equation" r:id="rId3" imgW="438120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3429000"/>
                        <a:ext cx="7734570" cy="10088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3708085"/>
              </p:ext>
            </p:extLst>
          </p:nvPr>
        </p:nvGraphicFramePr>
        <p:xfrm>
          <a:off x="336550" y="1057275"/>
          <a:ext cx="6537325" cy="220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1" name="Equation" r:id="rId5" imgW="3809880" imgH="1282680" progId="Equation.DSMT4">
                  <p:embed/>
                </p:oleObj>
              </mc:Choice>
              <mc:Fallback>
                <p:oleObj name="Equation" r:id="rId5" imgW="3809880" imgH="1282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6550" y="1057275"/>
                        <a:ext cx="6537325" cy="2201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25265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909935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Lagrangian</a:t>
            </a:r>
            <a:r>
              <a:rPr lang="en-US" sz="2400" dirty="0">
                <a:latin typeface="+mj-lt"/>
              </a:rPr>
              <a:t> picture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516556"/>
              </p:ext>
            </p:extLst>
          </p:nvPr>
        </p:nvGraphicFramePr>
        <p:xfrm>
          <a:off x="990600" y="1384300"/>
          <a:ext cx="6091238" cy="219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648" name="数式" r:id="rId3" imgW="3149280" imgH="1143000" progId="Equation.3">
                  <p:embed/>
                </p:oleObj>
              </mc:Choice>
              <mc:Fallback>
                <p:oleObj name="数式" r:id="rId3" imgW="314928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384300"/>
                        <a:ext cx="6091238" cy="219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3724572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Hamiltonian picture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8441162"/>
              </p:ext>
            </p:extLst>
          </p:nvPr>
        </p:nvGraphicFramePr>
        <p:xfrm>
          <a:off x="1050925" y="4198937"/>
          <a:ext cx="5970587" cy="214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649" name="数式" r:id="rId5" imgW="3085920" imgH="1117440" progId="Equation.3">
                  <p:embed/>
                </p:oleObj>
              </mc:Choice>
              <mc:Fallback>
                <p:oleObj name="数式" r:id="rId5" imgW="3085920" imgH="1117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0925" y="4198937"/>
                        <a:ext cx="5970587" cy="2144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04800" y="2286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Recap --</a:t>
            </a:r>
          </a:p>
        </p:txBody>
      </p:sp>
    </p:spTree>
    <p:extLst>
      <p:ext uri="{BB962C8B-B14F-4D97-AF65-F5344CB8AC3E}">
        <p14:creationId xmlns:p14="http://schemas.microsoft.com/office/powerpoint/2010/main" val="36753586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A257C7-AE0D-471A-976E-6F234E734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9/23/2019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690D52-B1F9-4F5F-A245-D79A577F6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E10733-D224-479C-9C6C-74D94794A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E7F7251-03BB-4394-AE53-5DCE0C5123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5131394"/>
              </p:ext>
            </p:extLst>
          </p:nvPr>
        </p:nvGraphicFramePr>
        <p:xfrm>
          <a:off x="228600" y="817563"/>
          <a:ext cx="8793539" cy="489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45" name="Equation" r:id="rId3" imgW="6134040" imgH="3416040" progId="Equation.DSMT4">
                  <p:embed/>
                </p:oleObj>
              </mc:Choice>
              <mc:Fallback>
                <p:oleObj name="Equation" r:id="rId3" imgW="6134040" imgH="341604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" y="817563"/>
                        <a:ext cx="8793539" cy="4897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0902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4E0FFA-A503-4AAE-892D-7B337B792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9/23/2019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A57713-0AF1-46AE-A7A8-F846CDF75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58E2B3-318D-4061-A2F8-1666C9501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E8BB3F-D1C1-4CE7-85B4-A7E3FA3A35BD}"/>
              </a:ext>
            </a:extLst>
          </p:cNvPr>
          <p:cNvSpPr txBox="1"/>
          <p:nvPr/>
        </p:nvSpPr>
        <p:spPr>
          <a:xfrm>
            <a:off x="304800" y="4572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Recipe for constructing the Hamiltonian and analyzing the equations of motion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DD5D4E9-4A7D-447F-A908-ED7292F6D1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3227385"/>
              </p:ext>
            </p:extLst>
          </p:nvPr>
        </p:nvGraphicFramePr>
        <p:xfrm>
          <a:off x="990600" y="1905000"/>
          <a:ext cx="6931025" cy="371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69" name="数式" r:id="rId3" imgW="3581280" imgH="1930320" progId="Equation.3">
                  <p:embed/>
                </p:oleObj>
              </mc:Choice>
              <mc:Fallback>
                <p:oleObj name="数式" r:id="rId3" imgW="3581280" imgH="193032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905000"/>
                        <a:ext cx="6931025" cy="3713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255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Virial theorem    (Rudolf Clausius ~ 1870)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9192564"/>
              </p:ext>
            </p:extLst>
          </p:nvPr>
        </p:nvGraphicFramePr>
        <p:xfrm>
          <a:off x="1143000" y="754841"/>
          <a:ext cx="2436813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892" name="数式" r:id="rId3" imgW="1257120" imgH="457200" progId="Equation.3">
                  <p:embed/>
                </p:oleObj>
              </mc:Choice>
              <mc:Fallback>
                <p:oleObj name="数式" r:id="rId3" imgW="12571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754841"/>
                        <a:ext cx="2436813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6205810"/>
              </p:ext>
            </p:extLst>
          </p:nvPr>
        </p:nvGraphicFramePr>
        <p:xfrm>
          <a:off x="1084263" y="1651000"/>
          <a:ext cx="5224462" cy="479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893" name="Equation" r:id="rId5" imgW="3886200" imgH="3593880" progId="Equation.DSMT4">
                  <p:embed/>
                </p:oleObj>
              </mc:Choice>
              <mc:Fallback>
                <p:oleObj name="Equation" r:id="rId5" imgW="3886200" imgH="3593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4263" y="1651000"/>
                        <a:ext cx="5224462" cy="4795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0243082"/>
              </p:ext>
            </p:extLst>
          </p:nvPr>
        </p:nvGraphicFramePr>
        <p:xfrm>
          <a:off x="5410200" y="3505200"/>
          <a:ext cx="2855725" cy="426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894" name="Equation" r:id="rId7" imgW="1955520" imgH="291960" progId="Equation.DSMT4">
                  <p:embed/>
                </p:oleObj>
              </mc:Choice>
              <mc:Fallback>
                <p:oleObj name="Equation" r:id="rId7" imgW="1955520" imgH="29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410200" y="3505200"/>
                        <a:ext cx="2855725" cy="4265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Left Arrow 8"/>
          <p:cNvSpPr/>
          <p:nvPr/>
        </p:nvSpPr>
        <p:spPr>
          <a:xfrm>
            <a:off x="6324600" y="4800600"/>
            <a:ext cx="457200" cy="457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934202" y="4267200"/>
            <a:ext cx="22097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this implies that the motion is bounded</a:t>
            </a:r>
          </a:p>
        </p:txBody>
      </p:sp>
    </p:spTree>
    <p:extLst>
      <p:ext uri="{BB962C8B-B14F-4D97-AF65-F5344CB8AC3E}">
        <p14:creationId xmlns:p14="http://schemas.microsoft.com/office/powerpoint/2010/main" val="3687741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609600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Examples of the </a:t>
            </a:r>
            <a:r>
              <a:rPr lang="en-US" sz="2400" dirty="0" err="1">
                <a:latin typeface="+mj-lt"/>
              </a:rPr>
              <a:t>Virial</a:t>
            </a:r>
            <a:r>
              <a:rPr lang="en-US" sz="2400" dirty="0">
                <a:latin typeface="+mj-lt"/>
              </a:rPr>
              <a:t> Theorem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94993"/>
              </p:ext>
            </p:extLst>
          </p:nvPr>
        </p:nvGraphicFramePr>
        <p:xfrm>
          <a:off x="5437188" y="457200"/>
          <a:ext cx="2535237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35" name="Equation" r:id="rId3" imgW="1307880" imgH="457200" progId="Equation.DSMT4">
                  <p:embed/>
                </p:oleObj>
              </mc:Choice>
              <mc:Fallback>
                <p:oleObj name="Equation" r:id="rId3" imgW="130788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7188" y="457200"/>
                        <a:ext cx="2535237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1876991"/>
              </p:ext>
            </p:extLst>
          </p:nvPr>
        </p:nvGraphicFramePr>
        <p:xfrm>
          <a:off x="2247900" y="1320800"/>
          <a:ext cx="6896100" cy="408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936" name="Equation" r:id="rId5" imgW="5524200" imgH="3276360" progId="Equation.DSMT4">
                  <p:embed/>
                </p:oleObj>
              </mc:Choice>
              <mc:Fallback>
                <p:oleObj name="Equation" r:id="rId5" imgW="5524200" imgH="3276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47900" y="1320800"/>
                        <a:ext cx="6896100" cy="408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own Arrow 7"/>
          <p:cNvSpPr/>
          <p:nvPr/>
        </p:nvSpPr>
        <p:spPr>
          <a:xfrm rot="20163515">
            <a:off x="5674635" y="1116478"/>
            <a:ext cx="533400" cy="614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rot="1947481">
            <a:off x="7009619" y="1068952"/>
            <a:ext cx="533400" cy="614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562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609600"/>
            <a:ext cx="518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Examples of the </a:t>
            </a:r>
            <a:r>
              <a:rPr lang="en-US" sz="2400" dirty="0" err="1">
                <a:latin typeface="+mj-lt"/>
              </a:rPr>
              <a:t>Virial</a:t>
            </a:r>
            <a:r>
              <a:rPr lang="en-US" sz="2400" dirty="0">
                <a:latin typeface="+mj-lt"/>
              </a:rPr>
              <a:t> Theorem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1071522"/>
              </p:ext>
            </p:extLst>
          </p:nvPr>
        </p:nvGraphicFramePr>
        <p:xfrm>
          <a:off x="5486400" y="457200"/>
          <a:ext cx="2436813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76" name="数式" r:id="rId3" imgW="1257120" imgH="457200" progId="Equation.3">
                  <p:embed/>
                </p:oleObj>
              </mc:Choice>
              <mc:Fallback>
                <p:oleObj name="数式" r:id="rId3" imgW="12571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57200"/>
                        <a:ext cx="2436813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3110175"/>
              </p:ext>
            </p:extLst>
          </p:nvPr>
        </p:nvGraphicFramePr>
        <p:xfrm>
          <a:off x="1219200" y="1257300"/>
          <a:ext cx="6705600" cy="2455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77" name="Equation" r:id="rId5" imgW="5371920" imgH="1968480" progId="Equation.DSMT4">
                  <p:embed/>
                </p:oleObj>
              </mc:Choice>
              <mc:Fallback>
                <p:oleObj name="Equation" r:id="rId5" imgW="5371920" imgH="1968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19200" y="1257300"/>
                        <a:ext cx="6705600" cy="2455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own Arrow 7"/>
          <p:cNvSpPr/>
          <p:nvPr/>
        </p:nvSpPr>
        <p:spPr>
          <a:xfrm rot="20921866">
            <a:off x="5630740" y="1457823"/>
            <a:ext cx="533400" cy="614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rot="523315">
            <a:off x="7002645" y="1457822"/>
            <a:ext cx="533400" cy="614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654832-25B1-4B5B-809D-4EF4C3507C11}"/>
              </a:ext>
            </a:extLst>
          </p:cNvPr>
          <p:cNvSpPr txBox="1"/>
          <p:nvPr/>
        </p:nvSpPr>
        <p:spPr>
          <a:xfrm>
            <a:off x="1195754" y="4343400"/>
            <a:ext cx="31534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centripetal acceleration</a:t>
            </a:r>
          </a:p>
        </p:txBody>
      </p:sp>
      <p:sp>
        <p:nvSpPr>
          <p:cNvPr id="11" name="Down Arrow 8">
            <a:extLst>
              <a:ext uri="{FF2B5EF4-FFF2-40B4-BE49-F238E27FC236}">
                <a16:creationId xmlns:a16="http://schemas.microsoft.com/office/drawing/2014/main" id="{4DA1976D-E4EE-4BD7-945C-6AD7D1EE60E7}"/>
              </a:ext>
            </a:extLst>
          </p:cNvPr>
          <p:cNvSpPr/>
          <p:nvPr/>
        </p:nvSpPr>
        <p:spPr>
          <a:xfrm rot="1670459">
            <a:off x="2324099" y="3810128"/>
            <a:ext cx="533400" cy="614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0FB424B-EF93-4F70-A0F0-E46C8F04B438}"/>
              </a:ext>
            </a:extLst>
          </p:cNvPr>
          <p:cNvSpPr txBox="1"/>
          <p:nvPr/>
        </p:nvSpPr>
        <p:spPr>
          <a:xfrm>
            <a:off x="3399748" y="4267200"/>
            <a:ext cx="2467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gravitational force</a:t>
            </a:r>
          </a:p>
        </p:txBody>
      </p:sp>
      <p:sp>
        <p:nvSpPr>
          <p:cNvPr id="13" name="Down Arrow 7">
            <a:extLst>
              <a:ext uri="{FF2B5EF4-FFF2-40B4-BE49-F238E27FC236}">
                <a16:creationId xmlns:a16="http://schemas.microsoft.com/office/drawing/2014/main" id="{EC856BC1-30C0-4EE7-AC8F-53DB66F512CD}"/>
              </a:ext>
            </a:extLst>
          </p:cNvPr>
          <p:cNvSpPr/>
          <p:nvPr/>
        </p:nvSpPr>
        <p:spPr>
          <a:xfrm rot="20921866">
            <a:off x="3484008" y="3759160"/>
            <a:ext cx="533400" cy="614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74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378767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Hamiltonian formalism and the canonical equations of motion: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8547031"/>
              </p:ext>
            </p:extLst>
          </p:nvPr>
        </p:nvGraphicFramePr>
        <p:xfrm>
          <a:off x="2584450" y="1646238"/>
          <a:ext cx="3709988" cy="258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578" name="数式" r:id="rId3" imgW="1917360" imgH="1346040" progId="Equation.3">
                  <p:embed/>
                </p:oleObj>
              </mc:Choice>
              <mc:Fallback>
                <p:oleObj name="数式" r:id="rId3" imgW="1917360" imgH="1346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4450" y="1646238"/>
                        <a:ext cx="3709988" cy="258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3155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7874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Notion of “Canonical” generalized coordinate transformations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57533"/>
              </p:ext>
            </p:extLst>
          </p:nvPr>
        </p:nvGraphicFramePr>
        <p:xfrm>
          <a:off x="304800" y="914400"/>
          <a:ext cx="862714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467" name="Equation" r:id="rId3" imgW="7188120" imgH="1841400" progId="Equation.DSMT4">
                  <p:embed/>
                </p:oleObj>
              </mc:Choice>
              <mc:Fallback>
                <p:oleObj name="Equation" r:id="rId3" imgW="7188120" imgH="18414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914400"/>
                        <a:ext cx="862714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5482342"/>
              </p:ext>
            </p:extLst>
          </p:nvPr>
        </p:nvGraphicFramePr>
        <p:xfrm>
          <a:off x="417513" y="3144838"/>
          <a:ext cx="9017000" cy="339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468" name="Equation" r:id="rId5" imgW="6845040" imgH="2577960" progId="Equation.DSMT4">
                  <p:embed/>
                </p:oleObj>
              </mc:Choice>
              <mc:Fallback>
                <p:oleObj name="Equation" r:id="rId5" imgW="6845040" imgH="25779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513" y="3144838"/>
                        <a:ext cx="9017000" cy="339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7813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EF589E-D52A-46FC-A3CA-F57DDBAB0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9/23/2019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01C987-FFAA-4AFF-BA4A-65A2F7CB0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1FD2E0-A277-4C7A-A6DE-D59C19DA6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4CB248-AF2D-4710-8202-B7757AC2F1DC}"/>
              </a:ext>
            </a:extLst>
          </p:cNvPr>
          <p:cNvSpPr txBox="1"/>
          <p:nvPr/>
        </p:nvSpPr>
        <p:spPr>
          <a:xfrm>
            <a:off x="381000" y="2286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details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D6C2946-16C6-49AD-92F2-CC3867DFC7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0386264"/>
              </p:ext>
            </p:extLst>
          </p:nvPr>
        </p:nvGraphicFramePr>
        <p:xfrm>
          <a:off x="381000" y="777875"/>
          <a:ext cx="8564562" cy="547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988" name="Equation" r:id="rId3" imgW="7137360" imgH="4559040" progId="Equation.DSMT4">
                  <p:embed/>
                </p:oleObj>
              </mc:Choice>
              <mc:Fallback>
                <p:oleObj name="Equation" r:id="rId3" imgW="7137360" imgH="455904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777875"/>
                        <a:ext cx="8564562" cy="547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7224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9/23/2019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2019 -- Lecture 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1865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relations between old and new variables: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6222193"/>
              </p:ext>
            </p:extLst>
          </p:nvPr>
        </p:nvGraphicFramePr>
        <p:xfrm>
          <a:off x="533400" y="878102"/>
          <a:ext cx="7304087" cy="29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479" name="数式" r:id="rId3" imgW="3225600" imgH="1295280" progId="Equation.3">
                  <p:embed/>
                </p:oleObj>
              </mc:Choice>
              <mc:Fallback>
                <p:oleObj name="数式" r:id="rId3" imgW="3225600" imgH="12952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878102"/>
                        <a:ext cx="7304087" cy="293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6941629"/>
              </p:ext>
            </p:extLst>
          </p:nvPr>
        </p:nvGraphicFramePr>
        <p:xfrm>
          <a:off x="36163" y="3779637"/>
          <a:ext cx="8789988" cy="275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480" name="Equation" r:id="rId5" imgW="4813200" imgH="1511280" progId="Equation.DSMT4">
                  <p:embed/>
                </p:oleObj>
              </mc:Choice>
              <mc:Fallback>
                <p:oleObj name="Equation" r:id="rId5" imgW="4813200" imgH="15112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63" y="3779637"/>
                        <a:ext cx="8789988" cy="275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4429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10463</TotalTime>
  <Words>365</Words>
  <Application>Microsoft Office PowerPoint</Application>
  <PresentationFormat>On-screen Show (4:3)</PresentationFormat>
  <Paragraphs>106</Paragraphs>
  <Slides>23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Office Theme</vt:lpstr>
      <vt:lpstr>数式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571</cp:revision>
  <cp:lastPrinted>2018-09-27T20:52:08Z</cp:lastPrinted>
  <dcterms:created xsi:type="dcterms:W3CDTF">2012-01-10T18:32:24Z</dcterms:created>
  <dcterms:modified xsi:type="dcterms:W3CDTF">2019-09-23T13:02:45Z</dcterms:modified>
</cp:coreProperties>
</file>