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354" r:id="rId3"/>
    <p:sldId id="382" r:id="rId4"/>
    <p:sldId id="384" r:id="rId5"/>
    <p:sldId id="385" r:id="rId6"/>
    <p:sldId id="386" r:id="rId7"/>
    <p:sldId id="398" r:id="rId8"/>
    <p:sldId id="402" r:id="rId9"/>
    <p:sldId id="383" r:id="rId10"/>
    <p:sldId id="403" r:id="rId11"/>
    <p:sldId id="387" r:id="rId12"/>
    <p:sldId id="399" r:id="rId13"/>
    <p:sldId id="388" r:id="rId14"/>
    <p:sldId id="389" r:id="rId15"/>
    <p:sldId id="390" r:id="rId16"/>
    <p:sldId id="404" r:id="rId17"/>
    <p:sldId id="391" r:id="rId18"/>
    <p:sldId id="392" r:id="rId19"/>
    <p:sldId id="408" r:id="rId20"/>
    <p:sldId id="393" r:id="rId21"/>
    <p:sldId id="394" r:id="rId22"/>
    <p:sldId id="409" r:id="rId23"/>
    <p:sldId id="395" r:id="rId24"/>
    <p:sldId id="396" r:id="rId25"/>
    <p:sldId id="410" r:id="rId26"/>
    <p:sldId id="411" r:id="rId27"/>
    <p:sldId id="412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5" d="100"/>
          <a:sy n="65" d="100"/>
        </p:scale>
        <p:origin x="1421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-50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0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6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4.wmf"/><Relationship Id="rId7" Type="http://schemas.openxmlformats.org/officeDocument/2006/relationships/image" Target="../media/image22.wmf"/><Relationship Id="rId2" Type="http://schemas.openxmlformats.org/officeDocument/2006/relationships/image" Target="../media/image6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1.png"/><Relationship Id="rId4" Type="http://schemas.openxmlformats.org/officeDocument/2006/relationships/image" Target="../media/image4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3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4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5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image" Target="../media/image59.png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56.wmf"/><Relationship Id="rId4" Type="http://schemas.openxmlformats.org/officeDocument/2006/relationships/oleObject" Target="../embeddings/oleObject59.bin"/><Relationship Id="rId9" Type="http://schemas.openxmlformats.org/officeDocument/2006/relationships/image" Target="../media/image5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6.bin"/><Relationship Id="rId3" Type="http://schemas.openxmlformats.org/officeDocument/2006/relationships/oleObject" Target="../embeddings/oleObject19.bin"/><Relationship Id="rId7" Type="http://schemas.openxmlformats.org/officeDocument/2006/relationships/image" Target="../media/image6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9.wmf"/><Relationship Id="rId5" Type="http://schemas.openxmlformats.org/officeDocument/2006/relationships/image" Target="../media/image24.png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23.wmf"/><Relationship Id="rId4" Type="http://schemas.openxmlformats.org/officeDocument/2006/relationships/image" Target="../media/image18.wmf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Plan for Lecture 18: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Read Chapter 7 &amp; Appendices A-D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Generalization of the one dimensional wave equation </a:t>
            </a: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 various mathematical problems and techniques including: 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Sturm-</a:t>
            </a:r>
            <a:r>
              <a:rPr lang="en-US" sz="2400" b="1" dirty="0" err="1">
                <a:solidFill>
                  <a:schemeClr val="folHlink"/>
                </a:solidFill>
                <a:sym typeface="Wingdings" panose="05000000000000000000" pitchFamily="2" charset="2"/>
              </a:rPr>
              <a:t>Liouville</a:t>
            </a: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 equations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Eigenvalues; orthogonal function expansions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Green’s functions methods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Laplace transformation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Contour integration methods</a:t>
            </a:r>
            <a:endParaRPr lang="en-US" sz="2400" b="1" dirty="0">
              <a:solidFill>
                <a:schemeClr val="folHlink"/>
              </a:solidFill>
            </a:endParaRPr>
          </a:p>
          <a:p>
            <a:pPr marL="1371600" lvl="6" indent="-457200">
              <a:buFont typeface="+mj-lt"/>
              <a:buAutoNum type="arabicPeriod"/>
            </a:pPr>
            <a:endParaRPr lang="en-US" sz="2400" b="1" dirty="0">
              <a:solidFill>
                <a:schemeClr val="folHlink"/>
              </a:solidFill>
              <a:sym typeface="Wingdings" panose="05000000000000000000" pitchFamily="2" charset="2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81000" y="4800600"/>
            <a:ext cx="5334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81000" y="4419600"/>
            <a:ext cx="5334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8113" y="11238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–</a:t>
            </a:r>
          </a:p>
          <a:p>
            <a:r>
              <a:rPr lang="en-US" sz="2400" dirty="0">
                <a:latin typeface="+mj-lt"/>
              </a:rPr>
              <a:t>   suggested that: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231989"/>
              </p:ext>
            </p:extLst>
          </p:nvPr>
        </p:nvGraphicFramePr>
        <p:xfrm>
          <a:off x="138113" y="1709737"/>
          <a:ext cx="8205788" cy="482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18" name="Equation" r:id="rId3" imgW="5587920" imgH="3288960" progId="Equation.DSMT4">
                  <p:embed/>
                </p:oleObj>
              </mc:Choice>
              <mc:Fallback>
                <p:oleObj name="Equation" r:id="rId3" imgW="5587920" imgH="3288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113" y="1709737"/>
                        <a:ext cx="8205788" cy="482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41726"/>
              </p:ext>
            </p:extLst>
          </p:nvPr>
        </p:nvGraphicFramePr>
        <p:xfrm>
          <a:off x="2950936" y="381000"/>
          <a:ext cx="5370842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19" name="Equation" r:id="rId5" imgW="3657600" imgH="1155600" progId="Equation.DSMT4">
                  <p:embed/>
                </p:oleObj>
              </mc:Choice>
              <mc:Fallback>
                <p:oleObj name="Equation" r:id="rId5" imgW="3657600" imgH="1155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0936" y="381000"/>
                        <a:ext cx="5370842" cy="169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2768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53626"/>
              </p:ext>
            </p:extLst>
          </p:nvPr>
        </p:nvGraphicFramePr>
        <p:xfrm>
          <a:off x="180181" y="535141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89" name="Equation" r:id="rId3" imgW="5803560" imgH="952200" progId="Equation.DSMT4">
                  <p:embed/>
                </p:oleObj>
              </mc:Choice>
              <mc:Fallback>
                <p:oleObj name="Equation" r:id="rId3" imgW="58035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" y="535141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8997"/>
            <a:ext cx="4941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Green’s function solution methods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106639"/>
              </p:ext>
            </p:extLst>
          </p:nvPr>
        </p:nvGraphicFramePr>
        <p:xfrm>
          <a:off x="609600" y="2257425"/>
          <a:ext cx="6535737" cy="409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90" name="Equation" r:id="rId5" imgW="4317840" imgH="2705040" progId="Equation.DSMT4">
                  <p:embed/>
                </p:oleObj>
              </mc:Choice>
              <mc:Fallback>
                <p:oleObj name="Equation" r:id="rId5" imgW="4317840" imgH="270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57425"/>
                        <a:ext cx="6535737" cy="409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6879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849042"/>
              </p:ext>
            </p:extLst>
          </p:nvPr>
        </p:nvGraphicFramePr>
        <p:xfrm>
          <a:off x="2590800" y="2150311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24" name="Equation" r:id="rId3" imgW="3009600" imgH="952200" progId="Equation.DSMT4">
                  <p:embed/>
                </p:oleObj>
              </mc:Choice>
              <mc:Fallback>
                <p:oleObj name="Equation" r:id="rId3" imgW="30096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50311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53626"/>
              </p:ext>
            </p:extLst>
          </p:nvPr>
        </p:nvGraphicFramePr>
        <p:xfrm>
          <a:off x="180181" y="535141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25" name="Equation" r:id="rId5" imgW="5803560" imgH="952200" progId="Equation.DSMT4">
                  <p:embed/>
                </p:oleObj>
              </mc:Choice>
              <mc:Fallback>
                <p:oleObj name="Equation" r:id="rId5" imgW="58035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" y="535141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376631"/>
              </p:ext>
            </p:extLst>
          </p:nvPr>
        </p:nvGraphicFramePr>
        <p:xfrm>
          <a:off x="325437" y="3672916"/>
          <a:ext cx="84931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26" name="Equation" r:id="rId7" imgW="5613120" imgH="1638000" progId="Equation.DSMT4">
                  <p:embed/>
                </p:oleObj>
              </mc:Choice>
              <mc:Fallback>
                <p:oleObj name="Equation" r:id="rId7" imgW="5613120" imgH="163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7" y="3672916"/>
                        <a:ext cx="8493125" cy="248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8997"/>
            <a:ext cx="4941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Green’s function solution methods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181" y="2570133"/>
            <a:ext cx="1877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Recall:</a:t>
            </a:r>
          </a:p>
        </p:txBody>
      </p:sp>
    </p:spTree>
    <p:extLst>
      <p:ext uri="{BB962C8B-B14F-4D97-AF65-F5344CB8AC3E}">
        <p14:creationId xmlns:p14="http://schemas.microsoft.com/office/powerpoint/2010/main" val="2991188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90171"/>
              </p:ext>
            </p:extLst>
          </p:nvPr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47" name="Equation" r:id="rId3" imgW="3873240" imgH="952200" progId="Equation.DSMT4">
                  <p:embed/>
                </p:oleObj>
              </mc:Choice>
              <mc:Fallback>
                <p:oleObj name="Equation" r:id="rId3" imgW="38732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48" name="数式" r:id="rId5" imgW="3035160" imgH="660240" progId="Equation.3">
                  <p:embed/>
                </p:oleObj>
              </mc:Choice>
              <mc:Fallback>
                <p:oleObj name="数式" r:id="rId5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016101"/>
              </p:ext>
            </p:extLst>
          </p:nvPr>
        </p:nvGraphicFramePr>
        <p:xfrm>
          <a:off x="534988" y="4343400"/>
          <a:ext cx="544353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49" name="Equation" r:id="rId7" imgW="3251160" imgH="1002960" progId="Equation.DSMT4">
                  <p:embed/>
                </p:oleObj>
              </mc:Choice>
              <mc:Fallback>
                <p:oleObj name="Equation" r:id="rId7" imgW="325116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343400"/>
                        <a:ext cx="544353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97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970481"/>
              </p:ext>
            </p:extLst>
          </p:nvPr>
        </p:nvGraphicFramePr>
        <p:xfrm>
          <a:off x="309563" y="1066800"/>
          <a:ext cx="7840662" cy="266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45" name="Equation" r:id="rId3" imgW="4038480" imgH="1371600" progId="Equation.DSMT4">
                  <p:embed/>
                </p:oleObj>
              </mc:Choice>
              <mc:Fallback>
                <p:oleObj name="Equation" r:id="rId3" imgW="403848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1066800"/>
                        <a:ext cx="7840662" cy="266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problem:</a:t>
            </a:r>
          </a:p>
        </p:txBody>
      </p:sp>
    </p:spTree>
    <p:extLst>
      <p:ext uri="{BB962C8B-B14F-4D97-AF65-F5344CB8AC3E}">
        <p14:creationId xmlns:p14="http://schemas.microsoft.com/office/powerpoint/2010/main" val="879292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02716"/>
              </p:ext>
            </p:extLst>
          </p:nvPr>
        </p:nvGraphicFramePr>
        <p:xfrm>
          <a:off x="400050" y="192088"/>
          <a:ext cx="6908800" cy="316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34" name="Equation" r:id="rId3" imgW="3060360" imgH="1396800" progId="Equation.DSMT4">
                  <p:embed/>
                </p:oleObj>
              </mc:Choice>
              <mc:Fallback>
                <p:oleObj name="Equation" r:id="rId3" imgW="306036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92088"/>
                        <a:ext cx="6908800" cy="316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854577"/>
              </p:ext>
            </p:extLst>
          </p:nvPr>
        </p:nvGraphicFramePr>
        <p:xfrm>
          <a:off x="192088" y="3629025"/>
          <a:ext cx="8343900" cy="252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35" name="Equation" r:id="rId5" imgW="3695400" imgH="1117440" progId="Equation.DSMT4">
                  <p:embed/>
                </p:oleObj>
              </mc:Choice>
              <mc:Fallback>
                <p:oleObj name="Equation" r:id="rId5" imgW="369540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3629025"/>
                        <a:ext cx="8343900" cy="252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2343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138836"/>
              </p:ext>
            </p:extLst>
          </p:nvPr>
        </p:nvGraphicFramePr>
        <p:xfrm>
          <a:off x="685800" y="457200"/>
          <a:ext cx="72532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14" name="Equation" r:id="rId3" imgW="3213000" imgH="431640" progId="Equation.DSMT4">
                  <p:embed/>
                </p:oleObj>
              </mc:Choice>
              <mc:Fallback>
                <p:oleObj name="Equation" r:id="rId3" imgW="3213000" imgH="4316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57200"/>
                        <a:ext cx="7253288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2438400"/>
            <a:ext cx="7934325" cy="27125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1676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</a:t>
            </a:r>
            <a:r>
              <a:rPr lang="en-US" sz="2400" i="1" dirty="0">
                <a:latin typeface="+mj-lt"/>
              </a:rPr>
              <a:t>L=2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30435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n=1..50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40341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n=1..5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43400" y="49485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x’ –x   for x=1   </a:t>
            </a:r>
          </a:p>
        </p:txBody>
      </p:sp>
    </p:spTree>
    <p:extLst>
      <p:ext uri="{BB962C8B-B14F-4D97-AF65-F5344CB8AC3E}">
        <p14:creationId xmlns:p14="http://schemas.microsoft.com/office/powerpoint/2010/main" val="2266036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436051"/>
              </p:ext>
            </p:extLst>
          </p:nvPr>
        </p:nvGraphicFramePr>
        <p:xfrm>
          <a:off x="439615" y="2402681"/>
          <a:ext cx="8085138" cy="356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60" name="Equation" r:id="rId3" imgW="3581280" imgH="1574640" progId="Equation.DSMT4">
                  <p:embed/>
                </p:oleObj>
              </mc:Choice>
              <mc:Fallback>
                <p:oleObj name="Equation" r:id="rId3" imgW="358128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615" y="2402681"/>
                        <a:ext cx="8085138" cy="356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120792"/>
              </p:ext>
            </p:extLst>
          </p:nvPr>
        </p:nvGraphicFramePr>
        <p:xfrm>
          <a:off x="215900" y="457200"/>
          <a:ext cx="7319963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61" name="Equation" r:id="rId5" imgW="3111480" imgH="660240" progId="Equation.DSMT4">
                  <p:embed/>
                </p:oleObj>
              </mc:Choice>
              <mc:Fallback>
                <p:oleObj name="Equation" r:id="rId5" imgW="31114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457200"/>
                        <a:ext cx="7319963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7922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162661"/>
              </p:ext>
            </p:extLst>
          </p:nvPr>
        </p:nvGraphicFramePr>
        <p:xfrm>
          <a:off x="400416" y="457199"/>
          <a:ext cx="7676784" cy="5961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19" name="Equation" r:id="rId3" imgW="3936960" imgH="3047760" progId="Equation.DSMT4">
                  <p:embed/>
                </p:oleObj>
              </mc:Choice>
              <mc:Fallback>
                <p:oleObj name="Equation" r:id="rId3" imgW="3936960" imgH="3047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416" y="457199"/>
                        <a:ext cx="7676784" cy="5961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7097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-- 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29" name="Equation" r:id="rId3" imgW="3873240" imgH="952200" progId="Equation.DSMT4">
                  <p:embed/>
                </p:oleObj>
              </mc:Choice>
              <mc:Fallback>
                <p:oleObj name="Equation" r:id="rId3" imgW="387324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30" name="数式" r:id="rId5" imgW="3035160" imgH="660240" progId="Equation.3">
                  <p:embed/>
                </p:oleObj>
              </mc:Choice>
              <mc:Fallback>
                <p:oleObj name="数式" r:id="rId5" imgW="3035160" imgH="660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4988" y="4343400"/>
          <a:ext cx="544353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31" name="Equation" r:id="rId7" imgW="3251160" imgH="1002960" progId="Equation.DSMT4">
                  <p:embed/>
                </p:oleObj>
              </mc:Choice>
              <mc:Fallback>
                <p:oleObj name="Equation" r:id="rId7" imgW="3251160" imgH="10029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343400"/>
                        <a:ext cx="544353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0271B56-FF13-4C1E-8C0D-795BB5818D43}"/>
              </a:ext>
            </a:extLst>
          </p:cNvPr>
          <p:cNvSpPr txBox="1"/>
          <p:nvPr/>
        </p:nvSpPr>
        <p:spPr>
          <a:xfrm>
            <a:off x="5516460" y="4105469"/>
            <a:ext cx="3856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Green’s function with embedded boundary conditions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739A614C-A588-4D80-961F-8F5B6023AEDC}"/>
              </a:ext>
            </a:extLst>
          </p:cNvPr>
          <p:cNvSpPr/>
          <p:nvPr/>
        </p:nvSpPr>
        <p:spPr>
          <a:xfrm rot="12351961">
            <a:off x="4729304" y="3888456"/>
            <a:ext cx="838200" cy="9286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0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74559C0-2BA9-4EBF-B111-285A580E8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429" y="-37801"/>
            <a:ext cx="7624047" cy="659100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54229" y="4572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258387"/>
              </p:ext>
            </p:extLst>
          </p:nvPr>
        </p:nvGraphicFramePr>
        <p:xfrm>
          <a:off x="457200" y="148248"/>
          <a:ext cx="8001000" cy="6094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43" name="Equation" r:id="rId3" imgW="6806880" imgH="5168880" progId="Equation.DSMT4">
                  <p:embed/>
                </p:oleObj>
              </mc:Choice>
              <mc:Fallback>
                <p:oleObj name="Equation" r:id="rId3" imgW="6806880" imgH="5168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8248"/>
                        <a:ext cx="8001000" cy="60949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0" y="5181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(after some algebra)</a:t>
            </a:r>
          </a:p>
        </p:txBody>
      </p:sp>
    </p:spTree>
    <p:extLst>
      <p:ext uri="{BB962C8B-B14F-4D97-AF65-F5344CB8AC3E}">
        <p14:creationId xmlns:p14="http://schemas.microsoft.com/office/powerpoint/2010/main" val="813441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method of constructing Green’s functions using homogeneous solution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1095"/>
              </p:ext>
            </p:extLst>
          </p:nvPr>
        </p:nvGraphicFramePr>
        <p:xfrm>
          <a:off x="479219" y="11430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0" name="数式" r:id="rId3" imgW="3035160" imgH="660240" progId="Equation.3">
                  <p:embed/>
                </p:oleObj>
              </mc:Choice>
              <mc:Fallback>
                <p:oleObj name="数式" r:id="rId3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19" y="11430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59733"/>
              </p:ext>
            </p:extLst>
          </p:nvPr>
        </p:nvGraphicFramePr>
        <p:xfrm>
          <a:off x="685800" y="2984157"/>
          <a:ext cx="8239125" cy="305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1" name="Equation" r:id="rId5" imgW="5181480" imgH="1917360" progId="Equation.DSMT4">
                  <p:embed/>
                </p:oleObj>
              </mc:Choice>
              <mc:Fallback>
                <p:oleObj name="Equation" r:id="rId5" imgW="518148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84157"/>
                        <a:ext cx="8239125" cy="305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1741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1437C-27B5-4EA9-9FD1-6F5B9C500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DA0872-E01E-4261-AFB7-FE47DFA48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B6F98-06CB-4727-8F0F-3A8140B1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BA77F5-7603-42EF-BA91-00B00F52E1D0}"/>
              </a:ext>
            </a:extLst>
          </p:cNvPr>
          <p:cNvSpPr txBox="1"/>
          <p:nvPr/>
        </p:nvSpPr>
        <p:spPr>
          <a:xfrm>
            <a:off x="304800" y="1524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 on properties of the Wronskian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94A7D27-F7B7-4DD0-AFA5-7630880918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80535"/>
              </p:ext>
            </p:extLst>
          </p:nvPr>
        </p:nvGraphicFramePr>
        <p:xfrm>
          <a:off x="304800" y="990600"/>
          <a:ext cx="8178800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36" name="Equation" r:id="rId3" imgW="5143320" imgH="952200" progId="Equation.DSMT4">
                  <p:embed/>
                </p:oleObj>
              </mc:Choice>
              <mc:Fallback>
                <p:oleObj name="Equation" r:id="rId3" imgW="5143320" imgH="952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90600"/>
                        <a:ext cx="8178800" cy="151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21F4F45-6AF5-4E5E-87E9-B3853A07F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586496"/>
              </p:ext>
            </p:extLst>
          </p:nvPr>
        </p:nvGraphicFramePr>
        <p:xfrm>
          <a:off x="609599" y="2884784"/>
          <a:ext cx="8317869" cy="2373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37" name="Equation" r:id="rId5" imgW="5651280" imgH="1612800" progId="Equation.DSMT4">
                  <p:embed/>
                </p:oleObj>
              </mc:Choice>
              <mc:Fallback>
                <p:oleObj name="Equation" r:id="rId5" imgW="565128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599" y="2884784"/>
                        <a:ext cx="8317869" cy="2373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1687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088095"/>
              </p:ext>
            </p:extLst>
          </p:nvPr>
        </p:nvGraphicFramePr>
        <p:xfrm>
          <a:off x="363538" y="263525"/>
          <a:ext cx="8323262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18" name="Equation" r:id="rId3" imgW="6756120" imgH="3187440" progId="Equation.DSMT4">
                  <p:embed/>
                </p:oleObj>
              </mc:Choice>
              <mc:Fallback>
                <p:oleObj name="Equation" r:id="rId3" imgW="6756120" imgH="318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263525"/>
                        <a:ext cx="8323262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56803"/>
              </p:ext>
            </p:extLst>
          </p:nvPr>
        </p:nvGraphicFramePr>
        <p:xfrm>
          <a:off x="482600" y="4003938"/>
          <a:ext cx="7004301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19" name="Equation" r:id="rId5" imgW="4660560" imgH="571320" progId="Equation.DSMT4">
                  <p:embed/>
                </p:oleObj>
              </mc:Choice>
              <mc:Fallback>
                <p:oleObj name="Equation" r:id="rId5" imgW="4660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2600" y="4003938"/>
                        <a:ext cx="7004301" cy="85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243786"/>
              </p:ext>
            </p:extLst>
          </p:nvPr>
        </p:nvGraphicFramePr>
        <p:xfrm>
          <a:off x="457200" y="4921250"/>
          <a:ext cx="8483601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20" name="Equation" r:id="rId7" imgW="5333760" imgH="901440" progId="Equation.DSMT4">
                  <p:embed/>
                </p:oleObj>
              </mc:Choice>
              <mc:Fallback>
                <p:oleObj name="Equation" r:id="rId7" imgW="533376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21250"/>
                        <a:ext cx="8483601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167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366770"/>
              </p:ext>
            </p:extLst>
          </p:nvPr>
        </p:nvGraphicFramePr>
        <p:xfrm>
          <a:off x="533400" y="1828800"/>
          <a:ext cx="840422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76" name="Equation" r:id="rId3" imgW="5994360" imgH="1841400" progId="Equation.DSMT4">
                  <p:embed/>
                </p:oleObj>
              </mc:Choice>
              <mc:Fallback>
                <p:oleObj name="Equation" r:id="rId3" imgW="599436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828800"/>
                        <a:ext cx="840422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844473"/>
              </p:ext>
            </p:extLst>
          </p:nvPr>
        </p:nvGraphicFramePr>
        <p:xfrm>
          <a:off x="457200" y="381000"/>
          <a:ext cx="633255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77" name="Equation" r:id="rId5" imgW="3987720" imgH="622080" progId="Equation.DSMT4">
                  <p:embed/>
                </p:oleObj>
              </mc:Choice>
              <mc:Fallback>
                <p:oleObj name="Equation" r:id="rId5" imgW="39877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"/>
                        <a:ext cx="633255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1334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BA51E-6892-4CE5-BD6D-4E6C81C9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0AC96-2741-4781-BDB6-A10AED54B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385A2-D21B-4E8C-AB92-A0FB89BCF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BC1051B-BF90-4C15-ADA1-E1D23F5BF9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004515"/>
              </p:ext>
            </p:extLst>
          </p:nvPr>
        </p:nvGraphicFramePr>
        <p:xfrm>
          <a:off x="492369" y="159971"/>
          <a:ext cx="8383712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46" name="Equation" r:id="rId3" imgW="4406760" imgH="3124080" progId="Equation.DSMT4">
                  <p:embed/>
                </p:oleObj>
              </mc:Choice>
              <mc:Fallback>
                <p:oleObj name="Equation" r:id="rId3" imgW="4406760" imgH="312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2369" y="159971"/>
                        <a:ext cx="8383712" cy="594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820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234626-210F-4DC7-AD06-7FF6B5DB3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B387B-2F63-4F54-A121-EBC83CF54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8C11B-02CD-4E51-BAC2-581D2C51B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D11027B-A0D7-45E0-80CF-F2C75B215C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890927"/>
              </p:ext>
            </p:extLst>
          </p:nvPr>
        </p:nvGraphicFramePr>
        <p:xfrm>
          <a:off x="326658" y="171450"/>
          <a:ext cx="8383588" cy="618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67" name="Equation" r:id="rId3" imgW="4406760" imgH="3251160" progId="Equation.DSMT4">
                  <p:embed/>
                </p:oleObj>
              </mc:Choice>
              <mc:Fallback>
                <p:oleObj name="Equation" r:id="rId3" imgW="4406760" imgH="3251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BC1051B-BF90-4C15-ADA1-E1D23F5BF9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6658" y="171450"/>
                        <a:ext cx="8383588" cy="618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552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A0A41-D50D-4279-B2B0-E21636AA7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2F6E49-631C-4D8E-9113-6110A4079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331BE-5773-43B0-B602-FDDEF717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2D27AE-0CBA-40EE-AF9B-487B5BE0F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683120"/>
            <a:ext cx="8267700" cy="3790950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DCA8D34-2853-4DD2-A34B-804EA7573B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642509"/>
              </p:ext>
            </p:extLst>
          </p:nvPr>
        </p:nvGraphicFramePr>
        <p:xfrm>
          <a:off x="4876800" y="4237689"/>
          <a:ext cx="520700" cy="564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2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76800" y="4237689"/>
                        <a:ext cx="520700" cy="5640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010AE23-7293-4BD1-A851-7DB30FB393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57639"/>
              </p:ext>
            </p:extLst>
          </p:nvPr>
        </p:nvGraphicFramePr>
        <p:xfrm>
          <a:off x="3135923" y="3791439"/>
          <a:ext cx="788987" cy="728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3" name="Equation" r:id="rId6" imgW="164880" imgH="152280" progId="Equation.DSMT4">
                  <p:embed/>
                </p:oleObj>
              </mc:Choice>
              <mc:Fallback>
                <p:oleObj name="Equation" r:id="rId6" imgW="16488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35923" y="3791439"/>
                        <a:ext cx="788987" cy="728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1785E55-7503-47DE-9585-CDEB5F62C7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909009"/>
              </p:ext>
            </p:extLst>
          </p:nvPr>
        </p:nvGraphicFramePr>
        <p:xfrm>
          <a:off x="438149" y="152400"/>
          <a:ext cx="5106185" cy="2753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4" name="Equation" r:id="rId8" imgW="2590560" imgH="1396800" progId="Equation.DSMT4">
                  <p:embed/>
                </p:oleObj>
              </mc:Choice>
              <mc:Fallback>
                <p:oleObj name="Equation" r:id="rId8" imgW="259056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38149" y="152400"/>
                        <a:ext cx="5106185" cy="2753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034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799" y="76200"/>
            <a:ext cx="8449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Eigenvalues and </a:t>
            </a:r>
            <a:r>
              <a:rPr lang="en-US" sz="2400" dirty="0" err="1">
                <a:latin typeface="+mj-lt"/>
              </a:rPr>
              <a:t>eigenfunctions</a:t>
            </a:r>
            <a:r>
              <a:rPr lang="en-US" sz="2400" dirty="0">
                <a:latin typeface="+mj-lt"/>
              </a:rPr>
              <a:t>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414580"/>
              </p:ext>
            </p:extLst>
          </p:nvPr>
        </p:nvGraphicFramePr>
        <p:xfrm>
          <a:off x="451338" y="539733"/>
          <a:ext cx="6095207" cy="1520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29" name="Equation" r:id="rId3" imgW="3822480" imgH="952200" progId="Equation.DSMT4">
                  <p:embed/>
                </p:oleObj>
              </mc:Choice>
              <mc:Fallback>
                <p:oleObj name="Equation" r:id="rId3" imgW="38224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38" y="539733"/>
                        <a:ext cx="6095207" cy="15209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775439"/>
              </p:ext>
            </p:extLst>
          </p:nvPr>
        </p:nvGraphicFramePr>
        <p:xfrm>
          <a:off x="3759200" y="18796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30" name="Equation" r:id="rId5" imgW="914400" imgH="250560" progId="Equation.DSMT4">
                  <p:embed/>
                </p:oleObj>
              </mc:Choice>
              <mc:Fallback>
                <p:oleObj name="Equation" r:id="rId5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9200" y="18796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13405"/>
              </p:ext>
            </p:extLst>
          </p:nvPr>
        </p:nvGraphicFramePr>
        <p:xfrm>
          <a:off x="304799" y="4047392"/>
          <a:ext cx="8480425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31" name="Equation" r:id="rId7" imgW="5727600" imgH="1663560" progId="Equation.DSMT4">
                  <p:embed/>
                </p:oleObj>
              </mc:Choice>
              <mc:Fallback>
                <p:oleObj name="Equation" r:id="rId7" imgW="572760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799" y="4047392"/>
                        <a:ext cx="8480425" cy="246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FD3395C-EF7E-45E9-9380-EAA9254032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491413"/>
              </p:ext>
            </p:extLst>
          </p:nvPr>
        </p:nvGraphicFramePr>
        <p:xfrm>
          <a:off x="451338" y="2130425"/>
          <a:ext cx="7248786" cy="2156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32" name="Equation" r:id="rId9" imgW="3670200" imgH="1091880" progId="Equation.DSMT4">
                  <p:embed/>
                </p:oleObj>
              </mc:Choice>
              <mc:Fallback>
                <p:oleObj name="Equation" r:id="rId9" imgW="3670200" imgH="10918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27B25BE-4059-4A55-A78E-0CA84CA983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1338" y="2130425"/>
                        <a:ext cx="7248786" cy="21566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019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81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general, there are several techniques to determine the eigenvalues </a:t>
            </a:r>
            <a:r>
              <a:rPr lang="en-US" sz="2400" i="1" dirty="0" err="1">
                <a:latin typeface="Symbol" panose="05050102010706020507" pitchFamily="18" charset="2"/>
              </a:rPr>
              <a:t>l</a:t>
            </a:r>
            <a:r>
              <a:rPr lang="en-US" sz="2400" i="1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 and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. When it is not possible to find the ``exact'' functions, there are several powerful approximation techniques.    For example, the lowest eigenvalue can be approximated by minimizing the function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Variation approximation to lowest eigenvalue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56824"/>
              </p:ext>
            </p:extLst>
          </p:nvPr>
        </p:nvGraphicFramePr>
        <p:xfrm>
          <a:off x="1715199" y="2254347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9" name="Equation" r:id="rId3" imgW="1295280" imgH="825480" progId="Equation.DSMT4">
                  <p:embed/>
                </p:oleObj>
              </mc:Choice>
              <mc:Fallback>
                <p:oleObj name="Equation" r:id="rId3" imgW="12952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5199" y="2254347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900" y="388844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         is a variable function which satisfies the</a:t>
            </a:r>
          </a:p>
          <a:p>
            <a:r>
              <a:rPr lang="en-US" sz="2400" dirty="0"/>
              <a:t>correct boundary values.    The ``proof'' of this inequality is</a:t>
            </a:r>
          </a:p>
          <a:p>
            <a:r>
              <a:rPr lang="en-US" sz="2400" dirty="0"/>
              <a:t>based on the notion that        can in principle be expanded</a:t>
            </a:r>
          </a:p>
          <a:p>
            <a:r>
              <a:rPr lang="en-US" sz="2400" dirty="0"/>
              <a:t>in terms of the (unknown) exact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(x):</a:t>
            </a:r>
          </a:p>
          <a:p>
            <a:r>
              <a:rPr lang="en-US" sz="2400" dirty="0"/>
              <a:t>                                   where the coefficients </a:t>
            </a:r>
            <a:r>
              <a:rPr lang="en-US" sz="2400" i="1" dirty="0"/>
              <a:t>C</a:t>
            </a:r>
            <a:r>
              <a:rPr lang="en-US" sz="2400" i="1" baseline="-25000" dirty="0"/>
              <a:t>n</a:t>
            </a:r>
            <a:r>
              <a:rPr lang="en-US" sz="2400" dirty="0"/>
              <a:t> can be </a:t>
            </a:r>
          </a:p>
          <a:p>
            <a:endParaRPr lang="en-US" sz="2400" dirty="0"/>
          </a:p>
          <a:p>
            <a:r>
              <a:rPr lang="en-US" sz="2400" dirty="0"/>
              <a:t>assumed to be real.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609207"/>
              </p:ext>
            </p:extLst>
          </p:nvPr>
        </p:nvGraphicFramePr>
        <p:xfrm>
          <a:off x="457199" y="5334000"/>
          <a:ext cx="2641591" cy="768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0" name="Equation" r:id="rId5" imgW="1701720" imgH="495000" progId="Equation.DSMT4">
                  <p:embed/>
                </p:oleObj>
              </mc:Choice>
              <mc:Fallback>
                <p:oleObj name="Equation" r:id="rId5" imgW="170172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199" y="5334000"/>
                        <a:ext cx="2641591" cy="768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02539"/>
              </p:ext>
            </p:extLst>
          </p:nvPr>
        </p:nvGraphicFramePr>
        <p:xfrm>
          <a:off x="1433157" y="3886200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1" name="Equation" r:id="rId7" imgW="444240" imgH="317160" progId="Equation.DSMT4">
                  <p:embed/>
                </p:oleObj>
              </mc:Choice>
              <mc:Fallback>
                <p:oleObj name="Equation" r:id="rId7" imgW="4442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3157" y="3886200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090388"/>
              </p:ext>
            </p:extLst>
          </p:nvPr>
        </p:nvGraphicFramePr>
        <p:xfrm>
          <a:off x="3733800" y="4637741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2" name="Equation" r:id="rId9" imgW="444240" imgH="317160" progId="Equation.DSMT4">
                  <p:embed/>
                </p:oleObj>
              </mc:Choice>
              <mc:Fallback>
                <p:oleObj name="Equation" r:id="rId9" imgW="4442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33800" y="4637741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86819"/>
              </p:ext>
            </p:extLst>
          </p:nvPr>
        </p:nvGraphicFramePr>
        <p:xfrm>
          <a:off x="4881562" y="2321177"/>
          <a:ext cx="33432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3" name="Equation" r:id="rId10" imgW="2539800" imgH="571320" progId="Equation.DSMT4">
                  <p:embed/>
                </p:oleObj>
              </mc:Choice>
              <mc:Fallback>
                <p:oleObj name="Equation" r:id="rId10" imgW="253980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562" y="2321177"/>
                        <a:ext cx="334327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64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Estimation of the lowest eigenvalue – continued:</a:t>
            </a:r>
          </a:p>
          <a:p>
            <a:endParaRPr lang="en-US" sz="2400" dirty="0"/>
          </a:p>
          <a:p>
            <a:r>
              <a:rPr lang="en-US" sz="2400" dirty="0"/>
              <a:t>From the </a:t>
            </a:r>
            <a:r>
              <a:rPr lang="en-US" sz="2400" dirty="0" err="1"/>
              <a:t>eigenfunction</a:t>
            </a:r>
            <a:r>
              <a:rPr lang="en-US" sz="2400" dirty="0"/>
              <a:t> equation, we know that 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96037"/>
              </p:ext>
            </p:extLst>
          </p:nvPr>
        </p:nvGraphicFramePr>
        <p:xfrm>
          <a:off x="704488" y="1524000"/>
          <a:ext cx="7372712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38" name="Equation" r:id="rId3" imgW="4381200" imgH="495000" progId="Equation.DSMT4">
                  <p:embed/>
                </p:oleObj>
              </mc:Choice>
              <mc:Fallback>
                <p:oleObj name="Equation" r:id="rId3" imgW="43812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4488" y="1524000"/>
                        <a:ext cx="7372712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192329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It follows that: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11228"/>
              </p:ext>
            </p:extLst>
          </p:nvPr>
        </p:nvGraphicFramePr>
        <p:xfrm>
          <a:off x="736754" y="2604832"/>
          <a:ext cx="7111846" cy="97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39" name="Equation" r:id="rId5" imgW="4089240" imgH="558720" progId="Equation.DSMT4">
                  <p:embed/>
                </p:oleObj>
              </mc:Choice>
              <mc:Fallback>
                <p:oleObj name="Equation" r:id="rId5" imgW="40892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6754" y="2604832"/>
                        <a:ext cx="7111846" cy="971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694018"/>
              </p:ext>
            </p:extLst>
          </p:nvPr>
        </p:nvGraphicFramePr>
        <p:xfrm>
          <a:off x="732069" y="3562862"/>
          <a:ext cx="5821131" cy="129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40" name="Equation" r:id="rId7" imgW="3949560" imgH="876240" progId="Equation.DSMT4">
                  <p:embed/>
                </p:oleObj>
              </mc:Choice>
              <mc:Fallback>
                <p:oleObj name="Equation" r:id="rId7" imgW="394956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2069" y="3562862"/>
                        <a:ext cx="5821131" cy="1291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985029"/>
              </p:ext>
            </p:extLst>
          </p:nvPr>
        </p:nvGraphicFramePr>
        <p:xfrm>
          <a:off x="914400" y="4998782"/>
          <a:ext cx="5077874" cy="1236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41" name="Equation" r:id="rId9" imgW="3962160" imgH="965160" progId="Equation.DSMT4">
                  <p:embed/>
                </p:oleObj>
              </mc:Choice>
              <mc:Fallback>
                <p:oleObj name="Equation" r:id="rId9" imgW="396216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14400" y="4998782"/>
                        <a:ext cx="5077874" cy="1236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7477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59526"/>
              </p:ext>
            </p:extLst>
          </p:nvPr>
        </p:nvGraphicFramePr>
        <p:xfrm>
          <a:off x="1532021" y="1219200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25" name="Equation" r:id="rId3" imgW="1295280" imgH="825480" progId="Equation.DSMT4">
                  <p:embed/>
                </p:oleObj>
              </mc:Choice>
              <mc:Fallback>
                <p:oleObj name="Equation" r:id="rId3" imgW="12952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2021" y="1219200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52007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26" name="Equation" r:id="rId5" imgW="914400" imgH="250560" progId="Equation.DSMT4">
                  <p:embed/>
                </p:oleObj>
              </mc:Choice>
              <mc:Fallback>
                <p:oleObj name="Equation" r:id="rId5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901114"/>
              </p:ext>
            </p:extLst>
          </p:nvPr>
        </p:nvGraphicFramePr>
        <p:xfrm>
          <a:off x="817219" y="4470941"/>
          <a:ext cx="40274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27" name="Equation" r:id="rId7" imgW="3593880" imgH="596880" progId="Equation.DSMT4">
                  <p:embed/>
                </p:oleObj>
              </mc:Choice>
              <mc:Fallback>
                <p:oleObj name="Equation" r:id="rId7" imgW="35938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7219" y="4470941"/>
                        <a:ext cx="4027488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825610"/>
              </p:ext>
            </p:extLst>
          </p:nvPr>
        </p:nvGraphicFramePr>
        <p:xfrm>
          <a:off x="837096" y="5202419"/>
          <a:ext cx="515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28" name="Equation" r:id="rId9" imgW="5155920" imgH="965160" progId="Equation.DSMT4">
                  <p:embed/>
                </p:oleObj>
              </mc:Choice>
              <mc:Fallback>
                <p:oleObj name="Equation" r:id="rId9" imgW="515592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7096" y="5202419"/>
                        <a:ext cx="5156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468564"/>
              </p:ext>
            </p:extLst>
          </p:nvPr>
        </p:nvGraphicFramePr>
        <p:xfrm>
          <a:off x="736600" y="3018081"/>
          <a:ext cx="8216214" cy="140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29" name="Equation" r:id="rId11" imgW="5587920" imgH="952200" progId="Equation.DSMT4">
                  <p:embed/>
                </p:oleObj>
              </mc:Choice>
              <mc:Fallback>
                <p:oleObj name="Equation" r:id="rId11" imgW="55879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6600" y="3018081"/>
                        <a:ext cx="8216214" cy="1400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975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247996"/>
              </p:ext>
            </p:extLst>
          </p:nvPr>
        </p:nvGraphicFramePr>
        <p:xfrm>
          <a:off x="3217078" y="5080538"/>
          <a:ext cx="842944" cy="40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69" name="Equation" r:id="rId3" imgW="685800" imgH="330120" progId="Equation.DSMT4">
                  <p:embed/>
                </p:oleObj>
              </mc:Choice>
              <mc:Fallback>
                <p:oleObj name="Equation" r:id="rId3" imgW="6858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17078" y="5080538"/>
                        <a:ext cx="842944" cy="4058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9200" y="3200400"/>
            <a:ext cx="6248400" cy="198047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5100" y="11525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935472"/>
              </p:ext>
            </p:extLst>
          </p:nvPr>
        </p:nvGraphicFramePr>
        <p:xfrm>
          <a:off x="1244600" y="518082"/>
          <a:ext cx="1828800" cy="116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70" name="Equation" r:id="rId6" imgW="1295280" imgH="825480" progId="Equation.DSMT4">
                  <p:embed/>
                </p:oleObj>
              </mc:Choice>
              <mc:Fallback>
                <p:oleObj name="Equation" r:id="rId6" imgW="12952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44600" y="518082"/>
                        <a:ext cx="1828800" cy="1165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414855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71" name="Equation" r:id="rId8" imgW="914400" imgH="250560" progId="Equation.DSMT4">
                  <p:embed/>
                </p:oleObj>
              </mc:Choice>
              <mc:Fallback>
                <p:oleObj name="Equation" r:id="rId8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201582"/>
              </p:ext>
            </p:extLst>
          </p:nvPr>
        </p:nvGraphicFramePr>
        <p:xfrm>
          <a:off x="3051277" y="2839732"/>
          <a:ext cx="5181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72" name="Equation" r:id="rId10" imgW="5181480" imgH="723600" progId="Equation.DSMT4">
                  <p:embed/>
                </p:oleObj>
              </mc:Choice>
              <mc:Fallback>
                <p:oleObj name="Equation" r:id="rId10" imgW="51814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051277" y="2839732"/>
                        <a:ext cx="518160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133948"/>
              </p:ext>
            </p:extLst>
          </p:nvPr>
        </p:nvGraphicFramePr>
        <p:xfrm>
          <a:off x="275430" y="1606372"/>
          <a:ext cx="8264861" cy="1228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73" name="Equation" r:id="rId12" imgW="6743520" imgH="1002960" progId="Equation.DSMT4">
                  <p:embed/>
                </p:oleObj>
              </mc:Choice>
              <mc:Fallback>
                <p:oleObj name="Equation" r:id="rId12" imgW="674352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75430" y="1606372"/>
                        <a:ext cx="8264861" cy="1228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309346"/>
              </p:ext>
            </p:extLst>
          </p:nvPr>
        </p:nvGraphicFramePr>
        <p:xfrm>
          <a:off x="384175" y="5568950"/>
          <a:ext cx="35210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74" name="Equation" r:id="rId14" imgW="2552400" imgH="571320" progId="Equation.DSMT4">
                  <p:embed/>
                </p:oleObj>
              </mc:Choice>
              <mc:Fallback>
                <p:oleObj name="Equation" r:id="rId14" imgW="25524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84175" y="5568950"/>
                        <a:ext cx="3521075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217679"/>
              </p:ext>
            </p:extLst>
          </p:nvPr>
        </p:nvGraphicFramePr>
        <p:xfrm>
          <a:off x="4686300" y="5245100"/>
          <a:ext cx="44577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75" name="Equation" r:id="rId16" imgW="4457520" imgH="1231560" progId="Equation.DSMT4">
                  <p:embed/>
                </p:oleObj>
              </mc:Choice>
              <mc:Fallback>
                <p:oleObj name="Equation" r:id="rId16" imgW="445752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686300" y="5245100"/>
                        <a:ext cx="4457700" cy="123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47999"/>
              </p:ext>
            </p:extLst>
          </p:nvPr>
        </p:nvGraphicFramePr>
        <p:xfrm>
          <a:off x="133350" y="3623341"/>
          <a:ext cx="10858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76" name="Equation" r:id="rId18" imgW="507960" imgH="419040" progId="Equation.DSMT4">
                  <p:embed/>
                </p:oleObj>
              </mc:Choice>
              <mc:Fallback>
                <p:oleObj name="Equation" r:id="rId18" imgW="507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33350" y="3623341"/>
                        <a:ext cx="1085850" cy="89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9623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525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Recap -- Rayleigh-Ritz method of estimating the lowest eigenvalue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414855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32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728741"/>
              </p:ext>
            </p:extLst>
          </p:nvPr>
        </p:nvGraphicFramePr>
        <p:xfrm>
          <a:off x="304800" y="2344686"/>
          <a:ext cx="8479689" cy="1770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33" name="Equation" r:id="rId5" imgW="6387840" imgH="1333440" progId="Equation.DSMT4">
                  <p:embed/>
                </p:oleObj>
              </mc:Choice>
              <mc:Fallback>
                <p:oleObj name="Equation" r:id="rId5" imgW="6387840" imgH="13334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2344686"/>
                        <a:ext cx="8479689" cy="1770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936499"/>
              </p:ext>
            </p:extLst>
          </p:nvPr>
        </p:nvGraphicFramePr>
        <p:xfrm>
          <a:off x="91563" y="585299"/>
          <a:ext cx="8840788" cy="163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34" name="Equation" r:id="rId7" imgW="7213320" imgH="1333440" progId="Equation.DSMT4">
                  <p:embed/>
                </p:oleObj>
              </mc:Choice>
              <mc:Fallback>
                <p:oleObj name="Equation" r:id="rId7" imgW="7213320" imgH="13334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563" y="585299"/>
                        <a:ext cx="8840788" cy="163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eft Arrow 8"/>
          <p:cNvSpPr/>
          <p:nvPr/>
        </p:nvSpPr>
        <p:spPr>
          <a:xfrm>
            <a:off x="4745889" y="3527027"/>
            <a:ext cx="304800" cy="36660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215757" y="3479496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Exact answer</a:t>
            </a:r>
          </a:p>
        </p:txBody>
      </p:sp>
    </p:spTree>
    <p:extLst>
      <p:ext uri="{BB962C8B-B14F-4D97-AF65-F5344CB8AC3E}">
        <p14:creationId xmlns:p14="http://schemas.microsoft.com/office/powerpoint/2010/main" val="126986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10/04/2019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3011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“completeness” of set of </a:t>
            </a:r>
            <a:r>
              <a:rPr lang="en-US" sz="2400" dirty="0" err="1">
                <a:latin typeface="+mj-lt"/>
              </a:rPr>
              <a:t>eigenfunctions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5158" y="484676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can be shown that for any reasonable function </a:t>
            </a:r>
            <a:r>
              <a:rPr lang="en-US" sz="2400" i="1" dirty="0"/>
              <a:t>h(x)</a:t>
            </a:r>
            <a:r>
              <a:rPr lang="en-US" sz="2400" dirty="0"/>
              <a:t>, defined within the interval </a:t>
            </a:r>
            <a:r>
              <a:rPr lang="en-US" sz="2400" i="1" dirty="0"/>
              <a:t>a &lt; x &lt;b</a:t>
            </a:r>
            <a:r>
              <a:rPr lang="en-US" sz="2400" dirty="0"/>
              <a:t>, we can expand that function as a linear combination of the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043900"/>
              </p:ext>
            </p:extLst>
          </p:nvPr>
        </p:nvGraphicFramePr>
        <p:xfrm>
          <a:off x="838200" y="1669168"/>
          <a:ext cx="5370842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68" name="Equation" r:id="rId3" imgW="3657600" imgH="1155600" progId="Equation.DSMT4">
                  <p:embed/>
                </p:oleObj>
              </mc:Choice>
              <mc:Fallback>
                <p:oleObj name="Equation" r:id="rId3" imgW="365760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669168"/>
                        <a:ext cx="5370842" cy="169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5496" y="3274306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These ideas lead to the notion that the set of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 form a ``complete'' set in the sense of ``spanning'' the space of all functions in the interval </a:t>
            </a:r>
          </a:p>
          <a:p>
            <a:r>
              <a:rPr lang="en-US" sz="2400" i="1" dirty="0"/>
              <a:t>a &lt; x &lt;b,</a:t>
            </a:r>
            <a:r>
              <a:rPr lang="en-US" sz="2400" dirty="0"/>
              <a:t> as summarized by the statement: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277716"/>
              </p:ext>
            </p:extLst>
          </p:nvPr>
        </p:nvGraphicFramePr>
        <p:xfrm>
          <a:off x="914400" y="4922376"/>
          <a:ext cx="5334000" cy="115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69" name="Equation" r:id="rId5" imgW="2882880" imgH="622080" progId="Equation.DSMT4">
                  <p:embed/>
                </p:oleObj>
              </mc:Choice>
              <mc:Fallback>
                <p:oleObj name="Equation" r:id="rId5" imgW="2882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4922376"/>
                        <a:ext cx="5334000" cy="115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730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14444</TotalTime>
  <Words>652</Words>
  <Application>Microsoft Office PowerPoint</Application>
  <PresentationFormat>On-screen Show (4:3)</PresentationFormat>
  <Paragraphs>134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Symbol</vt:lpstr>
      <vt:lpstr>Office Theme</vt:lpstr>
      <vt:lpstr>MathType 7.0 Equation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717</cp:revision>
  <cp:lastPrinted>2019-10-04T04:12:12Z</cp:lastPrinted>
  <dcterms:created xsi:type="dcterms:W3CDTF">2012-01-10T18:32:24Z</dcterms:created>
  <dcterms:modified xsi:type="dcterms:W3CDTF">2019-10-04T04:12:25Z</dcterms:modified>
</cp:coreProperties>
</file>