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370" r:id="rId4"/>
    <p:sldId id="371" r:id="rId5"/>
    <p:sldId id="375" r:id="rId6"/>
    <p:sldId id="372" r:id="rId7"/>
    <p:sldId id="373" r:id="rId8"/>
    <p:sldId id="355" r:id="rId9"/>
    <p:sldId id="356" r:id="rId10"/>
    <p:sldId id="357" r:id="rId11"/>
    <p:sldId id="358" r:id="rId12"/>
    <p:sldId id="359" r:id="rId13"/>
    <p:sldId id="360" r:id="rId14"/>
    <p:sldId id="374" r:id="rId15"/>
    <p:sldId id="361" r:id="rId16"/>
    <p:sldId id="362" r:id="rId17"/>
    <p:sldId id="377" r:id="rId18"/>
    <p:sldId id="363" r:id="rId19"/>
    <p:sldId id="364" r:id="rId20"/>
    <p:sldId id="378" r:id="rId21"/>
    <p:sldId id="365" r:id="rId22"/>
    <p:sldId id="379" r:id="rId23"/>
    <p:sldId id="366" r:id="rId24"/>
    <p:sldId id="367" r:id="rId25"/>
    <p:sldId id="368" r:id="rId26"/>
    <p:sldId id="376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696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4.wmf"/><Relationship Id="rId5" Type="http://schemas.openxmlformats.org/officeDocument/2006/relationships/image" Target="../media/image37.png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1.bin"/><Relationship Id="rId4" Type="http://schemas.openxmlformats.org/officeDocument/2006/relationships/image" Target="../media/image32.wmf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7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oleObject" Target="../embeddings/oleObject38.bin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3.wmf"/><Relationship Id="rId11" Type="http://schemas.openxmlformats.org/officeDocument/2006/relationships/image" Target="../media/image45.wmf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1.bin"/><Relationship Id="rId4" Type="http://schemas.openxmlformats.org/officeDocument/2006/relationships/image" Target="../media/image42.wmf"/><Relationship Id="rId9" Type="http://schemas.openxmlformats.org/officeDocument/2006/relationships/image" Target="../media/image4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image" Target="../media/image49.png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51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5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4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5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6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64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6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ftw.org/" TargetMode="External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image" Target="../media/image12.pn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image" Target="../media/image17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17693"/>
            <a:ext cx="9144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19: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Read Chapter 7 &amp; Appendices A-D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Generalization of the one dimensional wave equation </a:t>
            </a: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 various mathematical problems and techniques including: 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Orthogonal function expansions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Fourier series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Fourier transforms</a:t>
            </a:r>
          </a:p>
          <a:p>
            <a:pPr marL="1371600" lvl="6" indent="-457200"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  <a:sym typeface="Wingdings" panose="05000000000000000000" pitchFamily="2" charset="2"/>
              </a:rPr>
              <a:t>Fast Fourier transforms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8676807"/>
              </p:ext>
            </p:extLst>
          </p:nvPr>
        </p:nvGraphicFramePr>
        <p:xfrm>
          <a:off x="137556" y="304800"/>
          <a:ext cx="8555106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30" name="Equation" r:id="rId3" imgW="6413400" imgH="4051080" progId="Equation.DSMT4">
                  <p:embed/>
                </p:oleObj>
              </mc:Choice>
              <mc:Fallback>
                <p:oleObj name="Equation" r:id="rId3" imgW="6413400" imgH="4051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556" y="304800"/>
                        <a:ext cx="8555106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C61927-FC6D-4E96-BB83-D58F2E1FC775}"/>
              </a:ext>
            </a:extLst>
          </p:cNvPr>
          <p:cNvSpPr txBox="1"/>
          <p:nvPr/>
        </p:nvSpPr>
        <p:spPr>
          <a:xfrm>
            <a:off x="304800" y="5715000"/>
            <a:ext cx="8701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for an infinite time range, the Fourier transform is continuous in both time and frequency.</a:t>
            </a:r>
          </a:p>
        </p:txBody>
      </p:sp>
    </p:spTree>
    <p:extLst>
      <p:ext uri="{BB962C8B-B14F-4D97-AF65-F5344CB8AC3E}">
        <p14:creationId xmlns:p14="http://schemas.microsoft.com/office/powerpoint/2010/main" val="1131398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311600"/>
              </p:ext>
            </p:extLst>
          </p:nvPr>
        </p:nvGraphicFramePr>
        <p:xfrm>
          <a:off x="684213" y="854869"/>
          <a:ext cx="8062912" cy="203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74" name="Equation" r:id="rId3" imgW="4381200" imgH="1104840" progId="Equation.DSMT4">
                  <p:embed/>
                </p:oleObj>
              </mc:Choice>
              <mc:Fallback>
                <p:oleObj name="Equation" r:id="rId3" imgW="438120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4213" y="854869"/>
                        <a:ext cx="8062912" cy="2033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136025"/>
              </p:ext>
            </p:extLst>
          </p:nvPr>
        </p:nvGraphicFramePr>
        <p:xfrm>
          <a:off x="660767" y="3135313"/>
          <a:ext cx="7297738" cy="283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75" name="数式" r:id="rId5" imgW="4063680" imgH="1574640" progId="Equation.3">
                  <p:embed/>
                </p:oleObj>
              </mc:Choice>
              <mc:Fallback>
                <p:oleObj name="数式" r:id="rId5" imgW="406368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67" y="3135313"/>
                        <a:ext cx="7297738" cy="283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2286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Fourier transforms to solve wave equation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500849"/>
              </p:ext>
            </p:extLst>
          </p:nvPr>
        </p:nvGraphicFramePr>
        <p:xfrm>
          <a:off x="5868988" y="2132013"/>
          <a:ext cx="26670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76" name="Equation" r:id="rId7" imgW="2666880" imgH="1002960" progId="Equation.DSMT4">
                  <p:embed/>
                </p:oleObj>
              </mc:Choice>
              <mc:Fallback>
                <p:oleObj name="Equation" r:id="rId7" imgW="266688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68988" y="2132013"/>
                        <a:ext cx="26670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5557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732"/>
              </p:ext>
            </p:extLst>
          </p:nvPr>
        </p:nvGraphicFramePr>
        <p:xfrm>
          <a:off x="849313" y="766763"/>
          <a:ext cx="6842125" cy="216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40" name="Equation" r:id="rId3" imgW="3809880" imgH="1206360" progId="Equation.DSMT4">
                  <p:embed/>
                </p:oleObj>
              </mc:Choice>
              <mc:Fallback>
                <p:oleObj name="Equation" r:id="rId3" imgW="380988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9313" y="766763"/>
                        <a:ext cx="6842125" cy="216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399079"/>
              </p:ext>
            </p:extLst>
          </p:nvPr>
        </p:nvGraphicFramePr>
        <p:xfrm>
          <a:off x="872759" y="3016060"/>
          <a:ext cx="6888163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41" name="Equation" r:id="rId5" imgW="3835080" imgH="1307880" progId="Equation.DSMT4">
                  <p:embed/>
                </p:oleObj>
              </mc:Choice>
              <mc:Fallback>
                <p:oleObj name="Equation" r:id="rId5" imgW="3835080" imgH="1307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759" y="3016060"/>
                        <a:ext cx="6888163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2286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Use of Fourier transforms to solve wave equation -- continued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5CE810-404E-49F7-B485-7075C71B9BD1}"/>
              </a:ext>
            </a:extLst>
          </p:cNvPr>
          <p:cNvSpPr txBox="1"/>
          <p:nvPr/>
        </p:nvSpPr>
        <p:spPr>
          <a:xfrm>
            <a:off x="304800" y="528944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Note that at this point, we do not know the coefficients 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A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n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;  however, it clear that the solutions are consistent with </a:t>
            </a:r>
            <a:r>
              <a:rPr lang="en-US" sz="2400" b="1" dirty="0" err="1">
                <a:solidFill>
                  <a:srgbClr val="FF0000"/>
                </a:solidFill>
                <a:latin typeface="+mj-lt"/>
              </a:rPr>
              <a:t>D’Alembert’s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analysis of the wave equation.</a:t>
            </a:r>
          </a:p>
        </p:txBody>
      </p:sp>
    </p:spTree>
    <p:extLst>
      <p:ext uri="{BB962C8B-B14F-4D97-AF65-F5344CB8AC3E}">
        <p14:creationId xmlns:p14="http://schemas.microsoft.com/office/powerpoint/2010/main" val="4273232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7528394"/>
              </p:ext>
            </p:extLst>
          </p:nvPr>
        </p:nvGraphicFramePr>
        <p:xfrm>
          <a:off x="346075" y="142387"/>
          <a:ext cx="8575675" cy="200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8" name="Equation" r:id="rId3" imgW="5930640" imgH="1384200" progId="Equation.DSMT4">
                  <p:embed/>
                </p:oleObj>
              </mc:Choice>
              <mc:Fallback>
                <p:oleObj name="Equation" r:id="rId3" imgW="593064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142387"/>
                        <a:ext cx="8575675" cy="200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100735"/>
              </p:ext>
            </p:extLst>
          </p:nvPr>
        </p:nvGraphicFramePr>
        <p:xfrm>
          <a:off x="346075" y="2269367"/>
          <a:ext cx="7097713" cy="1577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9" name="Equation" r:id="rId5" imgW="4292280" imgH="952200" progId="Equation.DSMT4">
                  <p:embed/>
                </p:oleObj>
              </mc:Choice>
              <mc:Fallback>
                <p:oleObj name="Equation" r:id="rId5" imgW="42922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2269367"/>
                        <a:ext cx="7097713" cy="1577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3851213"/>
              </p:ext>
            </p:extLst>
          </p:nvPr>
        </p:nvGraphicFramePr>
        <p:xfrm>
          <a:off x="451449" y="4114800"/>
          <a:ext cx="8201026" cy="180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0" name="Equation" r:id="rId7" imgW="4787640" imgH="1054080" progId="Equation.DSMT4">
                  <p:embed/>
                </p:oleObj>
              </mc:Choice>
              <mc:Fallback>
                <p:oleObj name="Equation" r:id="rId7" imgW="478764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1449" y="4114800"/>
                        <a:ext cx="8201026" cy="180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8808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746295"/>
              </p:ext>
            </p:extLst>
          </p:nvPr>
        </p:nvGraphicFramePr>
        <p:xfrm>
          <a:off x="3105943" y="306745"/>
          <a:ext cx="2674938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61" name="Equation" r:id="rId3" imgW="1562040" imgH="723600" progId="Equation.DSMT4">
                  <p:embed/>
                </p:oleObj>
              </mc:Choice>
              <mc:Fallback>
                <p:oleObj name="Equation" r:id="rId3" imgW="156204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05943" y="306745"/>
                        <a:ext cx="2674938" cy="1239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068077"/>
            <a:ext cx="8886825" cy="272184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407392"/>
              </p:ext>
            </p:extLst>
          </p:nvPr>
        </p:nvGraphicFramePr>
        <p:xfrm>
          <a:off x="6942365" y="4714562"/>
          <a:ext cx="135527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62" name="Equation" r:id="rId6" imgW="609480" imgH="177480" progId="Equation.DSMT4">
                  <p:embed/>
                </p:oleObj>
              </mc:Choice>
              <mc:Fallback>
                <p:oleObj name="Equation" r:id="rId6" imgW="609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42365" y="4714562"/>
                        <a:ext cx="1355270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1184495"/>
              </p:ext>
            </p:extLst>
          </p:nvPr>
        </p:nvGraphicFramePr>
        <p:xfrm>
          <a:off x="894555" y="4842797"/>
          <a:ext cx="7097713" cy="15778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63" name="Equation" r:id="rId8" imgW="4292280" imgH="952200" progId="Equation.DSMT4">
                  <p:embed/>
                </p:oleObj>
              </mc:Choice>
              <mc:Fallback>
                <p:oleObj name="Equation" r:id="rId8" imgW="42922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555" y="4842797"/>
                        <a:ext cx="7097713" cy="15778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2799087"/>
              </p:ext>
            </p:extLst>
          </p:nvPr>
        </p:nvGraphicFramePr>
        <p:xfrm>
          <a:off x="3940923" y="4579578"/>
          <a:ext cx="10049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64" name="Equation" r:id="rId10" imgW="545760" imgH="228600" progId="Equation.DSMT4">
                  <p:embed/>
                </p:oleObj>
              </mc:Choice>
              <mc:Fallback>
                <p:oleObj name="Equation" r:id="rId10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940923" y="4579578"/>
                        <a:ext cx="1004975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653528"/>
              </p:ext>
            </p:extLst>
          </p:nvPr>
        </p:nvGraphicFramePr>
        <p:xfrm>
          <a:off x="5464175" y="2535238"/>
          <a:ext cx="13557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65" name="Equation" r:id="rId12" imgW="736560" imgH="571320" progId="Equation.DSMT4">
                  <p:embed/>
                </p:oleObj>
              </mc:Choice>
              <mc:Fallback>
                <p:oleObj name="Equation" r:id="rId12" imgW="73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64175" y="2535238"/>
                        <a:ext cx="1355725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070306"/>
              </p:ext>
            </p:extLst>
          </p:nvPr>
        </p:nvGraphicFramePr>
        <p:xfrm>
          <a:off x="7102475" y="2514600"/>
          <a:ext cx="13557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66" name="Equation" r:id="rId14" imgW="736560" imgH="571320" progId="Equation.DSMT4">
                  <p:embed/>
                </p:oleObj>
              </mc:Choice>
              <mc:Fallback>
                <p:oleObj name="Equation" r:id="rId14" imgW="73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102475" y="2514600"/>
                        <a:ext cx="1355725" cy="105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8635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66226"/>
              </p:ext>
            </p:extLst>
          </p:nvPr>
        </p:nvGraphicFramePr>
        <p:xfrm>
          <a:off x="398585" y="136525"/>
          <a:ext cx="7677150" cy="205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8" name="Equation" r:id="rId3" imgW="4000320" imgH="1066680" progId="Equation.DSMT4">
                  <p:embed/>
                </p:oleObj>
              </mc:Choice>
              <mc:Fallback>
                <p:oleObj name="Equation" r:id="rId3" imgW="4000320" imgH="1066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585" y="136525"/>
                        <a:ext cx="7677150" cy="205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0574667"/>
              </p:ext>
            </p:extLst>
          </p:nvPr>
        </p:nvGraphicFramePr>
        <p:xfrm>
          <a:off x="457200" y="2417945"/>
          <a:ext cx="568007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19" name="Equation" r:id="rId5" imgW="2958840" imgH="431640" progId="Equation.DSMT4">
                  <p:embed/>
                </p:oleObj>
              </mc:Choice>
              <mc:Fallback>
                <p:oleObj name="Equation" r:id="rId5" imgW="29588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17945"/>
                        <a:ext cx="5680075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580373"/>
              </p:ext>
            </p:extLst>
          </p:nvPr>
        </p:nvGraphicFramePr>
        <p:xfrm>
          <a:off x="433510" y="3266373"/>
          <a:ext cx="76073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20" name="Equation" r:id="rId7" imgW="3962160" imgH="482400" progId="Equation.DSMT4">
                  <p:embed/>
                </p:oleObj>
              </mc:Choice>
              <mc:Fallback>
                <p:oleObj name="Equation" r:id="rId7" imgW="39621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10" y="3266373"/>
                        <a:ext cx="76073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467815"/>
              </p:ext>
            </p:extLst>
          </p:nvPr>
        </p:nvGraphicFramePr>
        <p:xfrm>
          <a:off x="304800" y="4230517"/>
          <a:ext cx="5257800" cy="236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21" name="Equation" r:id="rId9" imgW="3848040" imgH="1726920" progId="Equation.DSMT4">
                  <p:embed/>
                </p:oleObj>
              </mc:Choice>
              <mc:Fallback>
                <p:oleObj name="Equation" r:id="rId9" imgW="3848040" imgH="1726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30517"/>
                        <a:ext cx="5257800" cy="23611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790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02215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86771"/>
              </p:ext>
            </p:extLst>
          </p:nvPr>
        </p:nvGraphicFramePr>
        <p:xfrm>
          <a:off x="336550" y="668337"/>
          <a:ext cx="88074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22" name="Equation" r:id="rId3" imgW="6832440" imgH="558720" progId="Equation.DSMT4">
                  <p:embed/>
                </p:oleObj>
              </mc:Choice>
              <mc:Fallback>
                <p:oleObj name="Equation" r:id="rId3" imgW="683244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550" y="668337"/>
                        <a:ext cx="88074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409514"/>
              </p:ext>
            </p:extLst>
          </p:nvPr>
        </p:nvGraphicFramePr>
        <p:xfrm>
          <a:off x="1028700" y="1441694"/>
          <a:ext cx="7294562" cy="150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23" name="Equation" r:id="rId5" imgW="6578280" imgH="1358640" progId="Equation.DSMT4">
                  <p:embed/>
                </p:oleObj>
              </mc:Choice>
              <mc:Fallback>
                <p:oleObj name="Equation" r:id="rId5" imgW="6578280" imgH="1358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1441694"/>
                        <a:ext cx="7294562" cy="150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08FB23E4-96D1-4852-AB5D-1F5B050B13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3000863"/>
            <a:ext cx="9144000" cy="3243594"/>
          </a:xfrm>
          <a:prstGeom prst="rect">
            <a:avLst/>
          </a:prstGeom>
        </p:spPr>
      </p:pic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A8D851B-B614-4F0C-8F1C-0B035EB724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516228"/>
              </p:ext>
            </p:extLst>
          </p:nvPr>
        </p:nvGraphicFramePr>
        <p:xfrm>
          <a:off x="5486400" y="3000863"/>
          <a:ext cx="1060938" cy="5791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24" name="Equation" r:id="rId8" imgW="545760" imgH="228600" progId="Equation.DSMT4">
                  <p:embed/>
                </p:oleObj>
              </mc:Choice>
              <mc:Fallback>
                <p:oleObj name="Equation" r:id="rId8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486400" y="3000863"/>
                        <a:ext cx="1060938" cy="5791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A5F67E51-F09F-4BBF-AF6A-E15658C817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317104"/>
              </p:ext>
            </p:extLst>
          </p:nvPr>
        </p:nvGraphicFramePr>
        <p:xfrm>
          <a:off x="6781800" y="2745642"/>
          <a:ext cx="1060938" cy="511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25" name="Equation" r:id="rId10" imgW="545760" imgH="228600" progId="Equation.DSMT4">
                  <p:embed/>
                </p:oleObj>
              </mc:Choice>
              <mc:Fallback>
                <p:oleObj name="Equation" r:id="rId10" imgW="545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81800" y="2745642"/>
                        <a:ext cx="1060938" cy="5113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44473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CD8E10-4F2E-46EA-90CA-D5CE02BF2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DC99D-2926-4E0E-A356-F1A8E73C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62F16-6E2E-49FB-83CC-531BDA36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9D234C-73C7-4A6D-A2D1-0B07FC2FB823}"/>
              </a:ext>
            </a:extLst>
          </p:cNvPr>
          <p:cNvSpPr txBox="1"/>
          <p:nvPr/>
        </p:nvSpPr>
        <p:spPr>
          <a:xfrm>
            <a:off x="457200" y="3048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–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05A1047-AABC-4636-8E06-7368070629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227697"/>
              </p:ext>
            </p:extLst>
          </p:nvPr>
        </p:nvGraphicFramePr>
        <p:xfrm>
          <a:off x="1066800" y="801634"/>
          <a:ext cx="5074962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31" name="Equation" r:id="rId3" imgW="3187440" imgH="1396800" progId="Equation.DSMT4">
                  <p:embed/>
                </p:oleObj>
              </mc:Choice>
              <mc:Fallback>
                <p:oleObj name="Equation" r:id="rId3" imgW="3187440" imgH="1396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801634"/>
                        <a:ext cx="5074962" cy="2224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1CE7E13-12B0-42AB-AB91-E2C51D6CE417}"/>
              </a:ext>
            </a:extLst>
          </p:cNvPr>
          <p:cNvSpPr txBox="1"/>
          <p:nvPr/>
        </p:nvSpPr>
        <p:spPr>
          <a:xfrm>
            <a:off x="609600" y="3505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Find discrete frequencies </a:t>
            </a:r>
            <a:r>
              <a:rPr lang="en-US" sz="2400" i="1" dirty="0">
                <a:latin typeface="Symbol" panose="05050102010706020507" pitchFamily="18" charset="2"/>
              </a:rPr>
              <a:t>w</a:t>
            </a:r>
            <a:r>
              <a:rPr lang="en-US" sz="2400" dirty="0">
                <a:latin typeface="+mj-lt"/>
              </a:rPr>
              <a:t>  for functions </a:t>
            </a:r>
            <a:r>
              <a:rPr lang="en-US" sz="2400" i="1" dirty="0">
                <a:latin typeface="+mj-lt"/>
              </a:rPr>
              <a:t>f(t) </a:t>
            </a:r>
            <a:r>
              <a:rPr lang="en-US" sz="2400" dirty="0">
                <a:latin typeface="+mj-lt"/>
              </a:rPr>
              <a:t>over finite time domain of for functions </a:t>
            </a:r>
            <a:r>
              <a:rPr lang="en-US" sz="2400" i="1" dirty="0">
                <a:latin typeface="+mj-lt"/>
              </a:rPr>
              <a:t>f(t)</a:t>
            </a:r>
            <a:r>
              <a:rPr lang="en-US" sz="2400" dirty="0">
                <a:latin typeface="+mj-lt"/>
              </a:rPr>
              <a:t> which are periodic</a:t>
            </a:r>
            <a:r>
              <a:rPr lang="en-US" sz="2400" i="1" dirty="0">
                <a:latin typeface="+mj-lt"/>
              </a:rPr>
              <a:t>: f(t)=f(</a:t>
            </a:r>
            <a:r>
              <a:rPr lang="en-US" sz="2400" i="1" dirty="0" err="1">
                <a:latin typeface="+mj-lt"/>
              </a:rPr>
              <a:t>t+nT</a:t>
            </a:r>
            <a:r>
              <a:rPr lang="en-US" sz="2400" i="1" dirty="0">
                <a:latin typeface="+mj-lt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FB6439-59EC-42F2-A6AD-D9D5ECBE11A3}"/>
              </a:ext>
            </a:extLst>
          </p:cNvPr>
          <p:cNvSpPr txBox="1"/>
          <p:nvPr/>
        </p:nvSpPr>
        <p:spPr>
          <a:xfrm>
            <a:off x="609600" y="4953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+mj-lt"/>
              </a:rPr>
              <a:t>Numerically, there is an advantage of tabulating double discrete Fourier transforms (discrete in </a:t>
            </a:r>
            <a:r>
              <a:rPr lang="en-US" sz="2400" i="1" dirty="0">
                <a:latin typeface="Symbol" panose="05050102010706020507" pitchFamily="18" charset="2"/>
              </a:rPr>
              <a:t>w</a:t>
            </a:r>
            <a:r>
              <a:rPr lang="en-US" sz="2400" dirty="0">
                <a:latin typeface="+mj-lt"/>
              </a:rPr>
              <a:t> and in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dirty="0">
                <a:latin typeface="+mj-lt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90865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8350" y="4354286"/>
            <a:ext cx="4248150" cy="24275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057400"/>
            <a:ext cx="8458200" cy="2349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2663" y="8954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436177"/>
              </p:ext>
            </p:extLst>
          </p:nvPr>
        </p:nvGraphicFramePr>
        <p:xfrm>
          <a:off x="874962" y="261534"/>
          <a:ext cx="7747001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74" name="Equation" r:id="rId5" imgW="4952880" imgH="1231560" progId="Equation.DSMT4">
                  <p:embed/>
                </p:oleObj>
              </mc:Choice>
              <mc:Fallback>
                <p:oleObj name="Equation" r:id="rId5" imgW="4952880" imgH="1231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962" y="261534"/>
                        <a:ext cx="7747001" cy="1927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4962" y="2667000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f(t)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16831" y="47961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F(</a:t>
            </a:r>
            <a:r>
              <a:rPr lang="en-US" sz="2400" i="1" dirty="0" err="1">
                <a:latin typeface="Symbol" panose="05050102010706020507" pitchFamily="18" charset="2"/>
              </a:rPr>
              <a:t>nW</a:t>
            </a:r>
            <a:r>
              <a:rPr lang="en-US" sz="2400" i="1" dirty="0">
                <a:latin typeface="+mj-lt"/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081873-ED3D-4E53-A3F7-474CED46521B}"/>
              </a:ext>
            </a:extLst>
          </p:cNvPr>
          <p:cNvSpPr txBox="1"/>
          <p:nvPr/>
        </p:nvSpPr>
        <p:spPr>
          <a:xfrm>
            <a:off x="7315200" y="4267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CAE068-F296-4CB8-A41F-B6EDDC274719}"/>
              </a:ext>
            </a:extLst>
          </p:cNvPr>
          <p:cNvCxnSpPr/>
          <p:nvPr/>
        </p:nvCxnSpPr>
        <p:spPr>
          <a:xfrm>
            <a:off x="7620000" y="44958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272881F-0648-4C6A-90BA-048A5095FD5E}"/>
              </a:ext>
            </a:extLst>
          </p:cNvPr>
          <p:cNvSpPr txBox="1"/>
          <p:nvPr/>
        </p:nvSpPr>
        <p:spPr>
          <a:xfrm>
            <a:off x="5438775" y="6474767"/>
            <a:ext cx="131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Symbol" panose="05050102010706020507" pitchFamily="18" charset="2"/>
              </a:rPr>
              <a:t>nW</a:t>
            </a:r>
            <a:endParaRPr lang="en-US" sz="2400" i="1" dirty="0">
              <a:latin typeface="Symbol" panose="05050102010706020507" pitchFamily="18" charset="2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6194EB-FDC7-4E40-889A-17BA92996A24}"/>
              </a:ext>
            </a:extLst>
          </p:cNvPr>
          <p:cNvCxnSpPr/>
          <p:nvPr/>
        </p:nvCxnSpPr>
        <p:spPr>
          <a:xfrm>
            <a:off x="6096000" y="670560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010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795" y="3150434"/>
            <a:ext cx="3534566" cy="2019752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946905"/>
              </p:ext>
            </p:extLst>
          </p:nvPr>
        </p:nvGraphicFramePr>
        <p:xfrm>
          <a:off x="381000" y="76200"/>
          <a:ext cx="80454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93" name="Equation" r:id="rId4" imgW="5143320" imgH="622080" progId="Equation.DSMT4">
                  <p:embed/>
                </p:oleObj>
              </mc:Choice>
              <mc:Fallback>
                <p:oleObj name="Equation" r:id="rId4" imgW="51433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76200"/>
                        <a:ext cx="8045450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53" y="1050925"/>
            <a:ext cx="3448050" cy="19703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600" y="1214735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F(</a:t>
            </a:r>
            <a:r>
              <a:rPr lang="en-US" sz="2400" i="1" dirty="0" err="1">
                <a:latin typeface="Symbol" panose="05050102010706020507" pitchFamily="18" charset="2"/>
              </a:rPr>
              <a:t>nW</a:t>
            </a:r>
            <a:r>
              <a:rPr lang="en-US" sz="2400" i="1" dirty="0">
                <a:latin typeface="+mj-lt"/>
              </a:rPr>
              <a:t>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8234" y="3161848"/>
            <a:ext cx="3534566" cy="201975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r="45273"/>
          <a:stretch/>
        </p:blipFill>
        <p:spPr>
          <a:xfrm>
            <a:off x="6981034" y="3124200"/>
            <a:ext cx="1934366" cy="201975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8600" y="5105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n</a:t>
            </a:r>
            <a:r>
              <a:rPr lang="en-US" sz="2400" i="1" dirty="0">
                <a:latin typeface="+mj-lt"/>
              </a:rPr>
              <a:t>=-M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00400" y="5029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anose="05050102010706020507" pitchFamily="18" charset="2"/>
              </a:rPr>
              <a:t>n</a:t>
            </a:r>
            <a:r>
              <a:rPr lang="en-US" sz="2400" i="1" dirty="0">
                <a:latin typeface="+mj-lt"/>
              </a:rPr>
              <a:t>=M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602171"/>
              </p:ext>
            </p:extLst>
          </p:nvPr>
        </p:nvGraphicFramePr>
        <p:xfrm>
          <a:off x="5341787" y="912092"/>
          <a:ext cx="2835275" cy="22121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94" name="Equation" r:id="rId6" imgW="2133360" imgH="1663560" progId="Equation.DSMT4">
                  <p:embed/>
                </p:oleObj>
              </mc:Choice>
              <mc:Fallback>
                <p:oleObj name="Equation" r:id="rId6" imgW="213336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41787" y="912092"/>
                        <a:ext cx="2835275" cy="22121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7716295"/>
              </p:ext>
            </p:extLst>
          </p:nvPr>
        </p:nvGraphicFramePr>
        <p:xfrm>
          <a:off x="3904449" y="1157600"/>
          <a:ext cx="1215524" cy="943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395" name="Equation" r:id="rId8" imgW="736560" imgH="571320" progId="Equation.DSMT4">
                  <p:embed/>
                </p:oleObj>
              </mc:Choice>
              <mc:Fallback>
                <p:oleObj name="Equation" r:id="rId8" imgW="73656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904449" y="1157600"/>
                        <a:ext cx="1215524" cy="943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47EC2DCA-11C0-4871-86B9-D84E199A43FB}"/>
              </a:ext>
            </a:extLst>
          </p:cNvPr>
          <p:cNvSpPr txBox="1"/>
          <p:nvPr/>
        </p:nvSpPr>
        <p:spPr>
          <a:xfrm>
            <a:off x="7209451" y="4908546"/>
            <a:ext cx="131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Symbol" panose="05050102010706020507" pitchFamily="18" charset="2"/>
              </a:rPr>
              <a:t>nW</a:t>
            </a:r>
            <a:endParaRPr lang="en-US" sz="2400" i="1" dirty="0">
              <a:latin typeface="Symbol" panose="05050102010706020507" pitchFamily="18" charset="2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02CA205-E733-437C-9E9C-61CC354DDD9B}"/>
              </a:ext>
            </a:extLst>
          </p:cNvPr>
          <p:cNvCxnSpPr/>
          <p:nvPr/>
        </p:nvCxnSpPr>
        <p:spPr>
          <a:xfrm>
            <a:off x="7866676" y="5139379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036DE20-5E7E-47B2-85AF-703DBCFA0A3E}"/>
              </a:ext>
            </a:extLst>
          </p:cNvPr>
          <p:cNvSpPr txBox="1"/>
          <p:nvPr/>
        </p:nvSpPr>
        <p:spPr>
          <a:xfrm>
            <a:off x="2249187" y="2734927"/>
            <a:ext cx="131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latin typeface="Symbol" panose="05050102010706020507" pitchFamily="18" charset="2"/>
              </a:rPr>
              <a:t>nW</a:t>
            </a:r>
            <a:endParaRPr lang="en-US" sz="2400" i="1" dirty="0">
              <a:latin typeface="Symbol" panose="05050102010706020507" pitchFamily="18" charset="2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FF33F06-ED16-4784-A9F2-626FCE8BA743}"/>
              </a:ext>
            </a:extLst>
          </p:cNvPr>
          <p:cNvCxnSpPr/>
          <p:nvPr/>
        </p:nvCxnSpPr>
        <p:spPr>
          <a:xfrm>
            <a:off x="2906412" y="2965760"/>
            <a:ext cx="5334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69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728C49D-7011-4304-90C8-54401DB01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06" y="0"/>
            <a:ext cx="7978588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5105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2CCE78-DAC6-49B0-BBE2-07EE04102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9CA5B-09DD-42E8-B26A-D182BFA6E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2BBD62-8092-4732-99FC-BB826D52E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7FFB40-D82F-417B-AAEE-3E7E7F72D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05000"/>
            <a:ext cx="9144000" cy="244577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365729B-0E20-4315-8E51-CC530F959A3A}"/>
              </a:ext>
            </a:extLst>
          </p:cNvPr>
          <p:cNvSpPr txBox="1"/>
          <p:nvPr/>
        </p:nvSpPr>
        <p:spPr>
          <a:xfrm>
            <a:off x="228600" y="3810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Constructed frequency periodic function --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B111A01-35DB-4433-BF02-B46F8420932F}"/>
              </a:ext>
            </a:extLst>
          </p:cNvPr>
          <p:cNvCxnSpPr/>
          <p:nvPr/>
        </p:nvCxnSpPr>
        <p:spPr>
          <a:xfrm>
            <a:off x="3810000" y="2971800"/>
            <a:ext cx="1524000" cy="0"/>
          </a:xfrm>
          <a:prstGeom prst="straightConnector1">
            <a:avLst/>
          </a:prstGeom>
          <a:ln w="635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DEBCDBA-666B-4121-B488-158DC00477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233588"/>
              </p:ext>
            </p:extLst>
          </p:nvPr>
        </p:nvGraphicFramePr>
        <p:xfrm>
          <a:off x="3100388" y="1101725"/>
          <a:ext cx="548163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58" name="Equation" r:id="rId4" imgW="2412720" imgH="203040" progId="Equation.DSMT4">
                  <p:embed/>
                </p:oleObj>
              </mc:Choice>
              <mc:Fallback>
                <p:oleObj name="Equation" r:id="rId4" imgW="241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00388" y="1101725"/>
                        <a:ext cx="5481637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10DF212-854F-4480-A104-4B89D286E1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638002"/>
              </p:ext>
            </p:extLst>
          </p:nvPr>
        </p:nvGraphicFramePr>
        <p:xfrm>
          <a:off x="2124752" y="4350774"/>
          <a:ext cx="5796139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459" name="Equation" r:id="rId6" imgW="2692080" imgH="228600" progId="Equation.DSMT4">
                  <p:embed/>
                </p:oleObj>
              </mc:Choice>
              <mc:Fallback>
                <p:oleObj name="Equation" r:id="rId6" imgW="2692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24752" y="4350774"/>
                        <a:ext cx="5796139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Arrow: Down 12">
            <a:extLst>
              <a:ext uri="{FF2B5EF4-FFF2-40B4-BE49-F238E27FC236}">
                <a16:creationId xmlns:a16="http://schemas.microsoft.com/office/drawing/2014/main" id="{8BEADB70-A2A2-470B-87E3-4D19FC807CFA}"/>
              </a:ext>
            </a:extLst>
          </p:cNvPr>
          <p:cNvSpPr/>
          <p:nvPr/>
        </p:nvSpPr>
        <p:spPr>
          <a:xfrm rot="1626445">
            <a:off x="4718020" y="1575680"/>
            <a:ext cx="609600" cy="5699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400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09201"/>
              </p:ext>
            </p:extLst>
          </p:nvPr>
        </p:nvGraphicFramePr>
        <p:xfrm>
          <a:off x="213484" y="304800"/>
          <a:ext cx="8717032" cy="4327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46" name="Equation" r:id="rId3" imgW="4787640" imgH="2374560" progId="Equation.DSMT4">
                  <p:embed/>
                </p:oleObj>
              </mc:Choice>
              <mc:Fallback>
                <p:oleObj name="Equation" r:id="rId3" imgW="4787640" imgH="237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84" y="304800"/>
                        <a:ext cx="8717032" cy="4327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4B68398-F28A-41EE-99EE-15BEE5AA7B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2001823"/>
              </p:ext>
            </p:extLst>
          </p:nvPr>
        </p:nvGraphicFramePr>
        <p:xfrm>
          <a:off x="2801938" y="5045075"/>
          <a:ext cx="570071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47" name="Equation" r:id="rId5" imgW="3644640" imgH="622080" progId="Equation.DSMT4">
                  <p:embed/>
                </p:oleObj>
              </mc:Choice>
              <mc:Fallback>
                <p:oleObj name="Equation" r:id="rId5" imgW="3644640" imgH="622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F629966-9E5E-4D09-9983-A4453408F3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1938" y="5045075"/>
                        <a:ext cx="5700712" cy="974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F4E80DC-68D6-4883-8A3D-1D57C48740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23046"/>
              </p:ext>
            </p:extLst>
          </p:nvPr>
        </p:nvGraphicFramePr>
        <p:xfrm>
          <a:off x="428625" y="5187950"/>
          <a:ext cx="2236788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48" name="Equation" r:id="rId7" imgW="1587240" imgH="571320" progId="Equation.DSMT4">
                  <p:embed/>
                </p:oleObj>
              </mc:Choice>
              <mc:Fallback>
                <p:oleObj name="Equation" r:id="rId7" imgW="1587240" imgH="571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8C18F7A-DE1F-4026-B83C-EBEF228CFF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625" y="5187950"/>
                        <a:ext cx="2236788" cy="804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8408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D9AFAE-2089-4A13-880A-71B30B37A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BD4F47-79C0-43DE-9058-45912FD1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5F802-3D94-4652-BC4D-A76CB2F8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D0600B-3ADB-4784-BFF6-55114BF7D8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7243"/>
            <a:ext cx="9144000" cy="3683514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CF865AC-A7BA-462B-B7A0-665144F890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574708"/>
              </p:ext>
            </p:extLst>
          </p:nvPr>
        </p:nvGraphicFramePr>
        <p:xfrm>
          <a:off x="1917700" y="701546"/>
          <a:ext cx="6268448" cy="593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77" name="Equation" r:id="rId4" imgW="2412720" imgH="228600" progId="Equation.DSMT4">
                  <p:embed/>
                </p:oleObj>
              </mc:Choice>
              <mc:Fallback>
                <p:oleObj name="Equation" r:id="rId4" imgW="2412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17700" y="701546"/>
                        <a:ext cx="6268448" cy="593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6191C3-CDF6-448D-A9F4-B65F44AD14FE}"/>
              </a:ext>
            </a:extLst>
          </p:cNvPr>
          <p:cNvCxnSpPr/>
          <p:nvPr/>
        </p:nvCxnSpPr>
        <p:spPr>
          <a:xfrm>
            <a:off x="3124200" y="3581400"/>
            <a:ext cx="0" cy="1066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15EF0B1-1306-484B-9633-09DC459BEEFB}"/>
              </a:ext>
            </a:extLst>
          </p:cNvPr>
          <p:cNvCxnSpPr/>
          <p:nvPr/>
        </p:nvCxnSpPr>
        <p:spPr>
          <a:xfrm>
            <a:off x="6096000" y="3581400"/>
            <a:ext cx="0" cy="1066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BC9921-AB51-49D1-9446-78A3AC9CB009}"/>
              </a:ext>
            </a:extLst>
          </p:cNvPr>
          <p:cNvCxnSpPr>
            <a:cxnSpLocks/>
          </p:cNvCxnSpPr>
          <p:nvPr/>
        </p:nvCxnSpPr>
        <p:spPr>
          <a:xfrm>
            <a:off x="2438400" y="4343400"/>
            <a:ext cx="0" cy="304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ACF7429-9167-49BA-8787-C8CE9685140C}"/>
              </a:ext>
            </a:extLst>
          </p:cNvPr>
          <p:cNvCxnSpPr>
            <a:cxnSpLocks/>
          </p:cNvCxnSpPr>
          <p:nvPr/>
        </p:nvCxnSpPr>
        <p:spPr>
          <a:xfrm>
            <a:off x="6781800" y="4343400"/>
            <a:ext cx="0" cy="3048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E481B65-875F-4848-97F6-6BC63ACF82C6}"/>
              </a:ext>
            </a:extLst>
          </p:cNvPr>
          <p:cNvCxnSpPr>
            <a:cxnSpLocks/>
          </p:cNvCxnSpPr>
          <p:nvPr/>
        </p:nvCxnSpPr>
        <p:spPr>
          <a:xfrm>
            <a:off x="5334000" y="2362200"/>
            <a:ext cx="0" cy="2286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D6283B-2CD5-40F8-8B4E-FF28677EDDFC}"/>
              </a:ext>
            </a:extLst>
          </p:cNvPr>
          <p:cNvCxnSpPr>
            <a:cxnSpLocks/>
          </p:cNvCxnSpPr>
          <p:nvPr/>
        </p:nvCxnSpPr>
        <p:spPr>
          <a:xfrm>
            <a:off x="3886200" y="2438400"/>
            <a:ext cx="0" cy="22860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0BA2E97-5B13-448F-86B2-9E65C93BB120}"/>
              </a:ext>
            </a:extLst>
          </p:cNvPr>
          <p:cNvCxnSpPr>
            <a:cxnSpLocks/>
          </p:cNvCxnSpPr>
          <p:nvPr/>
        </p:nvCxnSpPr>
        <p:spPr>
          <a:xfrm>
            <a:off x="4624754" y="1828800"/>
            <a:ext cx="0" cy="2819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AC1BF4D-36E2-4394-AF68-DD99FC5C2C7E}"/>
              </a:ext>
            </a:extLst>
          </p:cNvPr>
          <p:cNvSpPr txBox="1"/>
          <p:nvPr/>
        </p:nvSpPr>
        <p:spPr>
          <a:xfrm>
            <a:off x="4953000" y="5181600"/>
            <a:ext cx="2362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t</a:t>
            </a:r>
            <a:r>
              <a:rPr lang="en-US" sz="2400" dirty="0">
                <a:latin typeface="+mj-lt"/>
              </a:rPr>
              <a:t>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14656012-0413-41CE-A3F5-7EAEABA4EF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132654"/>
              </p:ext>
            </p:extLst>
          </p:nvPr>
        </p:nvGraphicFramePr>
        <p:xfrm>
          <a:off x="6142038" y="5370513"/>
          <a:ext cx="1808162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78" name="Equation" r:id="rId6" imgW="1282680" imgH="571320" progId="Equation.DSMT4">
                  <p:embed/>
                </p:oleObj>
              </mc:Choice>
              <mc:Fallback>
                <p:oleObj name="Equation" r:id="rId6" imgW="1282680" imgH="57132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6F4E80DC-68D6-4883-8A3D-1D57C4874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42038" y="5370513"/>
                        <a:ext cx="1808162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40327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682766"/>
              </p:ext>
            </p:extLst>
          </p:nvPr>
        </p:nvGraphicFramePr>
        <p:xfrm>
          <a:off x="931863" y="685800"/>
          <a:ext cx="5264150" cy="427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45" name="数式" r:id="rId3" imgW="1879560" imgH="1523880" progId="Equation.3">
                  <p:embed/>
                </p:oleObj>
              </mc:Choice>
              <mc:Fallback>
                <p:oleObj name="数式" r:id="rId3" imgW="1879560" imgH="1523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863" y="685800"/>
                        <a:ext cx="5264150" cy="427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4198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8065660"/>
              </p:ext>
            </p:extLst>
          </p:nvPr>
        </p:nvGraphicFramePr>
        <p:xfrm>
          <a:off x="381000" y="0"/>
          <a:ext cx="4516438" cy="377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28" name="数式" r:id="rId3" imgW="1612800" imgH="1346040" progId="Equation.3">
                  <p:embed/>
                </p:oleObj>
              </mc:Choice>
              <mc:Fallback>
                <p:oleObj name="数式" r:id="rId3" imgW="161280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0"/>
                        <a:ext cx="4516438" cy="377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580862"/>
              </p:ext>
            </p:extLst>
          </p:nvPr>
        </p:nvGraphicFramePr>
        <p:xfrm>
          <a:off x="457200" y="36576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329" name="数式" r:id="rId5" imgW="2336760" imgH="1015920" progId="Equation.3">
                  <p:embed/>
                </p:oleObj>
              </mc:Choice>
              <mc:Fallback>
                <p:oleObj name="数式" r:id="rId5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576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8864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101445"/>
              </p:ext>
            </p:extLst>
          </p:nvPr>
        </p:nvGraphicFramePr>
        <p:xfrm>
          <a:off x="533400" y="304800"/>
          <a:ext cx="6543675" cy="284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52" name="数式" r:id="rId3" imgW="2336760" imgH="1015920" progId="Equation.3">
                  <p:embed/>
                </p:oleObj>
              </mc:Choice>
              <mc:Fallback>
                <p:oleObj name="数式" r:id="rId3" imgW="23367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04800"/>
                        <a:ext cx="6543675" cy="2847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608848"/>
              </p:ext>
            </p:extLst>
          </p:nvPr>
        </p:nvGraphicFramePr>
        <p:xfrm>
          <a:off x="914400" y="3505200"/>
          <a:ext cx="5726112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53" name="数式" r:id="rId5" imgW="2044440" imgH="533160" progId="Equation.3">
                  <p:embed/>
                </p:oleObj>
              </mc:Choice>
              <mc:Fallback>
                <p:oleObj name="数式" r:id="rId5" imgW="20444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5726112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6844" y="5100935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Cooley-</a:t>
            </a:r>
            <a:r>
              <a:rPr lang="en-US" sz="2400" dirty="0" err="1">
                <a:latin typeface="+mj-lt"/>
              </a:rPr>
              <a:t>Tukey</a:t>
            </a:r>
            <a:r>
              <a:rPr lang="en-US" sz="2400" dirty="0">
                <a:latin typeface="+mj-lt"/>
              </a:rPr>
              <a:t> algorithm:  J. W. Cooley and J. W. </a:t>
            </a:r>
            <a:r>
              <a:rPr lang="en-US" sz="2400" dirty="0" err="1">
                <a:latin typeface="+mj-lt"/>
              </a:rPr>
              <a:t>Tukey</a:t>
            </a:r>
            <a:r>
              <a:rPr lang="en-US" sz="2400" dirty="0">
                <a:latin typeface="+mj-lt"/>
              </a:rPr>
              <a:t>, “An algorithm for machine calculation of complex Fourier series”   Math. </a:t>
            </a:r>
            <a:r>
              <a:rPr lang="en-US" sz="2400">
                <a:latin typeface="+mj-lt"/>
              </a:rPr>
              <a:t>Computation 19, 297-301 (1965)  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04405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12" y="422275"/>
            <a:ext cx="8951159" cy="5934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152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http://www.fftw.org/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317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1689" y="152400"/>
            <a:ext cx="8449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Eigenvalues and </a:t>
            </a:r>
            <a:r>
              <a:rPr lang="en-US" sz="2400" dirty="0" err="1">
                <a:latin typeface="+mj-lt"/>
              </a:rPr>
              <a:t>eigenfunctions</a:t>
            </a:r>
            <a:r>
              <a:rPr lang="en-US" sz="2400" dirty="0">
                <a:latin typeface="+mj-lt"/>
              </a:rPr>
              <a:t>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788500"/>
              </p:ext>
            </p:extLst>
          </p:nvPr>
        </p:nvGraphicFramePr>
        <p:xfrm>
          <a:off x="479394" y="718046"/>
          <a:ext cx="7704137" cy="124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2" name="Equation" r:id="rId3" imgW="3848040" imgH="622080" progId="Equation.DSMT4">
                  <p:embed/>
                </p:oleObj>
              </mc:Choice>
              <mc:Fallback>
                <p:oleObj name="Equation" r:id="rId3" imgW="38480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94" y="718046"/>
                        <a:ext cx="7704137" cy="124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90019"/>
              </p:ext>
            </p:extLst>
          </p:nvPr>
        </p:nvGraphicFramePr>
        <p:xfrm>
          <a:off x="479394" y="2069802"/>
          <a:ext cx="8480425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3" name="Equation" r:id="rId5" imgW="5727600" imgH="1663560" progId="Equation.DSMT4">
                  <p:embed/>
                </p:oleObj>
              </mc:Choice>
              <mc:Fallback>
                <p:oleObj name="Equation" r:id="rId5" imgW="572760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394" y="2069802"/>
                        <a:ext cx="8480425" cy="2462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834820"/>
              </p:ext>
            </p:extLst>
          </p:nvPr>
        </p:nvGraphicFramePr>
        <p:xfrm>
          <a:off x="486052" y="4800600"/>
          <a:ext cx="796759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34" name="Equation" r:id="rId7" imgW="5702040" imgH="927000" progId="Equation.DSMT4">
                  <p:embed/>
                </p:oleObj>
              </mc:Choice>
              <mc:Fallback>
                <p:oleObj name="Equation" r:id="rId7" imgW="5702040" imgH="927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6052" y="4800600"/>
                        <a:ext cx="7967597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871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414926"/>
              </p:ext>
            </p:extLst>
          </p:nvPr>
        </p:nvGraphicFramePr>
        <p:xfrm>
          <a:off x="304800" y="390525"/>
          <a:ext cx="7967663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2" name="Equation" r:id="rId3" imgW="5702040" imgH="1650960" progId="Equation.DSMT4">
                  <p:embed/>
                </p:oleObj>
              </mc:Choice>
              <mc:Fallback>
                <p:oleObj name="Equation" r:id="rId3" imgW="5702040" imgH="1650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" y="390525"/>
                        <a:ext cx="7967663" cy="230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106754"/>
              </p:ext>
            </p:extLst>
          </p:nvPr>
        </p:nvGraphicFramePr>
        <p:xfrm>
          <a:off x="304800" y="2668377"/>
          <a:ext cx="8456612" cy="384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3" name="Equation" r:id="rId5" imgW="6845040" imgH="3111480" progId="Equation.DSMT4">
                  <p:embed/>
                </p:oleObj>
              </mc:Choice>
              <mc:Fallback>
                <p:oleObj name="Equation" r:id="rId5" imgW="6845040" imgH="3111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2668377"/>
                        <a:ext cx="8456612" cy="3843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878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739005"/>
            <a:ext cx="8839200" cy="339638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0391552"/>
              </p:ext>
            </p:extLst>
          </p:nvPr>
        </p:nvGraphicFramePr>
        <p:xfrm>
          <a:off x="877341" y="886230"/>
          <a:ext cx="7809459" cy="693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33" name="Equation" r:id="rId4" imgW="7010280" imgH="622080" progId="Equation.DSMT4">
                  <p:embed/>
                </p:oleObj>
              </mc:Choice>
              <mc:Fallback>
                <p:oleObj name="Equation" r:id="rId4" imgW="7010280" imgH="6220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7341" y="886230"/>
                        <a:ext cx="7809459" cy="6932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596423"/>
              </p:ext>
            </p:extLst>
          </p:nvPr>
        </p:nvGraphicFramePr>
        <p:xfrm>
          <a:off x="838200" y="4953000"/>
          <a:ext cx="635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34" name="Equation" r:id="rId6" imgW="444240" imgH="266400" progId="Equation.DSMT4">
                  <p:embed/>
                </p:oleObj>
              </mc:Choice>
              <mc:Fallback>
                <p:oleObj name="Equation" r:id="rId6" imgW="444240" imgH="2664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8200" y="4953000"/>
                        <a:ext cx="635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35695"/>
              </p:ext>
            </p:extLst>
          </p:nvPr>
        </p:nvGraphicFramePr>
        <p:xfrm>
          <a:off x="6096000" y="2957920"/>
          <a:ext cx="1152863" cy="37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35" name="Equation" r:id="rId8" imgW="711000" imgH="228600" progId="Equation.DSMT4">
                  <p:embed/>
                </p:oleObj>
              </mc:Choice>
              <mc:Fallback>
                <p:oleObj name="Equation" r:id="rId8" imgW="71100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0" y="2957920"/>
                        <a:ext cx="1152863" cy="37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3352865"/>
              </p:ext>
            </p:extLst>
          </p:nvPr>
        </p:nvGraphicFramePr>
        <p:xfrm>
          <a:off x="6470012" y="4130404"/>
          <a:ext cx="1152863" cy="37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36" name="Equation" r:id="rId10" imgW="711000" imgH="228600" progId="Equation.DSMT4">
                  <p:embed/>
                </p:oleObj>
              </mc:Choice>
              <mc:Fallback>
                <p:oleObj name="Equation" r:id="rId10" imgW="71100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470012" y="4130404"/>
                        <a:ext cx="1152863" cy="370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969888"/>
              </p:ext>
            </p:extLst>
          </p:nvPr>
        </p:nvGraphicFramePr>
        <p:xfrm>
          <a:off x="7461250" y="2438400"/>
          <a:ext cx="131762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37" name="Equation" r:id="rId12" imgW="812520" imgH="228600" progId="Equation.DSMT4">
                  <p:embed/>
                </p:oleObj>
              </mc:Choice>
              <mc:Fallback>
                <p:oleObj name="Equation" r:id="rId12" imgW="812520" imgH="228600" progId="Equation.DSMT4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461250" y="2438400"/>
                        <a:ext cx="1317625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15370" y="5673721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540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78982"/>
            <a:ext cx="8524875" cy="406619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5374358"/>
              </p:ext>
            </p:extLst>
          </p:nvPr>
        </p:nvGraphicFramePr>
        <p:xfrm>
          <a:off x="326426" y="690264"/>
          <a:ext cx="8588583" cy="801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43" name="Equation" r:id="rId4" imgW="10210680" imgH="952200" progId="Equation.DSMT4">
                  <p:embed/>
                </p:oleObj>
              </mc:Choice>
              <mc:Fallback>
                <p:oleObj name="Equation" r:id="rId4" imgW="102106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6426" y="690264"/>
                        <a:ext cx="8588583" cy="801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651743"/>
              </p:ext>
            </p:extLst>
          </p:nvPr>
        </p:nvGraphicFramePr>
        <p:xfrm>
          <a:off x="4419600" y="2472265"/>
          <a:ext cx="7207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44" name="Equation" r:id="rId6" imgW="444240" imgH="266400" progId="Equation.DSMT4">
                  <p:embed/>
                </p:oleObj>
              </mc:Choice>
              <mc:Fallback>
                <p:oleObj name="Equation" r:id="rId6" imgW="4442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419600" y="2472265"/>
                        <a:ext cx="720725" cy="433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850222"/>
              </p:ext>
            </p:extLst>
          </p:nvPr>
        </p:nvGraphicFramePr>
        <p:xfrm>
          <a:off x="2971800" y="1778982"/>
          <a:ext cx="11128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45" name="Equation" r:id="rId8" imgW="685800" imgH="228600" progId="Equation.DSMT4">
                  <p:embed/>
                </p:oleObj>
              </mc:Choice>
              <mc:Fallback>
                <p:oleObj name="Equation" r:id="rId8" imgW="685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971800" y="1778982"/>
                        <a:ext cx="1112838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7569258"/>
              </p:ext>
            </p:extLst>
          </p:nvPr>
        </p:nvGraphicFramePr>
        <p:xfrm>
          <a:off x="7553325" y="2438400"/>
          <a:ext cx="11318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46" name="Equation" r:id="rId10" imgW="698400" imgH="228600" progId="Equation.DSMT4">
                  <p:embed/>
                </p:oleObj>
              </mc:Choice>
              <mc:Fallback>
                <p:oleObj name="Equation" r:id="rId10" imgW="69840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553325" y="2438400"/>
                        <a:ext cx="1131888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724400" y="5486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98358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7668441"/>
              </p:ext>
            </p:extLst>
          </p:nvPr>
        </p:nvGraphicFramePr>
        <p:xfrm>
          <a:off x="238561" y="293073"/>
          <a:ext cx="8641670" cy="223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99" name="Equation" r:id="rId3" imgW="6540480" imgH="1688760" progId="Equation.DSMT4">
                  <p:embed/>
                </p:oleObj>
              </mc:Choice>
              <mc:Fallback>
                <p:oleObj name="Equation" r:id="rId3" imgW="6540480" imgH="1688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561" y="293073"/>
                        <a:ext cx="8641670" cy="2230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9F7E881-C977-4944-A7DA-00058C7A8FEF}"/>
              </a:ext>
            </a:extLst>
          </p:cNvPr>
          <p:cNvSpPr txBox="1"/>
          <p:nvPr/>
        </p:nvSpPr>
        <p:spPr>
          <a:xfrm>
            <a:off x="76200" y="2576116"/>
            <a:ext cx="84820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analysis can also apply to time dependent functions.     In the remainder of the lecture, we will consider time dependent functions.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BDA6951-D247-48D4-928E-80B25C7050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502739"/>
              </p:ext>
            </p:extLst>
          </p:nvPr>
        </p:nvGraphicFramePr>
        <p:xfrm>
          <a:off x="1069609" y="3579953"/>
          <a:ext cx="7512050" cy="28057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400" name="Equation" r:id="rId5" imgW="5270400" imgH="1968480" progId="Equation.DSMT4">
                  <p:embed/>
                </p:oleObj>
              </mc:Choice>
              <mc:Fallback>
                <p:oleObj name="Equation" r:id="rId5" imgW="527040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9609" y="3579953"/>
                        <a:ext cx="7512050" cy="28057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694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3200400"/>
            <a:ext cx="72961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71735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Generalization to infinite range -- Fourier transforms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494416"/>
              </p:ext>
            </p:extLst>
          </p:nvPr>
        </p:nvGraphicFramePr>
        <p:xfrm>
          <a:off x="1009650" y="533400"/>
          <a:ext cx="5975350" cy="2702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82" name="Equation" r:id="rId4" imgW="4635360" imgH="2095200" progId="Equation.DSMT4">
                  <p:embed/>
                </p:oleObj>
              </mc:Choice>
              <mc:Fallback>
                <p:oleObj name="Equation" r:id="rId4" imgW="4635360" imgH="2095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533400"/>
                        <a:ext cx="5975350" cy="27020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754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532597"/>
              </p:ext>
            </p:extLst>
          </p:nvPr>
        </p:nvGraphicFramePr>
        <p:xfrm>
          <a:off x="685800" y="228600"/>
          <a:ext cx="6534150" cy="509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07" name="数式" r:id="rId3" imgW="3403440" imgH="2654280" progId="Equation.3">
                  <p:embed/>
                </p:oleObj>
              </mc:Choice>
              <mc:Fallback>
                <p:oleObj name="数式" r:id="rId3" imgW="3403440" imgH="2654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8600"/>
                        <a:ext cx="6534150" cy="509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715000"/>
            <a:ext cx="7848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Note:  The location of the 2</a:t>
            </a:r>
            <a:r>
              <a:rPr lang="en-US" sz="2400" dirty="0">
                <a:latin typeface="Symbol" panose="05050102010706020507" pitchFamily="18" charset="2"/>
              </a:rPr>
              <a:t>p</a:t>
            </a:r>
            <a:r>
              <a:rPr lang="en-US" sz="2400" dirty="0">
                <a:latin typeface="+mj-lt"/>
              </a:rPr>
              <a:t> factor varies among texts.</a:t>
            </a:r>
          </a:p>
        </p:txBody>
      </p:sp>
    </p:spTree>
    <p:extLst>
      <p:ext uri="{BB962C8B-B14F-4D97-AF65-F5344CB8AC3E}">
        <p14:creationId xmlns:p14="http://schemas.microsoft.com/office/powerpoint/2010/main" val="337457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15323</TotalTime>
  <Words>541</Words>
  <Application>Microsoft Office PowerPoint</Application>
  <PresentationFormat>On-screen Show (4:3)</PresentationFormat>
  <Paragraphs>120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735</cp:revision>
  <cp:lastPrinted>2018-10-17T03:00:15Z</cp:lastPrinted>
  <dcterms:created xsi:type="dcterms:W3CDTF">2012-01-10T18:32:24Z</dcterms:created>
  <dcterms:modified xsi:type="dcterms:W3CDTF">2019-10-07T04:44:03Z</dcterms:modified>
</cp:coreProperties>
</file>