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96" r:id="rId3"/>
    <p:sldId id="417" r:id="rId4"/>
    <p:sldId id="418" r:id="rId5"/>
    <p:sldId id="389" r:id="rId6"/>
    <p:sldId id="413" r:id="rId7"/>
    <p:sldId id="358" r:id="rId8"/>
    <p:sldId id="369" r:id="rId9"/>
    <p:sldId id="416" r:id="rId10"/>
    <p:sldId id="419" r:id="rId11"/>
    <p:sldId id="370" r:id="rId12"/>
    <p:sldId id="391" r:id="rId13"/>
    <p:sldId id="388" r:id="rId14"/>
    <p:sldId id="392" r:id="rId15"/>
    <p:sldId id="420" r:id="rId16"/>
    <p:sldId id="421" r:id="rId17"/>
    <p:sldId id="422" r:id="rId18"/>
    <p:sldId id="423" r:id="rId19"/>
    <p:sldId id="424" r:id="rId20"/>
    <p:sldId id="384" r:id="rId21"/>
    <p:sldId id="39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61" d="100"/>
          <a:sy n="61" d="100"/>
        </p:scale>
        <p:origin x="8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3.png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wf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utsca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Nuclear/rutsca2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Plan for Lecture 2:  -- Chap. 1 of FW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Brief comment on quiz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 Introduction to scattering theory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 Example of scattering of hard spheres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 General particle interactions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Laboratory and center of mass reference fame 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79CE6-BF02-426E-9DD0-EFA4AEEABFAA}"/>
              </a:ext>
            </a:extLst>
          </p:cNvPr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Standardization of scattering experiments 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C75A-1A3B-4898-BF8E-061EDE0203D7}"/>
              </a:ext>
            </a:extLst>
          </p:cNvPr>
          <p:cNvSpPr txBox="1"/>
          <p:nvPr/>
        </p:nvSpPr>
        <p:spPr>
          <a:xfrm>
            <a:off x="3802921" y="2514599"/>
            <a:ext cx="443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Impact parameter: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3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4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i="1" dirty="0">
                <a:latin typeface="Symbol" panose="05050102010706020507" pitchFamily="18" charset="2"/>
              </a:rPr>
              <a:t>j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647" y="108007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 – collision of hard spheres having mutual radius D;  very large target mass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7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8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9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0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891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1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395" y="-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 – collision of hard spheres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0885"/>
            <a:ext cx="5029740" cy="2375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0" y="361576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Hard sphere: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79499"/>
              </p:ext>
            </p:extLst>
          </p:nvPr>
        </p:nvGraphicFramePr>
        <p:xfrm>
          <a:off x="2895600" y="47244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47244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57953" r="38697" b="12744"/>
          <a:stretch/>
        </p:blipFill>
        <p:spPr bwMode="auto">
          <a:xfrm>
            <a:off x="556261" y="762000"/>
            <a:ext cx="37265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n 9"/>
          <p:cNvSpPr/>
          <p:nvPr/>
        </p:nvSpPr>
        <p:spPr>
          <a:xfrm rot="13584771">
            <a:off x="3919745" y="453401"/>
            <a:ext cx="448649" cy="68240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26118"/>
              </p:ext>
            </p:extLst>
          </p:nvPr>
        </p:nvGraphicFramePr>
        <p:xfrm>
          <a:off x="5486400" y="4068694"/>
          <a:ext cx="19224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5" name="Equation" r:id="rId8" imgW="1155600" imgH="952200" progId="Equation.DSMT4">
                  <p:embed/>
                </p:oleObj>
              </mc:Choice>
              <mc:Fallback>
                <p:oleObj name="Equation" r:id="rId8" imgW="1155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68694"/>
                        <a:ext cx="19224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06151"/>
              </p:ext>
            </p:extLst>
          </p:nvPr>
        </p:nvGraphicFramePr>
        <p:xfrm>
          <a:off x="4419600" y="1255511"/>
          <a:ext cx="45640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Equation" r:id="rId10" imgW="2743200" imgH="952200" progId="Equation.DSMT4">
                  <p:embed/>
                </p:oleObj>
              </mc:Choice>
              <mc:Fallback>
                <p:oleObj name="Equation" r:id="rId10" imgW="27432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55511"/>
                        <a:ext cx="45640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0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14849-840A-44F7-92BF-D6DA6AA2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7F45B-71F8-4555-B1C8-127F8ABB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D4D3-CDCA-4CCD-ACC1-9F9B704A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A7087-2A3C-495D-ABE7-B497B7E66107}"/>
              </a:ext>
            </a:extLst>
          </p:cNvPr>
          <p:cNvSpPr txBox="1"/>
          <p:nvPr/>
        </p:nvSpPr>
        <p:spPr>
          <a:xfrm>
            <a:off x="609600" y="3048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of hard sphere scattering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Hidden in the analysis are assumptions about the scattering process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 external forces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linear momentum is conserved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No dissipative phenomena  energy is conserved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No torque on the system  angular momentum is conserved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Target particle is much more massive than scattering particle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Other assumptions??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45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0A31ED-E34A-4AF9-B80E-FC8D27622F4B}"/>
              </a:ext>
            </a:extLst>
          </p:cNvPr>
          <p:cNvSpPr/>
          <p:nvPr/>
        </p:nvSpPr>
        <p:spPr>
          <a:xfrm>
            <a:off x="2081304" y="1828800"/>
            <a:ext cx="1447800" cy="1447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40FA-0E97-4250-95A1-4AA5DD81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EE2FA-2138-4A13-B5CA-B16D9B8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8CB-52EA-4FB0-848C-11E69214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56798-991B-465A-BA3C-73A5BF80B851}"/>
              </a:ext>
            </a:extLst>
          </p:cNvPr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 treatment of hard sphere scattering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3B73BD-11EE-496F-ABB3-F526200F85DA}"/>
              </a:ext>
            </a:extLst>
          </p:cNvPr>
          <p:cNvSpPr/>
          <p:nvPr/>
        </p:nvSpPr>
        <p:spPr>
          <a:xfrm>
            <a:off x="1844040" y="1981200"/>
            <a:ext cx="289560" cy="28956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F1975-A1EE-4E40-A053-1BA335BA4A4D}"/>
              </a:ext>
            </a:extLst>
          </p:cNvPr>
          <p:cNvCxnSpPr>
            <a:cxnSpLocks/>
          </p:cNvCxnSpPr>
          <p:nvPr/>
        </p:nvCxnSpPr>
        <p:spPr>
          <a:xfrm>
            <a:off x="737350" y="2167653"/>
            <a:ext cx="13030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0EA12E-A760-49C5-AC85-38348C8D29BA}"/>
              </a:ext>
            </a:extLst>
          </p:cNvPr>
          <p:cNvCxnSpPr>
            <a:cxnSpLocks/>
          </p:cNvCxnSpPr>
          <p:nvPr/>
        </p:nvCxnSpPr>
        <p:spPr>
          <a:xfrm flipV="1">
            <a:off x="1957912" y="1093233"/>
            <a:ext cx="433296" cy="107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F065F-8A19-46D8-A3F2-A26EA0893501}"/>
              </a:ext>
            </a:extLst>
          </p:cNvPr>
          <p:cNvCxnSpPr/>
          <p:nvPr/>
        </p:nvCxnSpPr>
        <p:spPr>
          <a:xfrm>
            <a:off x="609600" y="2184716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8E0693-8358-4799-9F14-452237D0BEF0}"/>
              </a:ext>
            </a:extLst>
          </p:cNvPr>
          <p:cNvCxnSpPr/>
          <p:nvPr/>
        </p:nvCxnSpPr>
        <p:spPr>
          <a:xfrm>
            <a:off x="609600" y="2514600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48682-A792-4ABC-9162-CB52D9A886B0}"/>
              </a:ext>
            </a:extLst>
          </p:cNvPr>
          <p:cNvCxnSpPr>
            <a:cxnSpLocks/>
          </p:cNvCxnSpPr>
          <p:nvPr/>
        </p:nvCxnSpPr>
        <p:spPr>
          <a:xfrm>
            <a:off x="1143000" y="1676400"/>
            <a:ext cx="4471898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E83EA8-61A0-434D-A2A8-9BD2EB24D207}"/>
              </a:ext>
            </a:extLst>
          </p:cNvPr>
          <p:cNvCxnSpPr>
            <a:cxnSpLocks/>
          </p:cNvCxnSpPr>
          <p:nvPr/>
        </p:nvCxnSpPr>
        <p:spPr>
          <a:xfrm>
            <a:off x="2827020" y="2524174"/>
            <a:ext cx="1103857" cy="616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50FC78-EFAC-4992-A78D-72381B1650B2}"/>
              </a:ext>
            </a:extLst>
          </p:cNvPr>
          <p:cNvSpPr txBox="1"/>
          <p:nvPr/>
        </p:nvSpPr>
        <p:spPr>
          <a:xfrm>
            <a:off x="775137" y="1697237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62012-6BA4-4416-84DC-4FB93F444E87}"/>
              </a:ext>
            </a:extLst>
          </p:cNvPr>
          <p:cNvSpPr txBox="1"/>
          <p:nvPr/>
        </p:nvSpPr>
        <p:spPr>
          <a:xfrm>
            <a:off x="2005104" y="967847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4B246C-BB90-4E6D-AA7B-C53D13D0E999}"/>
              </a:ext>
            </a:extLst>
          </p:cNvPr>
          <p:cNvSpPr txBox="1"/>
          <p:nvPr/>
        </p:nvSpPr>
        <p:spPr>
          <a:xfrm>
            <a:off x="3452904" y="2967335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52DE9-C020-4A6C-B6BD-94AED846B2D4}"/>
              </a:ext>
            </a:extLst>
          </p:cNvPr>
          <p:cNvSpPr/>
          <p:nvPr/>
        </p:nvSpPr>
        <p:spPr>
          <a:xfrm>
            <a:off x="1123831" y="1697236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92DF9E-437A-4418-AFB6-014949F4E262}"/>
              </a:ext>
            </a:extLst>
          </p:cNvPr>
          <p:cNvSpPr/>
          <p:nvPr/>
        </p:nvSpPr>
        <p:spPr>
          <a:xfrm>
            <a:off x="3493061" y="2433935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F9BC44-5645-4C71-BA83-30145730D53B}"/>
              </a:ext>
            </a:extLst>
          </p:cNvPr>
          <p:cNvSpPr/>
          <p:nvPr/>
        </p:nvSpPr>
        <p:spPr>
          <a:xfrm>
            <a:off x="1828800" y="16002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b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1C15F3-922D-44F0-A44F-487FF1CEDAD0}"/>
              </a:ext>
            </a:extLst>
          </p:cNvPr>
          <p:cNvSpPr/>
          <p:nvPr/>
        </p:nvSpPr>
        <p:spPr>
          <a:xfrm>
            <a:off x="2362200" y="175260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4363B86-2B98-44EA-B93B-296EAA6D8BF5}"/>
              </a:ext>
            </a:extLst>
          </p:cNvPr>
          <p:cNvSpPr/>
          <p:nvPr/>
        </p:nvSpPr>
        <p:spPr>
          <a:xfrm rot="18293857">
            <a:off x="1787020" y="2163968"/>
            <a:ext cx="769360" cy="85693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6ECA26-0C1D-4F85-B39D-79485EA3F6B0}"/>
              </a:ext>
            </a:extLst>
          </p:cNvPr>
          <p:cNvSpPr txBox="1"/>
          <p:nvPr/>
        </p:nvSpPr>
        <p:spPr>
          <a:xfrm>
            <a:off x="1600200" y="2847071"/>
            <a:ext cx="6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1B0E5E5-1AA2-4460-8D76-3CA2D93E4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42789"/>
              </p:ext>
            </p:extLst>
          </p:nvPr>
        </p:nvGraphicFramePr>
        <p:xfrm>
          <a:off x="1822883" y="4136647"/>
          <a:ext cx="5821843" cy="139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3" imgW="2552400" imgH="609480" progId="Equation.DSMT4">
                  <p:embed/>
                </p:oleObj>
              </mc:Choice>
              <mc:Fallback>
                <p:oleObj name="Equation" r:id="rId3" imgW="2552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883" y="4136647"/>
                        <a:ext cx="5821843" cy="139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BB7A56FE-1CA4-47CA-AADC-96349DFB4DD0}"/>
              </a:ext>
            </a:extLst>
          </p:cNvPr>
          <p:cNvSpPr/>
          <p:nvPr/>
        </p:nvSpPr>
        <p:spPr>
          <a:xfrm>
            <a:off x="6324600" y="1219200"/>
            <a:ext cx="289560" cy="28956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5F7B72-36FE-430E-9732-C7E0024EAE88}"/>
              </a:ext>
            </a:extLst>
          </p:cNvPr>
          <p:cNvSpPr/>
          <p:nvPr/>
        </p:nvSpPr>
        <p:spPr>
          <a:xfrm>
            <a:off x="5715000" y="1981200"/>
            <a:ext cx="1447800" cy="1447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731782-C98A-4E5C-8009-9D294B4D89AF}"/>
              </a:ext>
            </a:extLst>
          </p:cNvPr>
          <p:cNvSpPr txBox="1"/>
          <p:nvPr/>
        </p:nvSpPr>
        <p:spPr>
          <a:xfrm>
            <a:off x="7162800" y="1075450"/>
            <a:ext cx="170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mass </a:t>
            </a:r>
            <a:r>
              <a:rPr lang="en-US" sz="2400" i="1" dirty="0">
                <a:latin typeface="+mj-lt"/>
              </a:rPr>
              <a:t>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3F33EB-9508-4DAF-81E1-74345A876514}"/>
              </a:ext>
            </a:extLst>
          </p:cNvPr>
          <p:cNvSpPr txBox="1"/>
          <p:nvPr/>
        </p:nvSpPr>
        <p:spPr>
          <a:xfrm>
            <a:off x="7215096" y="2357735"/>
            <a:ext cx="170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mass </a:t>
            </a:r>
            <a:r>
              <a:rPr lang="en-US" sz="2400" i="1" dirty="0">
                <a:latin typeface="+mj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1768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40FA-0E97-4250-95A1-4AA5DD81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EE2FA-2138-4A13-B5CA-B16D9B8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8CB-52EA-4FB0-848C-11E69214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56798-991B-465A-BA3C-73A5BF80B851}"/>
              </a:ext>
            </a:extLst>
          </p:cNvPr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treatment of hard sphere scattering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1B0E5E5-1AA2-4460-8D76-3CA2D93E4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44898"/>
              </p:ext>
            </p:extLst>
          </p:nvPr>
        </p:nvGraphicFramePr>
        <p:xfrm>
          <a:off x="4258445" y="3323431"/>
          <a:ext cx="3998913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3" imgW="1752480" imgH="1295280" progId="Equation.DSMT4">
                  <p:embed/>
                </p:oleObj>
              </mc:Choice>
              <mc:Fallback>
                <p:oleObj name="Equation" r:id="rId3" imgW="1752480" imgH="12952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1B0E5E5-1AA2-4460-8D76-3CA2D93E4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8445" y="3323431"/>
                        <a:ext cx="3998913" cy="295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7D5B24BD-ECCB-48EB-BC30-2FD79D6AFF87}"/>
              </a:ext>
            </a:extLst>
          </p:cNvPr>
          <p:cNvSpPr/>
          <p:nvPr/>
        </p:nvSpPr>
        <p:spPr>
          <a:xfrm>
            <a:off x="2081304" y="1828800"/>
            <a:ext cx="1447800" cy="1447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4F726D-354A-4594-ABA0-F860A4BBBE7C}"/>
              </a:ext>
            </a:extLst>
          </p:cNvPr>
          <p:cNvSpPr/>
          <p:nvPr/>
        </p:nvSpPr>
        <p:spPr>
          <a:xfrm>
            <a:off x="1844040" y="1981200"/>
            <a:ext cx="289560" cy="28956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21D681-F104-4A28-8113-752D8418DFFE}"/>
              </a:ext>
            </a:extLst>
          </p:cNvPr>
          <p:cNvCxnSpPr>
            <a:cxnSpLocks/>
          </p:cNvCxnSpPr>
          <p:nvPr/>
        </p:nvCxnSpPr>
        <p:spPr>
          <a:xfrm>
            <a:off x="737350" y="2167653"/>
            <a:ext cx="13030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C8B147-B695-4E09-A85D-90B7564468A3}"/>
              </a:ext>
            </a:extLst>
          </p:cNvPr>
          <p:cNvCxnSpPr>
            <a:cxnSpLocks/>
          </p:cNvCxnSpPr>
          <p:nvPr/>
        </p:nvCxnSpPr>
        <p:spPr>
          <a:xfrm flipV="1">
            <a:off x="1957912" y="1093233"/>
            <a:ext cx="433296" cy="107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A9BA6-96CB-4E2C-8036-C8187AFDF1D0}"/>
              </a:ext>
            </a:extLst>
          </p:cNvPr>
          <p:cNvCxnSpPr/>
          <p:nvPr/>
        </p:nvCxnSpPr>
        <p:spPr>
          <a:xfrm>
            <a:off x="609600" y="2184716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B33FFE-FF9C-43A6-BA15-BF3097AD4CC2}"/>
              </a:ext>
            </a:extLst>
          </p:cNvPr>
          <p:cNvCxnSpPr/>
          <p:nvPr/>
        </p:nvCxnSpPr>
        <p:spPr>
          <a:xfrm>
            <a:off x="609600" y="2514600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FD0FB6-6DBA-479D-94D5-98F9DA2D9CCC}"/>
              </a:ext>
            </a:extLst>
          </p:cNvPr>
          <p:cNvCxnSpPr>
            <a:cxnSpLocks/>
          </p:cNvCxnSpPr>
          <p:nvPr/>
        </p:nvCxnSpPr>
        <p:spPr>
          <a:xfrm>
            <a:off x="1143000" y="1676400"/>
            <a:ext cx="4471898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13D7BB-7236-497B-893D-721A88C0A162}"/>
              </a:ext>
            </a:extLst>
          </p:cNvPr>
          <p:cNvCxnSpPr>
            <a:cxnSpLocks/>
          </p:cNvCxnSpPr>
          <p:nvPr/>
        </p:nvCxnSpPr>
        <p:spPr>
          <a:xfrm>
            <a:off x="2827020" y="2524174"/>
            <a:ext cx="1103857" cy="616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9A9C871-2288-4BF1-8E5D-63A84E106C08}"/>
              </a:ext>
            </a:extLst>
          </p:cNvPr>
          <p:cNvSpPr txBox="1"/>
          <p:nvPr/>
        </p:nvSpPr>
        <p:spPr>
          <a:xfrm>
            <a:off x="775137" y="1697237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182B1-49EE-49B6-87A9-18950B478E78}"/>
              </a:ext>
            </a:extLst>
          </p:cNvPr>
          <p:cNvSpPr txBox="1"/>
          <p:nvPr/>
        </p:nvSpPr>
        <p:spPr>
          <a:xfrm>
            <a:off x="2005104" y="967847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2B2813-FFC6-4F00-B6AB-A2430B716BA2}"/>
              </a:ext>
            </a:extLst>
          </p:cNvPr>
          <p:cNvSpPr txBox="1"/>
          <p:nvPr/>
        </p:nvSpPr>
        <p:spPr>
          <a:xfrm>
            <a:off x="3452904" y="2967335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E651FE-5431-4A1A-AC65-5A0D77A9C7B3}"/>
              </a:ext>
            </a:extLst>
          </p:cNvPr>
          <p:cNvSpPr/>
          <p:nvPr/>
        </p:nvSpPr>
        <p:spPr>
          <a:xfrm>
            <a:off x="1123831" y="1697236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59B598-848F-498F-ADC6-BC7E4D9AB55B}"/>
              </a:ext>
            </a:extLst>
          </p:cNvPr>
          <p:cNvSpPr/>
          <p:nvPr/>
        </p:nvSpPr>
        <p:spPr>
          <a:xfrm>
            <a:off x="3493061" y="2433935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B36090-1198-4452-86E1-9F715F0D948F}"/>
              </a:ext>
            </a:extLst>
          </p:cNvPr>
          <p:cNvSpPr/>
          <p:nvPr/>
        </p:nvSpPr>
        <p:spPr>
          <a:xfrm>
            <a:off x="1828800" y="16002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b</a:t>
            </a:r>
            <a:endParaRPr lang="en-US" sz="24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A3D314-A78F-4AA9-98E9-485BD0B9FF78}"/>
              </a:ext>
            </a:extLst>
          </p:cNvPr>
          <p:cNvSpPr/>
          <p:nvPr/>
        </p:nvSpPr>
        <p:spPr>
          <a:xfrm>
            <a:off x="2362200" y="175260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49F77BF6-66AE-4F7C-8DF2-512A304EEC9B}"/>
              </a:ext>
            </a:extLst>
          </p:cNvPr>
          <p:cNvSpPr/>
          <p:nvPr/>
        </p:nvSpPr>
        <p:spPr>
          <a:xfrm rot="18293857">
            <a:off x="1787020" y="2163968"/>
            <a:ext cx="769360" cy="85693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E69996-7482-438D-A3C9-96C0EACB3FA9}"/>
              </a:ext>
            </a:extLst>
          </p:cNvPr>
          <p:cNvSpPr txBox="1"/>
          <p:nvPr/>
        </p:nvSpPr>
        <p:spPr>
          <a:xfrm>
            <a:off x="1600200" y="2847071"/>
            <a:ext cx="6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9019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0A31ED-E34A-4AF9-B80E-FC8D27622F4B}"/>
              </a:ext>
            </a:extLst>
          </p:cNvPr>
          <p:cNvSpPr/>
          <p:nvPr/>
        </p:nvSpPr>
        <p:spPr>
          <a:xfrm>
            <a:off x="2081304" y="1828800"/>
            <a:ext cx="1447800" cy="1447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40FA-0E97-4250-95A1-4AA5DD81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EE2FA-2138-4A13-B5CA-B16D9B8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8CB-52EA-4FB0-848C-11E69214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56798-991B-465A-BA3C-73A5BF80B851}"/>
              </a:ext>
            </a:extLst>
          </p:cNvPr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treatment of hard sphere scattering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3B73BD-11EE-496F-ABB3-F526200F85DA}"/>
              </a:ext>
            </a:extLst>
          </p:cNvPr>
          <p:cNvSpPr/>
          <p:nvPr/>
        </p:nvSpPr>
        <p:spPr>
          <a:xfrm>
            <a:off x="1844040" y="1981200"/>
            <a:ext cx="289560" cy="28956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F1975-A1EE-4E40-A053-1BA335BA4A4D}"/>
              </a:ext>
            </a:extLst>
          </p:cNvPr>
          <p:cNvCxnSpPr>
            <a:cxnSpLocks/>
          </p:cNvCxnSpPr>
          <p:nvPr/>
        </p:nvCxnSpPr>
        <p:spPr>
          <a:xfrm>
            <a:off x="906780" y="2217733"/>
            <a:ext cx="13030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0EA12E-A760-49C5-AC85-38348C8D29BA}"/>
              </a:ext>
            </a:extLst>
          </p:cNvPr>
          <p:cNvCxnSpPr>
            <a:cxnSpLocks/>
          </p:cNvCxnSpPr>
          <p:nvPr/>
        </p:nvCxnSpPr>
        <p:spPr>
          <a:xfrm flipV="1">
            <a:off x="2157504" y="1143000"/>
            <a:ext cx="433296" cy="107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F065F-8A19-46D8-A3F2-A26EA0893501}"/>
              </a:ext>
            </a:extLst>
          </p:cNvPr>
          <p:cNvCxnSpPr/>
          <p:nvPr/>
        </p:nvCxnSpPr>
        <p:spPr>
          <a:xfrm>
            <a:off x="457200" y="2209957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8E0693-8358-4799-9F14-452237D0BEF0}"/>
              </a:ext>
            </a:extLst>
          </p:cNvPr>
          <p:cNvCxnSpPr/>
          <p:nvPr/>
        </p:nvCxnSpPr>
        <p:spPr>
          <a:xfrm>
            <a:off x="609600" y="2514600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48682-A792-4ABC-9162-CB52D9A886B0}"/>
              </a:ext>
            </a:extLst>
          </p:cNvPr>
          <p:cNvCxnSpPr>
            <a:cxnSpLocks/>
          </p:cNvCxnSpPr>
          <p:nvPr/>
        </p:nvCxnSpPr>
        <p:spPr>
          <a:xfrm>
            <a:off x="1143000" y="1676400"/>
            <a:ext cx="4471898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E83EA8-61A0-434D-A2A8-9BD2EB24D207}"/>
              </a:ext>
            </a:extLst>
          </p:cNvPr>
          <p:cNvCxnSpPr>
            <a:cxnSpLocks/>
          </p:cNvCxnSpPr>
          <p:nvPr/>
        </p:nvCxnSpPr>
        <p:spPr>
          <a:xfrm>
            <a:off x="2827020" y="2524174"/>
            <a:ext cx="1103857" cy="616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50FC78-EFAC-4992-A78D-72381B1650B2}"/>
              </a:ext>
            </a:extLst>
          </p:cNvPr>
          <p:cNvSpPr txBox="1"/>
          <p:nvPr/>
        </p:nvSpPr>
        <p:spPr>
          <a:xfrm>
            <a:off x="838200" y="1787362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62012-6BA4-4416-84DC-4FB93F444E87}"/>
              </a:ext>
            </a:extLst>
          </p:cNvPr>
          <p:cNvSpPr txBox="1"/>
          <p:nvPr/>
        </p:nvSpPr>
        <p:spPr>
          <a:xfrm>
            <a:off x="2157504" y="1066800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4B246C-BB90-4E6D-AA7B-C53D13D0E999}"/>
              </a:ext>
            </a:extLst>
          </p:cNvPr>
          <p:cNvSpPr txBox="1"/>
          <p:nvPr/>
        </p:nvSpPr>
        <p:spPr>
          <a:xfrm>
            <a:off x="3452904" y="2967335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52DE9-C020-4A6C-B6BD-94AED846B2D4}"/>
              </a:ext>
            </a:extLst>
          </p:cNvPr>
          <p:cNvSpPr/>
          <p:nvPr/>
        </p:nvSpPr>
        <p:spPr>
          <a:xfrm>
            <a:off x="1260729" y="1774522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92DF9E-437A-4418-AFB6-014949F4E262}"/>
              </a:ext>
            </a:extLst>
          </p:cNvPr>
          <p:cNvSpPr/>
          <p:nvPr/>
        </p:nvSpPr>
        <p:spPr>
          <a:xfrm>
            <a:off x="3493061" y="2433935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F9BC44-5645-4C71-BA83-30145730D53B}"/>
              </a:ext>
            </a:extLst>
          </p:cNvPr>
          <p:cNvSpPr/>
          <p:nvPr/>
        </p:nvSpPr>
        <p:spPr>
          <a:xfrm>
            <a:off x="1828800" y="16002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b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1C15F3-922D-44F0-A44F-487FF1CEDAD0}"/>
              </a:ext>
            </a:extLst>
          </p:cNvPr>
          <p:cNvSpPr/>
          <p:nvPr/>
        </p:nvSpPr>
        <p:spPr>
          <a:xfrm>
            <a:off x="2362200" y="175260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4363B86-2B98-44EA-B93B-296EAA6D8BF5}"/>
              </a:ext>
            </a:extLst>
          </p:cNvPr>
          <p:cNvSpPr/>
          <p:nvPr/>
        </p:nvSpPr>
        <p:spPr>
          <a:xfrm rot="18293857">
            <a:off x="1787020" y="2163968"/>
            <a:ext cx="769360" cy="85693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6ECA26-0C1D-4F85-B39D-79485EA3F6B0}"/>
              </a:ext>
            </a:extLst>
          </p:cNvPr>
          <p:cNvSpPr txBox="1"/>
          <p:nvPr/>
        </p:nvSpPr>
        <p:spPr>
          <a:xfrm>
            <a:off x="1600200" y="2847071"/>
            <a:ext cx="6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1B0E5E5-1AA2-4460-8D76-3CA2D93E4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133911"/>
              </p:ext>
            </p:extLst>
          </p:nvPr>
        </p:nvGraphicFramePr>
        <p:xfrm>
          <a:off x="586636" y="3947081"/>
          <a:ext cx="47815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3" imgW="2095200" imgH="431640" progId="Equation.DSMT4">
                  <p:embed/>
                </p:oleObj>
              </mc:Choice>
              <mc:Fallback>
                <p:oleObj name="Equation" r:id="rId3" imgW="2095200" imgH="4316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1B0E5E5-1AA2-4460-8D76-3CA2D93E4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636" y="3947081"/>
                        <a:ext cx="47815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57768D-24C4-4430-8B90-43AD75AF0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17156"/>
              </p:ext>
            </p:extLst>
          </p:nvPr>
        </p:nvGraphicFramePr>
        <p:xfrm>
          <a:off x="6182388" y="4427433"/>
          <a:ext cx="2161669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5" imgW="1104840" imgH="838080" progId="Equation.DSMT4">
                  <p:embed/>
                </p:oleObj>
              </mc:Choice>
              <mc:Fallback>
                <p:oleObj name="Equation" r:id="rId5" imgW="1104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2388" y="4427433"/>
                        <a:ext cx="2161669" cy="163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87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0A31ED-E34A-4AF9-B80E-FC8D27622F4B}"/>
              </a:ext>
            </a:extLst>
          </p:cNvPr>
          <p:cNvSpPr/>
          <p:nvPr/>
        </p:nvSpPr>
        <p:spPr>
          <a:xfrm>
            <a:off x="2081304" y="1828800"/>
            <a:ext cx="1447800" cy="14478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40FA-0E97-4250-95A1-4AA5DD81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EE2FA-2138-4A13-B5CA-B16D9B8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8CB-52EA-4FB0-848C-11E69214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56798-991B-465A-BA3C-73A5BF80B851}"/>
              </a:ext>
            </a:extLst>
          </p:cNvPr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treatment of hard sphere scattering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3B73BD-11EE-496F-ABB3-F526200F85DA}"/>
              </a:ext>
            </a:extLst>
          </p:cNvPr>
          <p:cNvSpPr/>
          <p:nvPr/>
        </p:nvSpPr>
        <p:spPr>
          <a:xfrm>
            <a:off x="1844040" y="1981200"/>
            <a:ext cx="289560" cy="28956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F1975-A1EE-4E40-A053-1BA335BA4A4D}"/>
              </a:ext>
            </a:extLst>
          </p:cNvPr>
          <p:cNvCxnSpPr>
            <a:cxnSpLocks/>
          </p:cNvCxnSpPr>
          <p:nvPr/>
        </p:nvCxnSpPr>
        <p:spPr>
          <a:xfrm>
            <a:off x="685800" y="2133600"/>
            <a:ext cx="13030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0EA12E-A760-49C5-AC85-38348C8D29BA}"/>
              </a:ext>
            </a:extLst>
          </p:cNvPr>
          <p:cNvCxnSpPr>
            <a:cxnSpLocks/>
          </p:cNvCxnSpPr>
          <p:nvPr/>
        </p:nvCxnSpPr>
        <p:spPr>
          <a:xfrm flipV="1">
            <a:off x="2019664" y="1043701"/>
            <a:ext cx="433296" cy="10744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F065F-8A19-46D8-A3F2-A26EA0893501}"/>
              </a:ext>
            </a:extLst>
          </p:cNvPr>
          <p:cNvCxnSpPr/>
          <p:nvPr/>
        </p:nvCxnSpPr>
        <p:spPr>
          <a:xfrm>
            <a:off x="457200" y="2133600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8E0693-8358-4799-9F14-452237D0BEF0}"/>
              </a:ext>
            </a:extLst>
          </p:cNvPr>
          <p:cNvCxnSpPr/>
          <p:nvPr/>
        </p:nvCxnSpPr>
        <p:spPr>
          <a:xfrm>
            <a:off x="609600" y="2514600"/>
            <a:ext cx="5157698" cy="7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48682-A792-4ABC-9162-CB52D9A886B0}"/>
              </a:ext>
            </a:extLst>
          </p:cNvPr>
          <p:cNvCxnSpPr>
            <a:cxnSpLocks/>
          </p:cNvCxnSpPr>
          <p:nvPr/>
        </p:nvCxnSpPr>
        <p:spPr>
          <a:xfrm>
            <a:off x="1143000" y="1676400"/>
            <a:ext cx="4471898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E83EA8-61A0-434D-A2A8-9BD2EB24D207}"/>
              </a:ext>
            </a:extLst>
          </p:cNvPr>
          <p:cNvCxnSpPr>
            <a:cxnSpLocks/>
          </p:cNvCxnSpPr>
          <p:nvPr/>
        </p:nvCxnSpPr>
        <p:spPr>
          <a:xfrm>
            <a:off x="2827020" y="2524174"/>
            <a:ext cx="1103857" cy="616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50FC78-EFAC-4992-A78D-72381B1650B2}"/>
              </a:ext>
            </a:extLst>
          </p:cNvPr>
          <p:cNvSpPr txBox="1"/>
          <p:nvPr/>
        </p:nvSpPr>
        <p:spPr>
          <a:xfrm>
            <a:off x="850339" y="1712346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62012-6BA4-4416-84DC-4FB93F444E87}"/>
              </a:ext>
            </a:extLst>
          </p:cNvPr>
          <p:cNvSpPr txBox="1"/>
          <p:nvPr/>
        </p:nvSpPr>
        <p:spPr>
          <a:xfrm>
            <a:off x="2133600" y="803740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4B246C-BB90-4E6D-AA7B-C53D13D0E999}"/>
              </a:ext>
            </a:extLst>
          </p:cNvPr>
          <p:cNvSpPr txBox="1"/>
          <p:nvPr/>
        </p:nvSpPr>
        <p:spPr>
          <a:xfrm>
            <a:off x="3452904" y="2967335"/>
            <a:ext cx="43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52DE9-C020-4A6C-B6BD-94AED846B2D4}"/>
              </a:ext>
            </a:extLst>
          </p:cNvPr>
          <p:cNvSpPr/>
          <p:nvPr/>
        </p:nvSpPr>
        <p:spPr>
          <a:xfrm>
            <a:off x="1286408" y="1736648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92DF9E-437A-4418-AFB6-014949F4E262}"/>
              </a:ext>
            </a:extLst>
          </p:cNvPr>
          <p:cNvSpPr/>
          <p:nvPr/>
        </p:nvSpPr>
        <p:spPr>
          <a:xfrm>
            <a:off x="3493061" y="2433935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a</a:t>
            </a:r>
            <a:endParaRPr lang="en-US" sz="2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F9BC44-5645-4C71-BA83-30145730D53B}"/>
              </a:ext>
            </a:extLst>
          </p:cNvPr>
          <p:cNvSpPr/>
          <p:nvPr/>
        </p:nvSpPr>
        <p:spPr>
          <a:xfrm>
            <a:off x="1828800" y="16002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b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1C15F3-922D-44F0-A44F-487FF1CEDAD0}"/>
              </a:ext>
            </a:extLst>
          </p:cNvPr>
          <p:cNvSpPr/>
          <p:nvPr/>
        </p:nvSpPr>
        <p:spPr>
          <a:xfrm>
            <a:off x="2362200" y="175260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84363B86-2B98-44EA-B93B-296EAA6D8BF5}"/>
              </a:ext>
            </a:extLst>
          </p:cNvPr>
          <p:cNvSpPr/>
          <p:nvPr/>
        </p:nvSpPr>
        <p:spPr>
          <a:xfrm rot="18293857">
            <a:off x="1787020" y="2163968"/>
            <a:ext cx="769360" cy="85693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6ECA26-0C1D-4F85-B39D-79485EA3F6B0}"/>
              </a:ext>
            </a:extLst>
          </p:cNvPr>
          <p:cNvSpPr txBox="1"/>
          <p:nvPr/>
        </p:nvSpPr>
        <p:spPr>
          <a:xfrm>
            <a:off x="1600200" y="2847071"/>
            <a:ext cx="6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249E53-CA31-4110-BED3-23EAF163E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41821"/>
              </p:ext>
            </p:extLst>
          </p:nvPr>
        </p:nvGraphicFramePr>
        <p:xfrm>
          <a:off x="813648" y="4034135"/>
          <a:ext cx="4621104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3" imgW="2247840" imgH="939600" progId="Equation.DSMT4">
                  <p:embed/>
                </p:oleObj>
              </mc:Choice>
              <mc:Fallback>
                <p:oleObj name="Equation" r:id="rId3" imgW="22478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648" y="4034135"/>
                        <a:ext cx="4621104" cy="193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CA9C7DD-896D-4582-AB4A-541798965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41746"/>
              </p:ext>
            </p:extLst>
          </p:nvPr>
        </p:nvGraphicFramePr>
        <p:xfrm>
          <a:off x="6041721" y="2622002"/>
          <a:ext cx="2721855" cy="103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5" imgW="1600200" imgH="609480" progId="Equation.DSMT4">
                  <p:embed/>
                </p:oleObj>
              </mc:Choice>
              <mc:Fallback>
                <p:oleObj name="Equation" r:id="rId5" imgW="1600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1721" y="2622002"/>
                        <a:ext cx="2721855" cy="103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22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09706"/>
              </p:ext>
            </p:extLst>
          </p:nvPr>
        </p:nvGraphicFramePr>
        <p:xfrm>
          <a:off x="3505200" y="121920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9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21920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524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of scattering cross-section to particle interactions --</a:t>
            </a:r>
          </a:p>
        </p:txBody>
      </p:sp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D1CECE-7E4D-41A7-9D63-17F35ABE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432"/>
            <a:ext cx="8001000" cy="48326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Comment about Physics Colloquia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http://www.physics.wfu.edu</a:t>
            </a:r>
            <a:endParaRPr lang="en-US" sz="24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2544028"/>
            <a:ext cx="2731819" cy="20279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Typical two-particle interactions –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06565"/>
              </p:ext>
            </p:extLst>
          </p:nvPr>
        </p:nvGraphicFramePr>
        <p:xfrm>
          <a:off x="623031" y="144780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031" y="144780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004BD-CC34-4E9B-94DA-DA4F4EEE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5057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11E0C-8A24-4689-B02C-6ED5841C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42937"/>
            <a:ext cx="7886700" cy="5572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" y="3886200"/>
            <a:ext cx="609600" cy="609600"/>
          </a:xfrm>
          <a:prstGeom prst="rightArrow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794B3-B579-4970-86DC-4D991C57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52600"/>
            <a:ext cx="8858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6085" t="55675" r="30582" b="31763"/>
          <a:stretch/>
        </p:blipFill>
        <p:spPr>
          <a:xfrm>
            <a:off x="137151" y="2456388"/>
            <a:ext cx="8233939" cy="14756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57401" y="184160"/>
            <a:ext cx="413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quiz questions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143000" y="2209800"/>
            <a:ext cx="18897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9220"/>
              </p:ext>
            </p:extLst>
          </p:nvPr>
        </p:nvGraphicFramePr>
        <p:xfrm>
          <a:off x="505475" y="720628"/>
          <a:ext cx="2362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" name="Equation" r:id="rId5" imgW="1143000" imgH="469900" progId="Equation.DSMT4">
                  <p:embed/>
                </p:oleObj>
              </mc:Choice>
              <mc:Fallback>
                <p:oleObj name="Equation" r:id="rId5" imgW="1143000" imgH="4699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75" y="720628"/>
                        <a:ext cx="23622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153" y="59990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26622"/>
              </p:ext>
            </p:extLst>
          </p:nvPr>
        </p:nvGraphicFramePr>
        <p:xfrm>
          <a:off x="3440113" y="685532"/>
          <a:ext cx="456088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" name="Equation" r:id="rId7" imgW="1993680" imgH="990360" progId="Equation.DSMT4">
                  <p:embed/>
                </p:oleObj>
              </mc:Choice>
              <mc:Fallback>
                <p:oleObj name="Equation" r:id="rId7" imgW="19936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0113" y="685532"/>
                        <a:ext cx="4560887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90820"/>
              </p:ext>
            </p:extLst>
          </p:nvPr>
        </p:nvGraphicFramePr>
        <p:xfrm>
          <a:off x="708653" y="3364910"/>
          <a:ext cx="7543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" name="Equation" r:id="rId9" imgW="3771720" imgH="469800" progId="Equation.DSMT4">
                  <p:embed/>
                </p:oleObj>
              </mc:Choice>
              <mc:Fallback>
                <p:oleObj name="Equation" r:id="rId9" imgW="377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8653" y="3364910"/>
                        <a:ext cx="7543800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1490" y="41643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3.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311552"/>
              </p:ext>
            </p:extLst>
          </p:nvPr>
        </p:nvGraphicFramePr>
        <p:xfrm>
          <a:off x="708653" y="4233933"/>
          <a:ext cx="65690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Equation" r:id="rId11" imgW="3174840" imgH="393480" progId="Equation.DSMT4">
                  <p:embed/>
                </p:oleObj>
              </mc:Choice>
              <mc:Fallback>
                <p:oleObj name="Equation" r:id="rId11" imgW="317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653" y="4233933"/>
                        <a:ext cx="656907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35108"/>
              </p:ext>
            </p:extLst>
          </p:nvPr>
        </p:nvGraphicFramePr>
        <p:xfrm>
          <a:off x="381000" y="5350257"/>
          <a:ext cx="8478838" cy="84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Equation" r:id="rId13" imgW="4444920" imgH="444240" progId="Equation.DSMT4">
                  <p:embed/>
                </p:oleObj>
              </mc:Choice>
              <mc:Fallback>
                <p:oleObj name="Equation" r:id="rId13" imgW="4444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5350257"/>
                        <a:ext cx="8478838" cy="84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4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3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65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04D68-DE62-4CC3-AEB6-9BB1B2C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7F1A5-0E60-497F-8333-9D28189E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10E5-613B-46AD-BFC4-31A81B99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216B3-32F6-4F2E-9CF6-A776D2B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8" y="136525"/>
            <a:ext cx="5072063" cy="557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E2608-3D05-4C5E-9DD4-2025E7A77709}"/>
              </a:ext>
            </a:extLst>
          </p:cNvPr>
          <p:cNvSpPr txBox="1"/>
          <p:nvPr/>
        </p:nvSpPr>
        <p:spPr>
          <a:xfrm>
            <a:off x="152400" y="1365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Graph of data from scattering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B440-C8F9-4314-839E-AED8E28B25BD}"/>
              </a:ext>
            </a:extLst>
          </p:cNvPr>
          <p:cNvSpPr txBox="1"/>
          <p:nvPr/>
        </p:nvSpPr>
        <p:spPr>
          <a:xfrm>
            <a:off x="1066800" y="58674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From website</a:t>
            </a:r>
            <a:r>
              <a:rPr lang="en-US" sz="1400" b="1" dirty="0">
                <a:latin typeface="+mj-lt"/>
                <a:hlinkClick r:id="rId3"/>
              </a:rPr>
              <a:t>: http://hyperphysics.phy-astr.gsu.edu/hbase/Nuclear/rutsca2.html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99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</TotalTime>
  <Words>567</Words>
  <Application>Microsoft Office PowerPoint</Application>
  <PresentationFormat>On-screen Show (4:3)</PresentationFormat>
  <Paragraphs>147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300</cp:revision>
  <cp:lastPrinted>2018-08-31T13:26:21Z</cp:lastPrinted>
  <dcterms:created xsi:type="dcterms:W3CDTF">2012-01-10T18:32:24Z</dcterms:created>
  <dcterms:modified xsi:type="dcterms:W3CDTF">2019-08-28T04:15:00Z</dcterms:modified>
</cp:coreProperties>
</file>