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handoutMasterIdLst>
    <p:handoutMasterId r:id="rId37"/>
  </p:handoutMasterIdLst>
  <p:sldIdLst>
    <p:sldId id="296" r:id="rId3"/>
    <p:sldId id="354" r:id="rId4"/>
    <p:sldId id="380" r:id="rId5"/>
    <p:sldId id="381"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8" r:id="rId31"/>
    <p:sldId id="409" r:id="rId32"/>
    <p:sldId id="410" r:id="rId33"/>
    <p:sldId id="411" r:id="rId34"/>
    <p:sldId id="412"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5" d="100"/>
          <a:sy n="65" d="100"/>
        </p:scale>
        <p:origin x="1066" y="3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10/9/2019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10/9/2019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14120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10/9/2019</a:t>
            </a:r>
            <a:endParaRPr lang="en-US" dirty="0"/>
          </a:p>
        </p:txBody>
      </p:sp>
      <p:sp>
        <p:nvSpPr>
          <p:cNvPr id="5" name="Footer Placeholder 4"/>
          <p:cNvSpPr>
            <a:spLocks noGrp="1"/>
          </p:cNvSpPr>
          <p:nvPr>
            <p:ph type="ftr" sz="quarter" idx="11"/>
          </p:nvPr>
        </p:nvSpPr>
        <p:spPr/>
        <p:txBody>
          <a:bodyPr/>
          <a:lstStyle/>
          <a:p>
            <a:r>
              <a:rPr lang="en-US"/>
              <a:t>PHY 711  Fall 2019 --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10/9/2019</a:t>
            </a:r>
            <a:endParaRPr lang="en-US" dirty="0"/>
          </a:p>
        </p:txBody>
      </p:sp>
      <p:sp>
        <p:nvSpPr>
          <p:cNvPr id="5" name="Footer Placeholder 4"/>
          <p:cNvSpPr>
            <a:spLocks noGrp="1"/>
          </p:cNvSpPr>
          <p:nvPr>
            <p:ph type="ftr" sz="quarter" idx="11"/>
          </p:nvPr>
        </p:nvSpPr>
        <p:spPr/>
        <p:txBody>
          <a:bodyPr/>
          <a:lstStyle/>
          <a:p>
            <a:r>
              <a:rPr lang="en-US"/>
              <a:t>PHY 711  Fall 2019 --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10/9/2019</a:t>
            </a:r>
            <a:endParaRPr lang="en-US" dirty="0"/>
          </a:p>
        </p:txBody>
      </p:sp>
      <p:sp>
        <p:nvSpPr>
          <p:cNvPr id="5" name="Footer Placeholder 4"/>
          <p:cNvSpPr>
            <a:spLocks noGrp="1"/>
          </p:cNvSpPr>
          <p:nvPr>
            <p:ph type="ftr" sz="quarter" idx="11"/>
          </p:nvPr>
        </p:nvSpPr>
        <p:spPr/>
        <p:txBody>
          <a:bodyPr/>
          <a:lstStyle/>
          <a:p>
            <a:r>
              <a:rPr lang="en-US"/>
              <a:t>PHY 711  Fall 2019 --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10/9/2019</a:t>
            </a:r>
            <a:endParaRPr lang="en-US" dirty="0"/>
          </a:p>
        </p:txBody>
      </p:sp>
      <p:sp>
        <p:nvSpPr>
          <p:cNvPr id="5" name="Footer Placeholder 4"/>
          <p:cNvSpPr>
            <a:spLocks noGrp="1"/>
          </p:cNvSpPr>
          <p:nvPr>
            <p:ph type="ftr" sz="quarter" idx="11"/>
          </p:nvPr>
        </p:nvSpPr>
        <p:spPr/>
        <p:txBody>
          <a:bodyPr/>
          <a:lstStyle/>
          <a:p>
            <a:r>
              <a:rPr lang="en-US"/>
              <a:t>PHY 711  Fall 2019 --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10/9/2019</a:t>
            </a:r>
            <a:endParaRPr lang="en-US" dirty="0"/>
          </a:p>
        </p:txBody>
      </p:sp>
      <p:sp>
        <p:nvSpPr>
          <p:cNvPr id="5" name="Footer Placeholder 4"/>
          <p:cNvSpPr>
            <a:spLocks noGrp="1"/>
          </p:cNvSpPr>
          <p:nvPr>
            <p:ph type="ftr" sz="quarter" idx="11"/>
          </p:nvPr>
        </p:nvSpPr>
        <p:spPr/>
        <p:txBody>
          <a:bodyPr/>
          <a:lstStyle/>
          <a:p>
            <a:r>
              <a:rPr lang="en-US"/>
              <a:t>PHY 711  Fall 2019 --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10/9/2019</a:t>
            </a:r>
            <a:endParaRPr lang="en-US" dirty="0"/>
          </a:p>
        </p:txBody>
      </p:sp>
      <p:sp>
        <p:nvSpPr>
          <p:cNvPr id="6" name="Footer Placeholder 5"/>
          <p:cNvSpPr>
            <a:spLocks noGrp="1"/>
          </p:cNvSpPr>
          <p:nvPr>
            <p:ph type="ftr" sz="quarter" idx="11"/>
          </p:nvPr>
        </p:nvSpPr>
        <p:spPr/>
        <p:txBody>
          <a:bodyPr/>
          <a:lstStyle/>
          <a:p>
            <a:r>
              <a:rPr lang="en-US"/>
              <a:t>PHY 711  Fall 2019 -- Lecture 20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10/9/2019</a:t>
            </a:r>
            <a:endParaRPr lang="en-US" dirty="0"/>
          </a:p>
        </p:txBody>
      </p:sp>
      <p:sp>
        <p:nvSpPr>
          <p:cNvPr id="8" name="Footer Placeholder 7"/>
          <p:cNvSpPr>
            <a:spLocks noGrp="1"/>
          </p:cNvSpPr>
          <p:nvPr>
            <p:ph type="ftr" sz="quarter" idx="11"/>
          </p:nvPr>
        </p:nvSpPr>
        <p:spPr/>
        <p:txBody>
          <a:bodyPr/>
          <a:lstStyle/>
          <a:p>
            <a:r>
              <a:rPr lang="en-US"/>
              <a:t>PHY 711  Fall 2019 -- Lecture 20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10/9/2019</a:t>
            </a:r>
            <a:endParaRPr lang="en-US" dirty="0"/>
          </a:p>
        </p:txBody>
      </p:sp>
      <p:sp>
        <p:nvSpPr>
          <p:cNvPr id="4" name="Footer Placeholder 3"/>
          <p:cNvSpPr>
            <a:spLocks noGrp="1"/>
          </p:cNvSpPr>
          <p:nvPr>
            <p:ph type="ftr" sz="quarter" idx="11"/>
          </p:nvPr>
        </p:nvSpPr>
        <p:spPr/>
        <p:txBody>
          <a:bodyPr/>
          <a:lstStyle/>
          <a:p>
            <a:r>
              <a:rPr lang="en-US"/>
              <a:t>PHY 711  Fall 2019 -- Lecture 20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10/9/2019</a:t>
            </a:r>
            <a:endParaRPr lang="en-US" dirty="0"/>
          </a:p>
        </p:txBody>
      </p:sp>
      <p:sp>
        <p:nvSpPr>
          <p:cNvPr id="6" name="Footer Placeholder 5"/>
          <p:cNvSpPr>
            <a:spLocks noGrp="1"/>
          </p:cNvSpPr>
          <p:nvPr>
            <p:ph type="ftr" sz="quarter" idx="11"/>
          </p:nvPr>
        </p:nvSpPr>
        <p:spPr/>
        <p:txBody>
          <a:bodyPr/>
          <a:lstStyle/>
          <a:p>
            <a:r>
              <a:rPr lang="en-US"/>
              <a:t>PHY 711  Fall 2019 -- Lecture 20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10/9/2019</a:t>
            </a:r>
            <a:endParaRPr lang="en-US" dirty="0"/>
          </a:p>
        </p:txBody>
      </p:sp>
      <p:sp>
        <p:nvSpPr>
          <p:cNvPr id="6" name="Footer Placeholder 5"/>
          <p:cNvSpPr>
            <a:spLocks noGrp="1"/>
          </p:cNvSpPr>
          <p:nvPr>
            <p:ph type="ftr" sz="quarter" idx="11"/>
          </p:nvPr>
        </p:nvSpPr>
        <p:spPr/>
        <p:txBody>
          <a:bodyPr/>
          <a:lstStyle/>
          <a:p>
            <a:r>
              <a:rPr lang="en-US"/>
              <a:t>PHY 711  Fall 2019 -- Lecture 20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10/9/2019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2019 -- Lecture 20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10/9/2019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2019 -- Lecture 20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4.bin"/><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9.bin"/><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29.wmf"/><Relationship Id="rId5" Type="http://schemas.openxmlformats.org/officeDocument/2006/relationships/oleObject" Target="../embeddings/oleObject24.bin"/><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26.bin"/><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34.w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30.bin"/><Relationship Id="rId7" Type="http://schemas.openxmlformats.org/officeDocument/2006/relationships/image" Target="../media/image37.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31.bin"/><Relationship Id="rId11" Type="http://schemas.openxmlformats.org/officeDocument/2006/relationships/image" Target="../media/image39.wmf"/><Relationship Id="rId5" Type="http://schemas.openxmlformats.org/officeDocument/2006/relationships/image" Target="../media/image40.png"/><Relationship Id="rId10" Type="http://schemas.openxmlformats.org/officeDocument/2006/relationships/oleObject" Target="../embeddings/oleObject33.bin"/><Relationship Id="rId4" Type="http://schemas.openxmlformats.org/officeDocument/2006/relationships/image" Target="../media/image36.wmf"/><Relationship Id="rId9" Type="http://schemas.openxmlformats.org/officeDocument/2006/relationships/image" Target="../media/image38.wmf"/></Relationships>
</file>

<file path=ppt/slides/_rels/slide22.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42.wmf"/><Relationship Id="rId5" Type="http://schemas.openxmlformats.org/officeDocument/2006/relationships/oleObject" Target="../embeddings/oleObject35.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0.png"/><Relationship Id="rId7"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38.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4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4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51.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3.vml"/><Relationship Id="rId5" Type="http://schemas.openxmlformats.org/officeDocument/2006/relationships/image" Target="../media/image52.wmf"/><Relationship Id="rId4" Type="http://schemas.openxmlformats.org/officeDocument/2006/relationships/oleObject" Target="../embeddings/oleObject45.bin"/></Relationships>
</file>

<file path=ppt/slides/_rels/slide29.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57.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oleObject" Target="../embeddings/oleObject50.bin"/><Relationship Id="rId17" Type="http://schemas.openxmlformats.org/officeDocument/2006/relationships/image" Target="../media/image59.wmf"/><Relationship Id="rId2" Type="http://schemas.openxmlformats.org/officeDocument/2006/relationships/slideLayout" Target="../slideLayouts/slideLayout12.xml"/><Relationship Id="rId16" Type="http://schemas.openxmlformats.org/officeDocument/2006/relationships/oleObject" Target="../embeddings/oleObject52.bin"/><Relationship Id="rId1" Type="http://schemas.openxmlformats.org/officeDocument/2006/relationships/vmlDrawing" Target="../drawings/vmlDrawing24.vml"/><Relationship Id="rId6" Type="http://schemas.openxmlformats.org/officeDocument/2006/relationships/image" Target="../media/image54.wmf"/><Relationship Id="rId11" Type="http://schemas.openxmlformats.org/officeDocument/2006/relationships/image" Target="../media/image56.wmf"/><Relationship Id="rId5" Type="http://schemas.openxmlformats.org/officeDocument/2006/relationships/oleObject" Target="../embeddings/oleObject47.bin"/><Relationship Id="rId15" Type="http://schemas.openxmlformats.org/officeDocument/2006/relationships/image" Target="../media/image58.wmf"/><Relationship Id="rId10" Type="http://schemas.openxmlformats.org/officeDocument/2006/relationships/oleObject" Target="../embeddings/oleObject49.bin"/><Relationship Id="rId4" Type="http://schemas.openxmlformats.org/officeDocument/2006/relationships/image" Target="../media/image53.wmf"/><Relationship Id="rId9" Type="http://schemas.openxmlformats.org/officeDocument/2006/relationships/image" Target="../media/image40.png"/><Relationship Id="rId14" Type="http://schemas.openxmlformats.org/officeDocument/2006/relationships/oleObject" Target="../embeddings/oleObject51.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61.wmf"/><Relationship Id="rId5" Type="http://schemas.openxmlformats.org/officeDocument/2006/relationships/oleObject" Target="../embeddings/oleObject54.bin"/><Relationship Id="rId4" Type="http://schemas.openxmlformats.org/officeDocument/2006/relationships/image" Target="../media/image6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26.vml"/><Relationship Id="rId4" Type="http://schemas.openxmlformats.org/officeDocument/2006/relationships/image" Target="../media/image6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27.vml"/><Relationship Id="rId4" Type="http://schemas.openxmlformats.org/officeDocument/2006/relationships/image" Target="../media/image6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28.vml"/><Relationship Id="rId5" Type="http://schemas.openxmlformats.org/officeDocument/2006/relationships/image" Target="../media/image65.gif"/><Relationship Id="rId4" Type="http://schemas.openxmlformats.org/officeDocument/2006/relationships/image" Target="../media/image64.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5.wmf"/><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9144000" cy="317009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2400" b="1" dirty="0"/>
          </a:p>
          <a:p>
            <a:pPr algn="ctr"/>
            <a:r>
              <a:rPr lang="en-US" sz="3200" b="1" dirty="0"/>
              <a:t>Plan for Lecture 20:</a:t>
            </a:r>
            <a:endParaRPr lang="en-US" sz="3200" b="1" dirty="0">
              <a:solidFill>
                <a:schemeClr val="folHlink"/>
              </a:solidFill>
            </a:endParaRPr>
          </a:p>
          <a:p>
            <a:pPr marL="457200" lvl="2">
              <a:spcBef>
                <a:spcPct val="50000"/>
              </a:spcBef>
            </a:pPr>
            <a:r>
              <a:rPr lang="en-US" sz="3200" b="1" dirty="0">
                <a:solidFill>
                  <a:schemeClr val="folHlink"/>
                </a:solidFill>
              </a:rPr>
              <a:t>Review Chapters 1-4,6,7</a:t>
            </a:r>
          </a:p>
        </p:txBody>
      </p:sp>
      <p:sp>
        <p:nvSpPr>
          <p:cNvPr id="6" name="Rectangle 5">
            <a:extLst>
              <a:ext uri="{FF2B5EF4-FFF2-40B4-BE49-F238E27FC236}">
                <a16:creationId xmlns:a16="http://schemas.microsoft.com/office/drawing/2014/main" id="{09931B2D-3B2F-4FD1-9740-664FE7296A63}"/>
              </a:ext>
            </a:extLst>
          </p:cNvPr>
          <p:cNvSpPr/>
          <p:nvPr/>
        </p:nvSpPr>
        <p:spPr>
          <a:xfrm>
            <a:off x="152400" y="3200400"/>
            <a:ext cx="8763000" cy="3231654"/>
          </a:xfrm>
          <a:prstGeom prst="rect">
            <a:avLst/>
          </a:prstGeom>
        </p:spPr>
        <p:txBody>
          <a:bodyPr wrap="square">
            <a:spAutoFit/>
          </a:bodyPr>
          <a:lstStyle/>
          <a:p>
            <a:pPr marL="1428750" lvl="3" indent="-514350">
              <a:spcBef>
                <a:spcPct val="50000"/>
              </a:spcBef>
              <a:buFont typeface="+mj-lt"/>
              <a:buAutoNum type="arabicPeriod"/>
            </a:pPr>
            <a:r>
              <a:rPr lang="en-US" sz="2400" b="1" dirty="0">
                <a:solidFill>
                  <a:schemeClr val="folHlink"/>
                </a:solidFill>
              </a:rPr>
              <a:t>Scattering theory &amp; Rotation reference frames</a:t>
            </a:r>
          </a:p>
          <a:p>
            <a:pPr marL="1428750" lvl="3" indent="-514350">
              <a:spcBef>
                <a:spcPct val="50000"/>
              </a:spcBef>
              <a:buFont typeface="+mj-lt"/>
              <a:buAutoNum type="arabicPeriod"/>
            </a:pPr>
            <a:r>
              <a:rPr lang="en-US" sz="2400" b="1" dirty="0">
                <a:solidFill>
                  <a:schemeClr val="folHlink"/>
                </a:solidFill>
              </a:rPr>
              <a:t>Calculus of variation</a:t>
            </a:r>
          </a:p>
          <a:p>
            <a:pPr marL="1428750" lvl="3" indent="-514350">
              <a:spcBef>
                <a:spcPct val="50000"/>
              </a:spcBef>
              <a:buFont typeface="+mj-lt"/>
              <a:buAutoNum type="arabicPeriod"/>
            </a:pPr>
            <a:r>
              <a:rPr lang="en-US" sz="2400" b="1" dirty="0" err="1">
                <a:solidFill>
                  <a:schemeClr val="folHlink"/>
                </a:solidFill>
              </a:rPr>
              <a:t>Lagrangian</a:t>
            </a:r>
            <a:r>
              <a:rPr lang="en-US" sz="2400" b="1" dirty="0">
                <a:solidFill>
                  <a:schemeClr val="folHlink"/>
                </a:solidFill>
              </a:rPr>
              <a:t> and Hamiltonian formalisms</a:t>
            </a:r>
          </a:p>
          <a:p>
            <a:pPr marL="1428750" lvl="3" indent="-514350">
              <a:spcBef>
                <a:spcPct val="50000"/>
              </a:spcBef>
              <a:buFont typeface="+mj-lt"/>
              <a:buAutoNum type="arabicPeriod"/>
            </a:pPr>
            <a:r>
              <a:rPr lang="en-US" sz="2400" b="1" dirty="0">
                <a:solidFill>
                  <a:schemeClr val="folHlink"/>
                </a:solidFill>
              </a:rPr>
              <a:t>Normal modes of vibration</a:t>
            </a:r>
          </a:p>
          <a:p>
            <a:pPr marL="1428750" lvl="3" indent="-514350">
              <a:spcBef>
                <a:spcPct val="50000"/>
              </a:spcBef>
              <a:buFont typeface="+mj-lt"/>
              <a:buAutoNum type="arabicPeriod"/>
            </a:pPr>
            <a:r>
              <a:rPr lang="en-US" sz="2400" b="1" dirty="0">
                <a:solidFill>
                  <a:schemeClr val="folHlink"/>
                </a:solidFill>
              </a:rPr>
              <a:t>The wave equation</a:t>
            </a:r>
          </a:p>
          <a:p>
            <a:pPr marL="1428750" lvl="3" indent="-514350">
              <a:spcBef>
                <a:spcPct val="50000"/>
              </a:spcBef>
              <a:buFont typeface="+mj-lt"/>
              <a:buAutoNum type="arabicPeriod"/>
            </a:pPr>
            <a:r>
              <a:rPr lang="en-US" sz="2400" b="1" dirty="0">
                <a:solidFill>
                  <a:schemeClr val="folHlink"/>
                </a:solidFill>
              </a:rPr>
              <a:t>Sturm-Liouville equation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472692368"/>
              </p:ext>
            </p:extLst>
          </p:nvPr>
        </p:nvGraphicFramePr>
        <p:xfrm>
          <a:off x="581025" y="1482725"/>
          <a:ext cx="5065713" cy="1100138"/>
        </p:xfrm>
        <a:graphic>
          <a:graphicData uri="http://schemas.openxmlformats.org/presentationml/2006/ole">
            <mc:AlternateContent xmlns:mc="http://schemas.openxmlformats.org/markup-compatibility/2006">
              <mc:Choice xmlns:v="urn:schemas-microsoft-com:vml" Requires="v">
                <p:oleObj spid="_x0000_s237599" name="数式" r:id="rId3" imgW="2145960" imgH="482400" progId="Equation.3">
                  <p:embed/>
                </p:oleObj>
              </mc:Choice>
              <mc:Fallback>
                <p:oleObj name="数式" r:id="rId3" imgW="2145960" imgH="482400" progId="Equation.3">
                  <p:embed/>
                  <p:pic>
                    <p:nvPicPr>
                      <p:cNvPr id="6" name="Object 5"/>
                      <p:cNvPicPr>
                        <a:picLocks noChangeAspect="1" noChangeArrowheads="1"/>
                      </p:cNvPicPr>
                      <p:nvPr/>
                    </p:nvPicPr>
                    <p:blipFill>
                      <a:blip r:embed="rId4"/>
                      <a:srcRect/>
                      <a:stretch>
                        <a:fillRect/>
                      </a:stretch>
                    </p:blipFill>
                    <p:spPr bwMode="auto">
                      <a:xfrm>
                        <a:off x="581025" y="1482725"/>
                        <a:ext cx="5065713"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93193146"/>
              </p:ext>
            </p:extLst>
          </p:nvPr>
        </p:nvGraphicFramePr>
        <p:xfrm>
          <a:off x="300038" y="3116263"/>
          <a:ext cx="8543925" cy="1157287"/>
        </p:xfrm>
        <a:graphic>
          <a:graphicData uri="http://schemas.openxmlformats.org/presentationml/2006/ole">
            <mc:AlternateContent xmlns:mc="http://schemas.openxmlformats.org/markup-compatibility/2006">
              <mc:Choice xmlns:v="urn:schemas-microsoft-com:vml" Requires="v">
                <p:oleObj spid="_x0000_s237600" name="数式" r:id="rId5" imgW="3619440" imgH="507960" progId="Equation.3">
                  <p:embed/>
                </p:oleObj>
              </mc:Choice>
              <mc:Fallback>
                <p:oleObj name="数式" r:id="rId5" imgW="3619440" imgH="507960" progId="Equation.3">
                  <p:embed/>
                  <p:pic>
                    <p:nvPicPr>
                      <p:cNvPr id="7" name="Object 6"/>
                      <p:cNvPicPr>
                        <a:picLocks noChangeAspect="1" noChangeArrowheads="1"/>
                      </p:cNvPicPr>
                      <p:nvPr/>
                    </p:nvPicPr>
                    <p:blipFill>
                      <a:blip r:embed="rId6"/>
                      <a:srcRect/>
                      <a:stretch>
                        <a:fillRect/>
                      </a:stretch>
                    </p:blipFill>
                    <p:spPr bwMode="auto">
                      <a:xfrm>
                        <a:off x="300038" y="3116263"/>
                        <a:ext cx="85439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59165205"/>
              </p:ext>
            </p:extLst>
          </p:nvPr>
        </p:nvGraphicFramePr>
        <p:xfrm>
          <a:off x="685800" y="4800600"/>
          <a:ext cx="4676775" cy="984250"/>
        </p:xfrm>
        <a:graphic>
          <a:graphicData uri="http://schemas.openxmlformats.org/presentationml/2006/ole">
            <mc:AlternateContent xmlns:mc="http://schemas.openxmlformats.org/markup-compatibility/2006">
              <mc:Choice xmlns:v="urn:schemas-microsoft-com:vml" Requires="v">
                <p:oleObj spid="_x0000_s237601" name="数式" r:id="rId7" imgW="1981080" imgH="431640" progId="Equation.3">
                  <p:embed/>
                </p:oleObj>
              </mc:Choice>
              <mc:Fallback>
                <p:oleObj name="数式" r:id="rId7" imgW="1981080" imgH="431640" progId="Equation.3">
                  <p:embed/>
                  <p:pic>
                    <p:nvPicPr>
                      <p:cNvPr id="8" name="Object 7"/>
                      <p:cNvPicPr>
                        <a:picLocks noChangeAspect="1" noChangeArrowheads="1"/>
                      </p:cNvPicPr>
                      <p:nvPr/>
                    </p:nvPicPr>
                    <p:blipFill>
                      <a:blip r:embed="rId8"/>
                      <a:srcRect/>
                      <a:stretch>
                        <a:fillRect/>
                      </a:stretch>
                    </p:blipFill>
                    <p:spPr bwMode="auto">
                      <a:xfrm>
                        <a:off x="685800" y="4800600"/>
                        <a:ext cx="46767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390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457200" y="249713"/>
            <a:ext cx="8458200" cy="830997"/>
          </a:xfrm>
          <a:prstGeom prst="rect">
            <a:avLst/>
          </a:prstGeom>
          <a:noFill/>
        </p:spPr>
        <p:txBody>
          <a:bodyPr wrap="square" rtlCol="0">
            <a:spAutoFit/>
          </a:bodyPr>
          <a:lstStyle/>
          <a:p>
            <a:r>
              <a:rPr lang="en-US" sz="2400" dirty="0">
                <a:latin typeface="+mj-lt"/>
              </a:rPr>
              <a:t>Calculation of elastic scattering cross section in the center of mass frame of reference for central potential </a:t>
            </a:r>
            <a:r>
              <a:rPr lang="en-US" sz="2400" i="1" dirty="0">
                <a:latin typeface="+mj-lt"/>
              </a:rPr>
              <a:t>V(r)  </a:t>
            </a:r>
          </a:p>
        </p:txBody>
      </p:sp>
      <p:graphicFrame>
        <p:nvGraphicFramePr>
          <p:cNvPr id="6" name="Object 5"/>
          <p:cNvGraphicFramePr>
            <a:graphicFrameLocks noChangeAspect="1"/>
          </p:cNvGraphicFramePr>
          <p:nvPr>
            <p:extLst>
              <p:ext uri="{D42A27DB-BD31-4B8C-83A1-F6EECF244321}">
                <p14:modId xmlns:p14="http://schemas.microsoft.com/office/powerpoint/2010/main" val="3202548683"/>
              </p:ext>
            </p:extLst>
          </p:nvPr>
        </p:nvGraphicFramePr>
        <p:xfrm>
          <a:off x="444500" y="1184275"/>
          <a:ext cx="2616200" cy="1270000"/>
        </p:xfrm>
        <a:graphic>
          <a:graphicData uri="http://schemas.openxmlformats.org/presentationml/2006/ole">
            <mc:AlternateContent xmlns:mc="http://schemas.openxmlformats.org/markup-compatibility/2006">
              <mc:Choice xmlns:v="urn:schemas-microsoft-com:vml" Requires="v">
                <p:oleObj spid="_x0000_s238613" name="Equation" r:id="rId3" imgW="1307880" imgH="634680" progId="Equation.DSMT4">
                  <p:embed/>
                </p:oleObj>
              </mc:Choice>
              <mc:Fallback>
                <p:oleObj name="Equation" r:id="rId3" imgW="1307880" imgH="634680" progId="Equation.DSMT4">
                  <p:embed/>
                  <p:pic>
                    <p:nvPicPr>
                      <p:cNvPr id="6" name="Object 5"/>
                      <p:cNvPicPr>
                        <a:picLocks noChangeAspect="1" noChangeArrowheads="1"/>
                      </p:cNvPicPr>
                      <p:nvPr/>
                    </p:nvPicPr>
                    <p:blipFill>
                      <a:blip r:embed="rId4"/>
                      <a:srcRect/>
                      <a:stretch>
                        <a:fillRect/>
                      </a:stretch>
                    </p:blipFill>
                    <p:spPr bwMode="auto">
                      <a:xfrm>
                        <a:off x="444500" y="1184275"/>
                        <a:ext cx="26162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74409958"/>
              </p:ext>
            </p:extLst>
          </p:nvPr>
        </p:nvGraphicFramePr>
        <p:xfrm>
          <a:off x="637309" y="2057400"/>
          <a:ext cx="5010150" cy="3594100"/>
        </p:xfrm>
        <a:graphic>
          <a:graphicData uri="http://schemas.openxmlformats.org/presentationml/2006/ole">
            <mc:AlternateContent xmlns:mc="http://schemas.openxmlformats.org/markup-compatibility/2006">
              <mc:Choice xmlns:v="urn:schemas-microsoft-com:vml" Requires="v">
                <p:oleObj spid="_x0000_s238614" name="Equation" r:id="rId5" imgW="3200400" imgH="2374560" progId="Equation.DSMT4">
                  <p:embed/>
                </p:oleObj>
              </mc:Choice>
              <mc:Fallback>
                <p:oleObj name="Equation" r:id="rId5" imgW="3200400" imgH="2374560" progId="Equation.DSMT4">
                  <p:embed/>
                  <p:pic>
                    <p:nvPicPr>
                      <p:cNvPr id="7" name="Object 6"/>
                      <p:cNvPicPr>
                        <a:picLocks noChangeAspect="1" noChangeArrowheads="1"/>
                      </p:cNvPicPr>
                      <p:nvPr/>
                    </p:nvPicPr>
                    <p:blipFill>
                      <a:blip r:embed="rId6"/>
                      <a:srcRect/>
                      <a:stretch>
                        <a:fillRect/>
                      </a:stretch>
                    </p:blipFill>
                    <p:spPr bwMode="auto">
                      <a:xfrm>
                        <a:off x="637309" y="2057400"/>
                        <a:ext cx="5010150" cy="3594100"/>
                      </a:xfrm>
                      <a:prstGeom prst="rect">
                        <a:avLst/>
                      </a:prstGeom>
                      <a:noFill/>
                      <a:ln>
                        <a:noFill/>
                      </a:ln>
                    </p:spPr>
                  </p:pic>
                </p:oleObj>
              </mc:Fallback>
            </mc:AlternateContent>
          </a:graphicData>
        </a:graphic>
      </p:graphicFrame>
      <p:sp>
        <p:nvSpPr>
          <p:cNvPr id="8" name="Left Arrow 7"/>
          <p:cNvSpPr/>
          <p:nvPr/>
        </p:nvSpPr>
        <p:spPr>
          <a:xfrm rot="2408790">
            <a:off x="4937717" y="3959378"/>
            <a:ext cx="6096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0" y="4114800"/>
            <a:ext cx="2971800" cy="830997"/>
          </a:xfrm>
          <a:prstGeom prst="rect">
            <a:avLst/>
          </a:prstGeom>
          <a:noFill/>
        </p:spPr>
        <p:txBody>
          <a:bodyPr wrap="square" rtlCol="0">
            <a:spAutoFit/>
          </a:bodyPr>
          <a:lstStyle/>
          <a:p>
            <a:r>
              <a:rPr lang="en-US" sz="2400" dirty="0">
                <a:latin typeface="+mj-lt"/>
              </a:rPr>
              <a:t>Conserved energy in CM frame</a:t>
            </a:r>
          </a:p>
        </p:txBody>
      </p:sp>
      <p:sp>
        <p:nvSpPr>
          <p:cNvPr id="10" name="Left Arrow 9"/>
          <p:cNvSpPr/>
          <p:nvPr/>
        </p:nvSpPr>
        <p:spPr>
          <a:xfrm rot="2408790">
            <a:off x="1395542" y="5581316"/>
            <a:ext cx="6096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33600" y="5791200"/>
            <a:ext cx="5410200" cy="461665"/>
          </a:xfrm>
          <a:prstGeom prst="rect">
            <a:avLst/>
          </a:prstGeom>
          <a:noFill/>
        </p:spPr>
        <p:txBody>
          <a:bodyPr wrap="square" rtlCol="0">
            <a:spAutoFit/>
          </a:bodyPr>
          <a:lstStyle/>
          <a:p>
            <a:r>
              <a:rPr lang="en-US" sz="2400" dirty="0">
                <a:latin typeface="+mj-lt"/>
              </a:rPr>
              <a:t>Distance of closest approach</a:t>
            </a:r>
          </a:p>
        </p:txBody>
      </p:sp>
    </p:spTree>
    <p:extLst>
      <p:ext uri="{BB962C8B-B14F-4D97-AF65-F5344CB8AC3E}">
        <p14:creationId xmlns:p14="http://schemas.microsoft.com/office/powerpoint/2010/main" val="181744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24401399"/>
              </p:ext>
            </p:extLst>
          </p:nvPr>
        </p:nvGraphicFramePr>
        <p:xfrm>
          <a:off x="7252048" y="609600"/>
          <a:ext cx="1663352" cy="998012"/>
        </p:xfrm>
        <a:graphic>
          <a:graphicData uri="http://schemas.openxmlformats.org/presentationml/2006/ole">
            <mc:AlternateContent xmlns:mc="http://schemas.openxmlformats.org/markup-compatibility/2006">
              <mc:Choice xmlns:v="urn:schemas-microsoft-com:vml" Requires="v">
                <p:oleObj spid="_x0000_s239647" name="数式" r:id="rId3" imgW="799920" imgH="482400" progId="Equation.3">
                  <p:embed/>
                </p:oleObj>
              </mc:Choice>
              <mc:Fallback>
                <p:oleObj name="数式" r:id="rId3" imgW="799920" imgH="482400" progId="Equation.3">
                  <p:embed/>
                  <p:pic>
                    <p:nvPicPr>
                      <p:cNvPr id="5" name="Object 4"/>
                      <p:cNvPicPr>
                        <a:picLocks noChangeAspect="1" noChangeArrowheads="1"/>
                      </p:cNvPicPr>
                      <p:nvPr/>
                    </p:nvPicPr>
                    <p:blipFill>
                      <a:blip r:embed="rId4"/>
                      <a:srcRect/>
                      <a:stretch>
                        <a:fillRect/>
                      </a:stretch>
                    </p:blipFill>
                    <p:spPr bwMode="auto">
                      <a:xfrm>
                        <a:off x="7252048" y="609600"/>
                        <a:ext cx="1663352" cy="998012"/>
                      </a:xfrm>
                      <a:prstGeom prst="rect">
                        <a:avLst/>
                      </a:prstGeom>
                      <a:noFill/>
                      <a:ln>
                        <a:noFill/>
                      </a:ln>
                    </p:spPr>
                  </p:pic>
                </p:oleObj>
              </mc:Fallback>
            </mc:AlternateContent>
          </a:graphicData>
        </a:graphic>
      </p:graphicFrame>
      <p:sp>
        <p:nvSpPr>
          <p:cNvPr id="6" name="TextBox 5"/>
          <p:cNvSpPr txBox="1"/>
          <p:nvPr/>
        </p:nvSpPr>
        <p:spPr>
          <a:xfrm>
            <a:off x="228600" y="304800"/>
            <a:ext cx="8382000" cy="830997"/>
          </a:xfrm>
          <a:prstGeom prst="rect">
            <a:avLst/>
          </a:prstGeom>
          <a:noFill/>
        </p:spPr>
        <p:txBody>
          <a:bodyPr wrap="square" rtlCol="0">
            <a:spAutoFit/>
          </a:bodyPr>
          <a:lstStyle/>
          <a:p>
            <a:r>
              <a:rPr lang="en-US" sz="2400" dirty="0">
                <a:latin typeface="+mj-lt"/>
              </a:rPr>
              <a:t>Application of Newton’s laws in a coordinate system which has an angular velocity        and linear acceleration </a:t>
            </a:r>
          </a:p>
        </p:txBody>
      </p:sp>
      <p:sp>
        <p:nvSpPr>
          <p:cNvPr id="7" name="TextBox 6"/>
          <p:cNvSpPr txBox="1"/>
          <p:nvPr/>
        </p:nvSpPr>
        <p:spPr>
          <a:xfrm>
            <a:off x="76200" y="2057400"/>
            <a:ext cx="8991600" cy="461665"/>
          </a:xfrm>
          <a:prstGeom prst="rect">
            <a:avLst/>
          </a:prstGeom>
          <a:noFill/>
        </p:spPr>
        <p:txBody>
          <a:bodyPr wrap="square" rtlCol="0">
            <a:spAutoFit/>
          </a:bodyPr>
          <a:lstStyle/>
          <a:p>
            <a:r>
              <a:rPr lang="en-US" sz="2400" dirty="0">
                <a:latin typeface="+mj-lt"/>
              </a:rPr>
              <a:t>Newton’s laws;     Let  </a:t>
            </a:r>
            <a:r>
              <a:rPr lang="en-US" sz="2400" b="1" dirty="0">
                <a:latin typeface="+mj-lt"/>
              </a:rPr>
              <a:t>r</a:t>
            </a:r>
            <a:r>
              <a:rPr lang="en-US" sz="2400" dirty="0">
                <a:latin typeface="+mj-lt"/>
              </a:rPr>
              <a:t> denote the position of particle of mass </a:t>
            </a:r>
            <a:r>
              <a:rPr lang="en-US" sz="2400" i="1" dirty="0">
                <a:latin typeface="+mj-lt"/>
              </a:rPr>
              <a:t>m</a:t>
            </a:r>
            <a:r>
              <a:rPr lang="en-US" sz="2400" dirty="0">
                <a:latin typeface="+mj-lt"/>
              </a:rPr>
              <a:t>:</a:t>
            </a:r>
            <a:endParaRPr lang="en-US" sz="2400" b="1"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50582693"/>
              </p:ext>
            </p:extLst>
          </p:nvPr>
        </p:nvGraphicFramePr>
        <p:xfrm>
          <a:off x="228600" y="2895600"/>
          <a:ext cx="7980363" cy="1730375"/>
        </p:xfrm>
        <a:graphic>
          <a:graphicData uri="http://schemas.openxmlformats.org/presentationml/2006/ole">
            <mc:AlternateContent xmlns:mc="http://schemas.openxmlformats.org/markup-compatibility/2006">
              <mc:Choice xmlns:v="urn:schemas-microsoft-com:vml" Requires="v">
                <p:oleObj spid="_x0000_s239648" name="数式" r:id="rId5" imgW="4546440" imgH="990360" progId="Equation.3">
                  <p:embed/>
                </p:oleObj>
              </mc:Choice>
              <mc:Fallback>
                <p:oleObj name="数式" r:id="rId5" imgW="4546440" imgH="990360" progId="Equation.3">
                  <p:embed/>
                  <p:pic>
                    <p:nvPicPr>
                      <p:cNvPr id="8" name="Object 7"/>
                      <p:cNvPicPr>
                        <a:picLocks noChangeAspect="1" noChangeArrowheads="1"/>
                      </p:cNvPicPr>
                      <p:nvPr/>
                    </p:nvPicPr>
                    <p:blipFill>
                      <a:blip r:embed="rId6"/>
                      <a:srcRect/>
                      <a:stretch>
                        <a:fillRect/>
                      </a:stretch>
                    </p:blipFill>
                    <p:spPr bwMode="auto">
                      <a:xfrm>
                        <a:off x="228600" y="2895600"/>
                        <a:ext cx="79803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p:cNvCxnSpPr/>
          <p:nvPr/>
        </p:nvCxnSpPr>
        <p:spPr>
          <a:xfrm flipV="1">
            <a:off x="4419600" y="43434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391400" y="426339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33800" y="4990891"/>
            <a:ext cx="2438400" cy="830997"/>
          </a:xfrm>
          <a:prstGeom prst="rect">
            <a:avLst/>
          </a:prstGeom>
          <a:noFill/>
        </p:spPr>
        <p:txBody>
          <a:bodyPr wrap="square" rtlCol="0">
            <a:spAutoFit/>
          </a:bodyPr>
          <a:lstStyle/>
          <a:p>
            <a:r>
              <a:rPr lang="en-US" sz="2400" dirty="0" err="1">
                <a:latin typeface="+mj-lt"/>
              </a:rPr>
              <a:t>Coriolis</a:t>
            </a:r>
            <a:endParaRPr lang="en-US" sz="2400" dirty="0">
              <a:latin typeface="+mj-lt"/>
            </a:endParaRPr>
          </a:p>
          <a:p>
            <a:r>
              <a:rPr lang="en-US" sz="2400" dirty="0">
                <a:latin typeface="+mj-lt"/>
              </a:rPr>
              <a:t> force</a:t>
            </a:r>
          </a:p>
        </p:txBody>
      </p:sp>
      <p:sp>
        <p:nvSpPr>
          <p:cNvPr id="12" name="TextBox 11"/>
          <p:cNvSpPr txBox="1"/>
          <p:nvPr/>
        </p:nvSpPr>
        <p:spPr>
          <a:xfrm>
            <a:off x="6598920" y="4812029"/>
            <a:ext cx="2438400" cy="830997"/>
          </a:xfrm>
          <a:prstGeom prst="rect">
            <a:avLst/>
          </a:prstGeom>
          <a:noFill/>
        </p:spPr>
        <p:txBody>
          <a:bodyPr wrap="square" rtlCol="0">
            <a:spAutoFit/>
          </a:bodyPr>
          <a:lstStyle/>
          <a:p>
            <a:r>
              <a:rPr lang="en-US" sz="2400" dirty="0">
                <a:latin typeface="+mj-lt"/>
              </a:rPr>
              <a:t>Centrifugal</a:t>
            </a:r>
          </a:p>
          <a:p>
            <a:r>
              <a:rPr lang="en-US" sz="2400" dirty="0">
                <a:latin typeface="+mj-lt"/>
              </a:rPr>
              <a:t> force</a:t>
            </a:r>
          </a:p>
        </p:txBody>
      </p:sp>
      <p:graphicFrame>
        <p:nvGraphicFramePr>
          <p:cNvPr id="13" name="Object 12"/>
          <p:cNvGraphicFramePr>
            <a:graphicFrameLocks noChangeAspect="1"/>
          </p:cNvGraphicFramePr>
          <p:nvPr>
            <p:extLst>
              <p:ext uri="{D42A27DB-BD31-4B8C-83A1-F6EECF244321}">
                <p14:modId xmlns:p14="http://schemas.microsoft.com/office/powerpoint/2010/main" val="4223892540"/>
              </p:ext>
            </p:extLst>
          </p:nvPr>
        </p:nvGraphicFramePr>
        <p:xfrm>
          <a:off x="3581400" y="762000"/>
          <a:ext cx="457200" cy="416379"/>
        </p:xfrm>
        <a:graphic>
          <a:graphicData uri="http://schemas.openxmlformats.org/presentationml/2006/ole">
            <mc:AlternateContent xmlns:mc="http://schemas.openxmlformats.org/markup-compatibility/2006">
              <mc:Choice xmlns:v="urn:schemas-microsoft-com:vml" Requires="v">
                <p:oleObj spid="_x0000_s239649" name="数式" r:id="rId7" imgW="152280" imgH="139680" progId="Equation.3">
                  <p:embed/>
                </p:oleObj>
              </mc:Choice>
              <mc:Fallback>
                <p:oleObj name="数式" r:id="rId7" imgW="152280" imgH="139680" progId="Equation.3">
                  <p:embed/>
                  <p:pic>
                    <p:nvPicPr>
                      <p:cNvPr id="13" name="Object 12"/>
                      <p:cNvPicPr>
                        <a:picLocks noChangeAspect="1" noChangeArrowheads="1"/>
                      </p:cNvPicPr>
                      <p:nvPr/>
                    </p:nvPicPr>
                    <p:blipFill>
                      <a:blip r:embed="rId8"/>
                      <a:srcRect/>
                      <a:stretch>
                        <a:fillRect/>
                      </a:stretch>
                    </p:blipFill>
                    <p:spPr bwMode="auto">
                      <a:xfrm>
                        <a:off x="3581400" y="762000"/>
                        <a:ext cx="457200" cy="4163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575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52400" y="93017"/>
            <a:ext cx="8686800" cy="461665"/>
          </a:xfrm>
          <a:prstGeom prst="rect">
            <a:avLst/>
          </a:prstGeom>
          <a:noFill/>
        </p:spPr>
        <p:txBody>
          <a:bodyPr wrap="square" rtlCol="0">
            <a:spAutoFit/>
          </a:bodyPr>
          <a:lstStyle/>
          <a:p>
            <a:pPr algn="ctr"/>
            <a:r>
              <a:rPr lang="en-US" sz="2400" b="1" dirty="0">
                <a:latin typeface="+mj-lt"/>
              </a:rPr>
              <a:t>Calculus of variation example for a pure integral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636132195"/>
              </p:ext>
            </p:extLst>
          </p:nvPr>
        </p:nvGraphicFramePr>
        <p:xfrm>
          <a:off x="698500" y="550863"/>
          <a:ext cx="7596188" cy="2576512"/>
        </p:xfrm>
        <a:graphic>
          <a:graphicData uri="http://schemas.openxmlformats.org/presentationml/2006/ole">
            <mc:AlternateContent xmlns:mc="http://schemas.openxmlformats.org/markup-compatibility/2006">
              <mc:Choice xmlns:v="urn:schemas-microsoft-com:vml" Requires="v">
                <p:oleObj spid="_x0000_s240661" name="Equation" r:id="rId3" imgW="3593880" imgH="1218960" progId="Equation.DSMT4">
                  <p:embed/>
                </p:oleObj>
              </mc:Choice>
              <mc:Fallback>
                <p:oleObj name="Equation" r:id="rId3" imgW="3593880" imgH="1218960" progId="Equation.DSMT4">
                  <p:embed/>
                  <p:pic>
                    <p:nvPicPr>
                      <p:cNvPr id="6" name="Object 5"/>
                      <p:cNvPicPr>
                        <a:picLocks noChangeAspect="1" noChangeArrowheads="1"/>
                      </p:cNvPicPr>
                      <p:nvPr/>
                    </p:nvPicPr>
                    <p:blipFill>
                      <a:blip r:embed="rId4"/>
                      <a:srcRect/>
                      <a:stretch>
                        <a:fillRect/>
                      </a:stretch>
                    </p:blipFill>
                    <p:spPr bwMode="auto">
                      <a:xfrm>
                        <a:off x="698500" y="550863"/>
                        <a:ext cx="75961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99553398"/>
              </p:ext>
            </p:extLst>
          </p:nvPr>
        </p:nvGraphicFramePr>
        <p:xfrm>
          <a:off x="1081088" y="3309938"/>
          <a:ext cx="6707187" cy="3167062"/>
        </p:xfrm>
        <a:graphic>
          <a:graphicData uri="http://schemas.openxmlformats.org/presentationml/2006/ole">
            <mc:AlternateContent xmlns:mc="http://schemas.openxmlformats.org/markup-compatibility/2006">
              <mc:Choice xmlns:v="urn:schemas-microsoft-com:vml" Requires="v">
                <p:oleObj spid="_x0000_s240662" name="Equation" r:id="rId5" imgW="3174840" imgH="1498320" progId="Equation.DSMT4">
                  <p:embed/>
                </p:oleObj>
              </mc:Choice>
              <mc:Fallback>
                <p:oleObj name="Equation" r:id="rId5" imgW="3174840" imgH="1498320" progId="Equation.DSMT4">
                  <p:embed/>
                  <p:pic>
                    <p:nvPicPr>
                      <p:cNvPr id="7" name="Object 6"/>
                      <p:cNvPicPr>
                        <a:picLocks noChangeAspect="1" noChangeArrowheads="1"/>
                      </p:cNvPicPr>
                      <p:nvPr/>
                    </p:nvPicPr>
                    <p:blipFill>
                      <a:blip r:embed="rId6"/>
                      <a:srcRect/>
                      <a:stretch>
                        <a:fillRect/>
                      </a:stretch>
                    </p:blipFill>
                    <p:spPr bwMode="auto">
                      <a:xfrm>
                        <a:off x="1081088" y="3309938"/>
                        <a:ext cx="670718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9560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20424578"/>
              </p:ext>
            </p:extLst>
          </p:nvPr>
        </p:nvGraphicFramePr>
        <p:xfrm>
          <a:off x="228600" y="446088"/>
          <a:ext cx="7700963" cy="1717675"/>
        </p:xfrm>
        <a:graphic>
          <a:graphicData uri="http://schemas.openxmlformats.org/presentationml/2006/ole">
            <mc:AlternateContent xmlns:mc="http://schemas.openxmlformats.org/markup-compatibility/2006">
              <mc:Choice xmlns:v="urn:schemas-microsoft-com:vml" Requires="v">
                <p:oleObj spid="_x0000_s241685" name="Equation" r:id="rId3" imgW="3644640" imgH="812520" progId="Equation.DSMT4">
                  <p:embed/>
                </p:oleObj>
              </mc:Choice>
              <mc:Fallback>
                <p:oleObj name="Equation" r:id="rId3" imgW="3644640" imgH="812520" progId="Equation.DSMT4">
                  <p:embed/>
                  <p:pic>
                    <p:nvPicPr>
                      <p:cNvPr id="5" name="Object 4"/>
                      <p:cNvPicPr>
                        <a:picLocks noChangeAspect="1" noChangeArrowheads="1"/>
                      </p:cNvPicPr>
                      <p:nvPr/>
                    </p:nvPicPr>
                    <p:blipFill>
                      <a:blip r:embed="rId4"/>
                      <a:srcRect/>
                      <a:stretch>
                        <a:fillRect/>
                      </a:stretch>
                    </p:blipFill>
                    <p:spPr bwMode="auto">
                      <a:xfrm>
                        <a:off x="228600" y="446088"/>
                        <a:ext cx="7700963" cy="1717675"/>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20671403"/>
              </p:ext>
            </p:extLst>
          </p:nvPr>
        </p:nvGraphicFramePr>
        <p:xfrm>
          <a:off x="381000" y="2420361"/>
          <a:ext cx="6400800" cy="3727450"/>
        </p:xfrm>
        <a:graphic>
          <a:graphicData uri="http://schemas.openxmlformats.org/presentationml/2006/ole">
            <mc:AlternateContent xmlns:mc="http://schemas.openxmlformats.org/markup-compatibility/2006">
              <mc:Choice xmlns:v="urn:schemas-microsoft-com:vml" Requires="v">
                <p:oleObj spid="_x0000_s241686" name="数式" r:id="rId5" imgW="3314520" imgH="1930320" progId="Equation.3">
                  <p:embed/>
                </p:oleObj>
              </mc:Choice>
              <mc:Fallback>
                <p:oleObj name="数式" r:id="rId5" imgW="3314520" imgH="1930320" progId="Equation.3">
                  <p:embed/>
                  <p:pic>
                    <p:nvPicPr>
                      <p:cNvPr id="6" name="Object 5"/>
                      <p:cNvPicPr>
                        <a:picLocks noChangeAspect="1" noChangeArrowheads="1"/>
                      </p:cNvPicPr>
                      <p:nvPr/>
                    </p:nvPicPr>
                    <p:blipFill>
                      <a:blip r:embed="rId6"/>
                      <a:srcRect/>
                      <a:stretch>
                        <a:fillRect/>
                      </a:stretch>
                    </p:blipFill>
                    <p:spPr bwMode="auto">
                      <a:xfrm>
                        <a:off x="381000" y="2420361"/>
                        <a:ext cx="6400800" cy="3727450"/>
                      </a:xfrm>
                      <a:prstGeom prst="rect">
                        <a:avLst/>
                      </a:prstGeom>
                      <a:noFill/>
                      <a:ln>
                        <a:noFill/>
                      </a:ln>
                    </p:spPr>
                  </p:pic>
                </p:oleObj>
              </mc:Fallback>
            </mc:AlternateContent>
          </a:graphicData>
        </a:graphic>
      </p:graphicFrame>
      <p:sp>
        <p:nvSpPr>
          <p:cNvPr id="7" name="Left Arrow 6"/>
          <p:cNvSpPr/>
          <p:nvPr/>
        </p:nvSpPr>
        <p:spPr>
          <a:xfrm>
            <a:off x="4419600" y="5451901"/>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5316814"/>
            <a:ext cx="3657600" cy="830997"/>
          </a:xfrm>
          <a:prstGeom prst="rect">
            <a:avLst/>
          </a:prstGeom>
          <a:noFill/>
        </p:spPr>
        <p:txBody>
          <a:bodyPr wrap="square" rtlCol="0">
            <a:spAutoFit/>
          </a:bodyPr>
          <a:lstStyle/>
          <a:p>
            <a:r>
              <a:rPr lang="en-US" sz="2400" dirty="0">
                <a:latin typeface="+mj-lt"/>
              </a:rPr>
              <a:t>Alternate Euler-Lagrange equation</a:t>
            </a:r>
          </a:p>
        </p:txBody>
      </p:sp>
    </p:spTree>
    <p:extLst>
      <p:ext uri="{BB962C8B-B14F-4D97-AF65-F5344CB8AC3E}">
        <p14:creationId xmlns:p14="http://schemas.microsoft.com/office/powerpoint/2010/main" val="397821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457200" y="762000"/>
            <a:ext cx="8077200" cy="461665"/>
          </a:xfrm>
          <a:prstGeom prst="rect">
            <a:avLst/>
          </a:prstGeom>
          <a:noFill/>
        </p:spPr>
        <p:txBody>
          <a:bodyPr wrap="square" rtlCol="0">
            <a:spAutoFit/>
          </a:bodyPr>
          <a:lstStyle/>
          <a:p>
            <a:r>
              <a:rPr lang="en-US" sz="2400" dirty="0">
                <a:latin typeface="+mj-lt"/>
              </a:rPr>
              <a:t>Application to particle dynamics</a:t>
            </a:r>
          </a:p>
        </p:txBody>
      </p:sp>
      <p:graphicFrame>
        <p:nvGraphicFramePr>
          <p:cNvPr id="6" name="Object 5"/>
          <p:cNvGraphicFramePr>
            <a:graphicFrameLocks noChangeAspect="1"/>
          </p:cNvGraphicFramePr>
          <p:nvPr>
            <p:extLst>
              <p:ext uri="{D42A27DB-BD31-4B8C-83A1-F6EECF244321}">
                <p14:modId xmlns:p14="http://schemas.microsoft.com/office/powerpoint/2010/main" val="1785103052"/>
              </p:ext>
            </p:extLst>
          </p:nvPr>
        </p:nvGraphicFramePr>
        <p:xfrm>
          <a:off x="971550" y="1531953"/>
          <a:ext cx="5581650" cy="4824397"/>
        </p:xfrm>
        <a:graphic>
          <a:graphicData uri="http://schemas.openxmlformats.org/presentationml/2006/ole">
            <mc:AlternateContent xmlns:mc="http://schemas.openxmlformats.org/markup-compatibility/2006">
              <mc:Choice xmlns:v="urn:schemas-microsoft-com:vml" Requires="v">
                <p:oleObj spid="_x0000_s242699" name="Equation" r:id="rId3" imgW="3124080" imgH="2705040" progId="Equation.DSMT4">
                  <p:embed/>
                </p:oleObj>
              </mc:Choice>
              <mc:Fallback>
                <p:oleObj name="Equation" r:id="rId3" imgW="3124080" imgH="2705040" progId="Equation.DSMT4">
                  <p:embed/>
                  <p:pic>
                    <p:nvPicPr>
                      <p:cNvPr id="6" name="Object 5"/>
                      <p:cNvPicPr>
                        <a:picLocks noChangeAspect="1" noChangeArrowheads="1"/>
                      </p:cNvPicPr>
                      <p:nvPr/>
                    </p:nvPicPr>
                    <p:blipFill>
                      <a:blip r:embed="rId4"/>
                      <a:srcRect/>
                      <a:stretch>
                        <a:fillRect/>
                      </a:stretch>
                    </p:blipFill>
                    <p:spPr bwMode="auto">
                      <a:xfrm>
                        <a:off x="971550" y="1531953"/>
                        <a:ext cx="5581650" cy="48243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5896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2635552"/>
              </p:ext>
            </p:extLst>
          </p:nvPr>
        </p:nvGraphicFramePr>
        <p:xfrm>
          <a:off x="990600" y="381000"/>
          <a:ext cx="5251451" cy="1322387"/>
        </p:xfrm>
        <a:graphic>
          <a:graphicData uri="http://schemas.openxmlformats.org/presentationml/2006/ole">
            <mc:AlternateContent xmlns:mc="http://schemas.openxmlformats.org/markup-compatibility/2006">
              <mc:Choice xmlns:v="urn:schemas-microsoft-com:vml" Requires="v">
                <p:oleObj spid="_x0000_s243733" name="数式" r:id="rId3" imgW="2717640" imgH="685800" progId="Equation.3">
                  <p:embed/>
                </p:oleObj>
              </mc:Choice>
              <mc:Fallback>
                <p:oleObj name="数式" r:id="rId3" imgW="2717640" imgH="685800" progId="Equation.3">
                  <p:embed/>
                  <p:pic>
                    <p:nvPicPr>
                      <p:cNvPr id="5" name="Object 4"/>
                      <p:cNvPicPr>
                        <a:picLocks noChangeAspect="1" noChangeArrowheads="1"/>
                      </p:cNvPicPr>
                      <p:nvPr/>
                    </p:nvPicPr>
                    <p:blipFill>
                      <a:blip r:embed="rId4"/>
                      <a:srcRect/>
                      <a:stretch>
                        <a:fillRect/>
                      </a:stretch>
                    </p:blipFill>
                    <p:spPr bwMode="auto">
                      <a:xfrm>
                        <a:off x="990600" y="381000"/>
                        <a:ext cx="5251451"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Arrow Connector 5"/>
          <p:cNvCxnSpPr/>
          <p:nvPr/>
        </p:nvCxnSpPr>
        <p:spPr>
          <a:xfrm flipV="1">
            <a:off x="2971800" y="1447800"/>
            <a:ext cx="2286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7400" y="2362200"/>
            <a:ext cx="1295400" cy="830997"/>
          </a:xfrm>
          <a:prstGeom prst="rect">
            <a:avLst/>
          </a:prstGeom>
          <a:noFill/>
        </p:spPr>
        <p:txBody>
          <a:bodyPr wrap="square" rtlCol="0">
            <a:spAutoFit/>
          </a:bodyPr>
          <a:lstStyle/>
          <a:p>
            <a:r>
              <a:rPr lang="en-US" sz="2400" dirty="0">
                <a:latin typeface="+mj-lt"/>
              </a:rPr>
              <a:t>Kinetic energy</a:t>
            </a:r>
          </a:p>
        </p:txBody>
      </p:sp>
      <p:cxnSp>
        <p:nvCxnSpPr>
          <p:cNvPr id="8" name="Straight Arrow Connector 7"/>
          <p:cNvCxnSpPr/>
          <p:nvPr/>
        </p:nvCxnSpPr>
        <p:spPr>
          <a:xfrm flipH="1" flipV="1">
            <a:off x="3733800" y="1371600"/>
            <a:ext cx="8382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2209800"/>
            <a:ext cx="1600200" cy="830997"/>
          </a:xfrm>
          <a:prstGeom prst="rect">
            <a:avLst/>
          </a:prstGeom>
          <a:noFill/>
        </p:spPr>
        <p:txBody>
          <a:bodyPr wrap="square" rtlCol="0">
            <a:spAutoFit/>
          </a:bodyPr>
          <a:lstStyle/>
          <a:p>
            <a:r>
              <a:rPr lang="en-US" sz="2400" dirty="0">
                <a:latin typeface="+mj-lt"/>
              </a:rPr>
              <a:t>Potential energy</a:t>
            </a:r>
          </a:p>
        </p:txBody>
      </p:sp>
      <p:graphicFrame>
        <p:nvGraphicFramePr>
          <p:cNvPr id="10" name="Object 9"/>
          <p:cNvGraphicFramePr>
            <a:graphicFrameLocks noChangeAspect="1"/>
          </p:cNvGraphicFramePr>
          <p:nvPr>
            <p:extLst>
              <p:ext uri="{D42A27DB-BD31-4B8C-83A1-F6EECF244321}">
                <p14:modId xmlns:p14="http://schemas.microsoft.com/office/powerpoint/2010/main" val="1426278701"/>
              </p:ext>
            </p:extLst>
          </p:nvPr>
        </p:nvGraphicFramePr>
        <p:xfrm>
          <a:off x="433429" y="3136861"/>
          <a:ext cx="8253371" cy="3360738"/>
        </p:xfrm>
        <a:graphic>
          <a:graphicData uri="http://schemas.openxmlformats.org/presentationml/2006/ole">
            <mc:AlternateContent xmlns:mc="http://schemas.openxmlformats.org/markup-compatibility/2006">
              <mc:Choice xmlns:v="urn:schemas-microsoft-com:vml" Requires="v">
                <p:oleObj spid="_x0000_s243734" name="Equation" r:id="rId5" imgW="5321160" imgH="2171520" progId="Equation.DSMT4">
                  <p:embed/>
                </p:oleObj>
              </mc:Choice>
              <mc:Fallback>
                <p:oleObj name="Equation" r:id="rId5" imgW="5321160" imgH="2171520" progId="Equation.DSMT4">
                  <p:embed/>
                  <p:pic>
                    <p:nvPicPr>
                      <p:cNvPr id="10" name="Object 9"/>
                      <p:cNvPicPr>
                        <a:picLocks noChangeAspect="1" noChangeArrowheads="1"/>
                      </p:cNvPicPr>
                      <p:nvPr/>
                    </p:nvPicPr>
                    <p:blipFill>
                      <a:blip r:embed="rId6"/>
                      <a:srcRect/>
                      <a:stretch>
                        <a:fillRect/>
                      </a:stretch>
                    </p:blipFill>
                    <p:spPr bwMode="auto">
                      <a:xfrm>
                        <a:off x="433429" y="3136861"/>
                        <a:ext cx="8253371" cy="33607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6883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47455089"/>
              </p:ext>
            </p:extLst>
          </p:nvPr>
        </p:nvGraphicFramePr>
        <p:xfrm>
          <a:off x="125413" y="407988"/>
          <a:ext cx="5160962" cy="1184275"/>
        </p:xfrm>
        <a:graphic>
          <a:graphicData uri="http://schemas.openxmlformats.org/presentationml/2006/ole">
            <mc:AlternateContent xmlns:mc="http://schemas.openxmlformats.org/markup-compatibility/2006">
              <mc:Choice xmlns:v="urn:schemas-microsoft-com:vml" Requires="v">
                <p:oleObj spid="_x0000_s244757" name="Equation" r:id="rId3" imgW="2806560" imgH="634680" progId="Equation.DSMT4">
                  <p:embed/>
                </p:oleObj>
              </mc:Choice>
              <mc:Fallback>
                <p:oleObj name="Equation" r:id="rId3" imgW="2806560" imgH="634680" progId="Equation.DSMT4">
                  <p:embed/>
                  <p:pic>
                    <p:nvPicPr>
                      <p:cNvPr id="5" name="Object 4"/>
                      <p:cNvPicPr/>
                      <p:nvPr/>
                    </p:nvPicPr>
                    <p:blipFill>
                      <a:blip r:embed="rId4"/>
                      <a:stretch>
                        <a:fillRect/>
                      </a:stretch>
                    </p:blipFill>
                    <p:spPr>
                      <a:xfrm>
                        <a:off x="125413" y="407988"/>
                        <a:ext cx="5160962" cy="11842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46610602"/>
              </p:ext>
            </p:extLst>
          </p:nvPr>
        </p:nvGraphicFramePr>
        <p:xfrm>
          <a:off x="180975" y="2616200"/>
          <a:ext cx="8782050" cy="2787650"/>
        </p:xfrm>
        <a:graphic>
          <a:graphicData uri="http://schemas.openxmlformats.org/presentationml/2006/ole">
            <mc:AlternateContent xmlns:mc="http://schemas.openxmlformats.org/markup-compatibility/2006">
              <mc:Choice xmlns:v="urn:schemas-microsoft-com:vml" Requires="v">
                <p:oleObj spid="_x0000_s244758" name="Equation" r:id="rId5" imgW="4724280" imgH="1511280" progId="Equation.DSMT4">
                  <p:embed/>
                </p:oleObj>
              </mc:Choice>
              <mc:Fallback>
                <p:oleObj name="Equation" r:id="rId5" imgW="4724280" imgH="1511280" progId="Equation.DSMT4">
                  <p:embed/>
                  <p:pic>
                    <p:nvPicPr>
                      <p:cNvPr id="6" name="Object 5"/>
                      <p:cNvPicPr>
                        <a:picLocks noChangeAspect="1" noChangeArrowheads="1"/>
                      </p:cNvPicPr>
                      <p:nvPr/>
                    </p:nvPicPr>
                    <p:blipFill>
                      <a:blip r:embed="rId6"/>
                      <a:srcRect/>
                      <a:stretch>
                        <a:fillRect/>
                      </a:stretch>
                    </p:blipFill>
                    <p:spPr bwMode="auto">
                      <a:xfrm>
                        <a:off x="180975" y="2616200"/>
                        <a:ext cx="8782050" cy="2787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813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04800" y="457200"/>
            <a:ext cx="7848600" cy="830997"/>
          </a:xfrm>
          <a:prstGeom prst="rect">
            <a:avLst/>
          </a:prstGeom>
          <a:noFill/>
        </p:spPr>
        <p:txBody>
          <a:bodyPr wrap="square" rtlCol="0">
            <a:spAutoFit/>
          </a:bodyPr>
          <a:lstStyle/>
          <a:p>
            <a:r>
              <a:rPr lang="en-US" sz="2400" dirty="0">
                <a:latin typeface="+mj-lt"/>
              </a:rPr>
              <a:t>Recipe for constructing the Hamiltonian and analyzing the equations of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2845016430"/>
              </p:ext>
            </p:extLst>
          </p:nvPr>
        </p:nvGraphicFramePr>
        <p:xfrm>
          <a:off x="990600" y="1905000"/>
          <a:ext cx="6931025" cy="3713162"/>
        </p:xfrm>
        <a:graphic>
          <a:graphicData uri="http://schemas.openxmlformats.org/presentationml/2006/ole">
            <mc:AlternateContent xmlns:mc="http://schemas.openxmlformats.org/markup-compatibility/2006">
              <mc:Choice xmlns:v="urn:schemas-microsoft-com:vml" Requires="v">
                <p:oleObj spid="_x0000_s245771" name="数式" r:id="rId3" imgW="3581280" imgH="1930320" progId="Equation.3">
                  <p:embed/>
                </p:oleObj>
              </mc:Choice>
              <mc:Fallback>
                <p:oleObj name="数式" r:id="rId3" imgW="3581280" imgH="1930320" progId="Equation.3">
                  <p:embed/>
                  <p:pic>
                    <p:nvPicPr>
                      <p:cNvPr id="6" name="Object 5"/>
                      <p:cNvPicPr>
                        <a:picLocks noChangeAspect="1" noChangeArrowheads="1"/>
                      </p:cNvPicPr>
                      <p:nvPr/>
                    </p:nvPicPr>
                    <p:blipFill>
                      <a:blip r:embed="rId4"/>
                      <a:srcRect/>
                      <a:stretch>
                        <a:fillRect/>
                      </a:stretch>
                    </p:blipFill>
                    <p:spPr bwMode="auto">
                      <a:xfrm>
                        <a:off x="990600" y="1905000"/>
                        <a:ext cx="693102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380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04800" y="76200"/>
            <a:ext cx="6934200" cy="1569660"/>
          </a:xfrm>
          <a:prstGeom prst="rect">
            <a:avLst/>
          </a:prstGeom>
          <a:noFill/>
        </p:spPr>
        <p:txBody>
          <a:bodyPr wrap="square" rtlCol="0">
            <a:spAutoFit/>
          </a:bodyPr>
          <a:lstStyle/>
          <a:p>
            <a:r>
              <a:rPr lang="en-US" sz="2400" dirty="0" err="1">
                <a:latin typeface="+mj-lt"/>
              </a:rPr>
              <a:t>Liouville’s</a:t>
            </a:r>
            <a:r>
              <a:rPr lang="en-US" sz="2400" dirty="0">
                <a:latin typeface="+mj-lt"/>
              </a:rPr>
              <a:t> theorem:</a:t>
            </a:r>
          </a:p>
          <a:p>
            <a:r>
              <a:rPr lang="en-US" sz="2400" dirty="0">
                <a:latin typeface="+mj-lt"/>
              </a:rPr>
              <a:t>      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275848981"/>
              </p:ext>
            </p:extLst>
          </p:nvPr>
        </p:nvGraphicFramePr>
        <p:xfrm>
          <a:off x="307675" y="1210346"/>
          <a:ext cx="8080375" cy="2416175"/>
        </p:xfrm>
        <a:graphic>
          <a:graphicData uri="http://schemas.openxmlformats.org/presentationml/2006/ole">
            <mc:AlternateContent xmlns:mc="http://schemas.openxmlformats.org/markup-compatibility/2006">
              <mc:Choice xmlns:v="urn:schemas-microsoft-com:vml" Requires="v">
                <p:oleObj spid="_x0000_s246795" name="数式" r:id="rId3" imgW="3568680" imgH="1066680" progId="Equation.3">
                  <p:embed/>
                </p:oleObj>
              </mc:Choice>
              <mc:Fallback>
                <p:oleObj name="数式" r:id="rId3" imgW="3568680" imgH="1066680" progId="Equation.3">
                  <p:embed/>
                  <p:pic>
                    <p:nvPicPr>
                      <p:cNvPr id="6" name="Object 5"/>
                      <p:cNvPicPr/>
                      <p:nvPr/>
                    </p:nvPicPr>
                    <p:blipFill>
                      <a:blip r:embed="rId4"/>
                      <a:stretch>
                        <a:fillRect/>
                      </a:stretch>
                    </p:blipFill>
                    <p:spPr>
                      <a:xfrm>
                        <a:off x="307675" y="1210346"/>
                        <a:ext cx="8080375" cy="2416175"/>
                      </a:xfrm>
                      <a:prstGeom prst="rect">
                        <a:avLst/>
                      </a:prstGeom>
                    </p:spPr>
                  </p:pic>
                </p:oleObj>
              </mc:Fallback>
            </mc:AlternateContent>
          </a:graphicData>
        </a:graphic>
      </p:graphicFrame>
      <p:sp>
        <p:nvSpPr>
          <p:cNvPr id="7" name="TextBox 6"/>
          <p:cNvSpPr txBox="1"/>
          <p:nvPr/>
        </p:nvSpPr>
        <p:spPr>
          <a:xfrm>
            <a:off x="304800" y="3678694"/>
            <a:ext cx="8382000" cy="2677656"/>
          </a:xfrm>
          <a:prstGeom prst="rect">
            <a:avLst/>
          </a:prstGeom>
          <a:noFill/>
        </p:spPr>
        <p:txBody>
          <a:bodyPr wrap="square" rtlCol="0">
            <a:spAutoFit/>
          </a:bodyPr>
          <a:lstStyle/>
          <a:p>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p>
        </p:txBody>
      </p:sp>
    </p:spTree>
    <p:extLst>
      <p:ext uri="{BB962C8B-B14F-4D97-AF65-F5344CB8AC3E}">
        <p14:creationId xmlns:p14="http://schemas.microsoft.com/office/powerpoint/2010/main" val="77284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28C49D-7011-4304-90C8-54401DB01D03}"/>
              </a:ext>
            </a:extLst>
          </p:cNvPr>
          <p:cNvPicPr>
            <a:picLocks noChangeAspect="1"/>
          </p:cNvPicPr>
          <p:nvPr/>
        </p:nvPicPr>
        <p:blipFill>
          <a:blip r:embed="rId3"/>
          <a:stretch>
            <a:fillRect/>
          </a:stretch>
        </p:blipFill>
        <p:spPr>
          <a:xfrm>
            <a:off x="582706" y="0"/>
            <a:ext cx="7978588" cy="6858000"/>
          </a:xfrm>
          <a:prstGeom prst="rect">
            <a:avLst/>
          </a:prstGeom>
        </p:spPr>
      </p:pic>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228600" y="54102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81000" y="152400"/>
            <a:ext cx="8382000" cy="1200329"/>
          </a:xfrm>
          <a:prstGeom prst="rect">
            <a:avLst/>
          </a:prstGeom>
          <a:noFill/>
        </p:spPr>
        <p:txBody>
          <a:bodyPr wrap="square" rtlCol="0">
            <a:spAutoFit/>
          </a:bodyPr>
          <a:lstStyle/>
          <a:p>
            <a:r>
              <a:rPr lang="en-US" sz="2400" dirty="0">
                <a:latin typeface="+mj-lt"/>
              </a:rPr>
              <a:t>Motivation for studying small oscillations – many interacting systems have stable and meta-stable configurations which are well approximated by: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82105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873475879"/>
              </p:ext>
            </p:extLst>
          </p:nvPr>
        </p:nvGraphicFramePr>
        <p:xfrm>
          <a:off x="638174" y="1336675"/>
          <a:ext cx="7820026" cy="1177925"/>
        </p:xfrm>
        <a:graphic>
          <a:graphicData uri="http://schemas.openxmlformats.org/presentationml/2006/ole">
            <mc:AlternateContent xmlns:mc="http://schemas.openxmlformats.org/markup-compatibility/2006">
              <mc:Choice xmlns:v="urn:schemas-microsoft-com:vml" Requires="v">
                <p:oleObj spid="_x0000_s247819" name="数式" r:id="rId4" imgW="3454200" imgH="520560" progId="Equation.3">
                  <p:embed/>
                </p:oleObj>
              </mc:Choice>
              <mc:Fallback>
                <p:oleObj name="数式" r:id="rId4" imgW="3454200" imgH="520560" progId="Equation.3">
                  <p:embed/>
                  <p:pic>
                    <p:nvPicPr>
                      <p:cNvPr id="7" name="Object 6"/>
                      <p:cNvPicPr/>
                      <p:nvPr/>
                    </p:nvPicPr>
                    <p:blipFill>
                      <a:blip r:embed="rId5"/>
                      <a:stretch>
                        <a:fillRect/>
                      </a:stretch>
                    </p:blipFill>
                    <p:spPr>
                      <a:xfrm>
                        <a:off x="638174" y="1336675"/>
                        <a:ext cx="7820026" cy="1177925"/>
                      </a:xfrm>
                      <a:prstGeom prst="rect">
                        <a:avLst/>
                      </a:prstGeom>
                    </p:spPr>
                  </p:pic>
                </p:oleObj>
              </mc:Fallback>
            </mc:AlternateContent>
          </a:graphicData>
        </a:graphic>
      </p:graphicFrame>
    </p:spTree>
    <p:extLst>
      <p:ext uri="{BB962C8B-B14F-4D97-AF65-F5344CB8AC3E}">
        <p14:creationId xmlns:p14="http://schemas.microsoft.com/office/powerpoint/2010/main" val="174243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13718272"/>
              </p:ext>
            </p:extLst>
          </p:nvPr>
        </p:nvGraphicFramePr>
        <p:xfrm>
          <a:off x="1010774" y="3581400"/>
          <a:ext cx="7188200" cy="1839912"/>
        </p:xfrm>
        <a:graphic>
          <a:graphicData uri="http://schemas.openxmlformats.org/presentationml/2006/ole">
            <mc:AlternateContent xmlns:mc="http://schemas.openxmlformats.org/markup-compatibility/2006">
              <mc:Choice xmlns:v="urn:schemas-microsoft-com:vml" Requires="v">
                <p:oleObj spid="_x0000_s248873" name="数式" r:id="rId3" imgW="3174840" imgH="812520" progId="Equation.3">
                  <p:embed/>
                </p:oleObj>
              </mc:Choice>
              <mc:Fallback>
                <p:oleObj name="数式" r:id="rId3" imgW="3174840" imgH="812520" progId="Equation.3">
                  <p:embed/>
                  <p:pic>
                    <p:nvPicPr>
                      <p:cNvPr id="5" name="Object 4"/>
                      <p:cNvPicPr>
                        <a:picLocks noChangeAspect="1" noChangeArrowheads="1"/>
                      </p:cNvPicPr>
                      <p:nvPr/>
                    </p:nvPicPr>
                    <p:blipFill>
                      <a:blip r:embed="rId4"/>
                      <a:srcRect/>
                      <a:stretch>
                        <a:fillRect/>
                      </a:stretch>
                    </p:blipFill>
                    <p:spPr bwMode="auto">
                      <a:xfrm>
                        <a:off x="1010774" y="3581400"/>
                        <a:ext cx="71882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533400" y="457200"/>
            <a:ext cx="6096000" cy="2833688"/>
            <a:chOff x="533400" y="457200"/>
            <a:chExt cx="6096000" cy="2833688"/>
          </a:xfrm>
        </p:grpSpPr>
        <p:grpSp>
          <p:nvGrpSpPr>
            <p:cNvPr id="7" name="Group 6"/>
            <p:cNvGrpSpPr/>
            <p:nvPr/>
          </p:nvGrpSpPr>
          <p:grpSpPr>
            <a:xfrm>
              <a:off x="533400" y="457200"/>
              <a:ext cx="6096000" cy="2833688"/>
              <a:chOff x="533400" y="457200"/>
              <a:chExt cx="6096000" cy="2833688"/>
            </a:xfrm>
          </p:grpSpPr>
          <p:sp>
            <p:nvSpPr>
              <p:cNvPr id="11" name="TextBox 10"/>
              <p:cNvSpPr txBox="1"/>
              <p:nvPr/>
            </p:nvSpPr>
            <p:spPr>
              <a:xfrm>
                <a:off x="533400" y="457200"/>
                <a:ext cx="5334000" cy="461665"/>
              </a:xfrm>
              <a:prstGeom prst="rect">
                <a:avLst/>
              </a:prstGeom>
              <a:noFill/>
            </p:spPr>
            <p:txBody>
              <a:bodyPr wrap="square" rtlCol="0">
                <a:spAutoFit/>
              </a:bodyPr>
              <a:lstStyle/>
              <a:p>
                <a:r>
                  <a:rPr lang="en-US" sz="2400" dirty="0">
                    <a:latin typeface="+mj-lt"/>
                  </a:rPr>
                  <a:t>Example – linear molecule</a:t>
                </a:r>
              </a:p>
            </p:txBody>
          </p:sp>
          <p:grpSp>
            <p:nvGrpSpPr>
              <p:cNvPr id="12" name="Group 11"/>
              <p:cNvGrpSpPr/>
              <p:nvPr/>
            </p:nvGrpSpPr>
            <p:grpSpPr>
              <a:xfrm>
                <a:off x="939508" y="1054863"/>
                <a:ext cx="5655200" cy="1189028"/>
                <a:chOff x="939508" y="1054863"/>
                <a:chExt cx="5655200" cy="1189028"/>
              </a:xfrm>
            </p:grpSpPr>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Straight Connector 12"/>
              <p:cNvCxnSpPr/>
              <p:nvPr/>
            </p:nvCxnSpPr>
            <p:spPr>
              <a:xfrm>
                <a:off x="533400" y="1143096"/>
                <a:ext cx="0" cy="21335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3400" y="2590800"/>
                <a:ext cx="9547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 y="2819400"/>
                <a:ext cx="320402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 y="3048000"/>
                <a:ext cx="551266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2485708583"/>
                  </p:ext>
                </p:extLst>
              </p:nvPr>
            </p:nvGraphicFramePr>
            <p:xfrm>
              <a:off x="1579562" y="2292350"/>
              <a:ext cx="401638" cy="517525"/>
            </p:xfrm>
            <a:graphic>
              <a:graphicData uri="http://schemas.openxmlformats.org/presentationml/2006/ole">
                <mc:AlternateContent xmlns:mc="http://schemas.openxmlformats.org/markup-compatibility/2006">
                  <mc:Choice xmlns:v="urn:schemas-microsoft-com:vml" Requires="v">
                    <p:oleObj spid="_x0000_s248874" name="数式" r:id="rId6" imgW="177480" imgH="228600" progId="Equation.3">
                      <p:embed/>
                    </p:oleObj>
                  </mc:Choice>
                  <mc:Fallback>
                    <p:oleObj name="数式" r:id="rId6" imgW="177480" imgH="228600" progId="Equation.3">
                      <p:embed/>
                      <p:pic>
                        <p:nvPicPr>
                          <p:cNvPr id="17" name="Object 16"/>
                          <p:cNvPicPr>
                            <a:picLocks noChangeAspect="1" noChangeArrowheads="1"/>
                          </p:cNvPicPr>
                          <p:nvPr/>
                        </p:nvPicPr>
                        <p:blipFill>
                          <a:blip r:embed="rId7"/>
                          <a:srcRect/>
                          <a:stretch>
                            <a:fillRect/>
                          </a:stretch>
                        </p:blipFill>
                        <p:spPr bwMode="auto">
                          <a:xfrm>
                            <a:off x="1579562" y="2292350"/>
                            <a:ext cx="4016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72076199"/>
                  </p:ext>
                </p:extLst>
              </p:nvPr>
            </p:nvGraphicFramePr>
            <p:xfrm>
              <a:off x="3865563" y="2444750"/>
              <a:ext cx="401637" cy="517525"/>
            </p:xfrm>
            <a:graphic>
              <a:graphicData uri="http://schemas.openxmlformats.org/presentationml/2006/ole">
                <mc:AlternateContent xmlns:mc="http://schemas.openxmlformats.org/markup-compatibility/2006">
                  <mc:Choice xmlns:v="urn:schemas-microsoft-com:vml" Requires="v">
                    <p:oleObj spid="_x0000_s248875" name="数式" r:id="rId8" imgW="177480" imgH="228600" progId="Equation.3">
                      <p:embed/>
                    </p:oleObj>
                  </mc:Choice>
                  <mc:Fallback>
                    <p:oleObj name="数式" r:id="rId8" imgW="177480" imgH="228600" progId="Equation.3">
                      <p:embed/>
                      <p:pic>
                        <p:nvPicPr>
                          <p:cNvPr id="18" name="Object 17"/>
                          <p:cNvPicPr>
                            <a:picLocks noChangeAspect="1" noChangeArrowheads="1"/>
                          </p:cNvPicPr>
                          <p:nvPr/>
                        </p:nvPicPr>
                        <p:blipFill>
                          <a:blip r:embed="rId9"/>
                          <a:srcRect/>
                          <a:stretch>
                            <a:fillRect/>
                          </a:stretch>
                        </p:blipFill>
                        <p:spPr bwMode="auto">
                          <a:xfrm>
                            <a:off x="3865563" y="2444750"/>
                            <a:ext cx="401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2254375"/>
                  </p:ext>
                </p:extLst>
              </p:nvPr>
            </p:nvGraphicFramePr>
            <p:xfrm>
              <a:off x="6227763" y="2744788"/>
              <a:ext cx="401637" cy="546100"/>
            </p:xfrm>
            <a:graphic>
              <a:graphicData uri="http://schemas.openxmlformats.org/presentationml/2006/ole">
                <mc:AlternateContent xmlns:mc="http://schemas.openxmlformats.org/markup-compatibility/2006">
                  <mc:Choice xmlns:v="urn:schemas-microsoft-com:vml" Requires="v">
                    <p:oleObj spid="_x0000_s248876" name="数式" r:id="rId10" imgW="177480" imgH="241200" progId="Equation.3">
                      <p:embed/>
                    </p:oleObj>
                  </mc:Choice>
                  <mc:Fallback>
                    <p:oleObj name="数式" r:id="rId10" imgW="177480" imgH="241200" progId="Equation.3">
                      <p:embed/>
                      <p:pic>
                        <p:nvPicPr>
                          <p:cNvPr id="19" name="Object 18"/>
                          <p:cNvPicPr>
                            <a:picLocks noChangeAspect="1" noChangeArrowheads="1"/>
                          </p:cNvPicPr>
                          <p:nvPr/>
                        </p:nvPicPr>
                        <p:blipFill>
                          <a:blip r:embed="rId11"/>
                          <a:srcRect/>
                          <a:stretch>
                            <a:fillRect/>
                          </a:stretch>
                        </p:blipFill>
                        <p:spPr bwMode="auto">
                          <a:xfrm>
                            <a:off x="6227763" y="274478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p:cNvSpPr txBox="1"/>
            <p:nvPr/>
          </p:nvSpPr>
          <p:spPr>
            <a:xfrm>
              <a:off x="1223988" y="144337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1</a:t>
              </a:r>
              <a:endParaRPr lang="en-US" sz="2400" b="1" i="1" dirty="0">
                <a:solidFill>
                  <a:srgbClr val="FFFF00"/>
                </a:solidFill>
                <a:latin typeface="+mj-lt"/>
              </a:endParaRPr>
            </a:p>
          </p:txBody>
        </p:sp>
        <p:sp>
          <p:nvSpPr>
            <p:cNvPr id="9" name="TextBox 8"/>
            <p:cNvSpPr txBox="1"/>
            <p:nvPr/>
          </p:nvSpPr>
          <p:spPr>
            <a:xfrm>
              <a:off x="3429000" y="144780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2</a:t>
              </a:r>
              <a:endParaRPr lang="en-US" sz="2400" b="1" i="1" dirty="0">
                <a:solidFill>
                  <a:srgbClr val="FFFF00"/>
                </a:solidFill>
                <a:latin typeface="+mj-lt"/>
              </a:endParaRPr>
            </a:p>
          </p:txBody>
        </p:sp>
        <p:sp>
          <p:nvSpPr>
            <p:cNvPr id="10" name="TextBox 9"/>
            <p:cNvSpPr txBox="1"/>
            <p:nvPr/>
          </p:nvSpPr>
          <p:spPr>
            <a:xfrm>
              <a:off x="5791200" y="1462659"/>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3</a:t>
              </a:r>
              <a:endParaRPr lang="en-US" sz="2400" b="1" i="1" dirty="0">
                <a:solidFill>
                  <a:srgbClr val="FFFF00"/>
                </a:solidFill>
                <a:latin typeface="+mj-lt"/>
              </a:endParaRPr>
            </a:p>
          </p:txBody>
        </p:sp>
      </p:grpSp>
    </p:spTree>
    <p:extLst>
      <p:ext uri="{BB962C8B-B14F-4D97-AF65-F5344CB8AC3E}">
        <p14:creationId xmlns:p14="http://schemas.microsoft.com/office/powerpoint/2010/main" val="45899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94258120"/>
              </p:ext>
            </p:extLst>
          </p:nvPr>
        </p:nvGraphicFramePr>
        <p:xfrm>
          <a:off x="762000" y="2012632"/>
          <a:ext cx="6613525" cy="2012950"/>
        </p:xfrm>
        <a:graphic>
          <a:graphicData uri="http://schemas.openxmlformats.org/presentationml/2006/ole">
            <mc:AlternateContent xmlns:mc="http://schemas.openxmlformats.org/markup-compatibility/2006">
              <mc:Choice xmlns:v="urn:schemas-microsoft-com:vml" Requires="v">
                <p:oleObj spid="_x0000_s249887" name="数式" r:id="rId3" imgW="2920680" imgH="888840" progId="Equation.3">
                  <p:embed/>
                </p:oleObj>
              </mc:Choice>
              <mc:Fallback>
                <p:oleObj name="数式" r:id="rId3" imgW="2920680" imgH="888840" progId="Equation.3">
                  <p:embed/>
                  <p:pic>
                    <p:nvPicPr>
                      <p:cNvPr id="5" name="Object 4"/>
                      <p:cNvPicPr>
                        <a:picLocks noChangeAspect="1" noChangeArrowheads="1"/>
                      </p:cNvPicPr>
                      <p:nvPr/>
                    </p:nvPicPr>
                    <p:blipFill>
                      <a:blip r:embed="rId4"/>
                      <a:srcRect/>
                      <a:stretch>
                        <a:fillRect/>
                      </a:stretch>
                    </p:blipFill>
                    <p:spPr bwMode="auto">
                      <a:xfrm>
                        <a:off x="762000" y="2012632"/>
                        <a:ext cx="66135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51161904"/>
              </p:ext>
            </p:extLst>
          </p:nvPr>
        </p:nvGraphicFramePr>
        <p:xfrm>
          <a:off x="762000" y="4037012"/>
          <a:ext cx="4514850" cy="2319338"/>
        </p:xfrm>
        <a:graphic>
          <a:graphicData uri="http://schemas.openxmlformats.org/presentationml/2006/ole">
            <mc:AlternateContent xmlns:mc="http://schemas.openxmlformats.org/markup-compatibility/2006">
              <mc:Choice xmlns:v="urn:schemas-microsoft-com:vml" Requires="v">
                <p:oleObj spid="_x0000_s249888" name="数式" r:id="rId5" imgW="1993680" imgH="990360" progId="Equation.3">
                  <p:embed/>
                </p:oleObj>
              </mc:Choice>
              <mc:Fallback>
                <p:oleObj name="数式" r:id="rId5" imgW="1993680" imgH="990360" progId="Equation.3">
                  <p:embed/>
                  <p:pic>
                    <p:nvPicPr>
                      <p:cNvPr id="6" name="Object 5"/>
                      <p:cNvPicPr>
                        <a:picLocks noChangeAspect="1" noChangeArrowheads="1"/>
                      </p:cNvPicPr>
                      <p:nvPr/>
                    </p:nvPicPr>
                    <p:blipFill>
                      <a:blip r:embed="rId6"/>
                      <a:srcRect/>
                      <a:stretch>
                        <a:fillRect/>
                      </a:stretch>
                    </p:blipFill>
                    <p:spPr bwMode="auto">
                      <a:xfrm>
                        <a:off x="762000" y="4037012"/>
                        <a:ext cx="4514850" cy="231933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4975773"/>
              </p:ext>
            </p:extLst>
          </p:nvPr>
        </p:nvGraphicFramePr>
        <p:xfrm>
          <a:off x="253947" y="457200"/>
          <a:ext cx="8636105" cy="1355407"/>
        </p:xfrm>
        <a:graphic>
          <a:graphicData uri="http://schemas.openxmlformats.org/presentationml/2006/ole">
            <mc:AlternateContent xmlns:mc="http://schemas.openxmlformats.org/markup-compatibility/2006">
              <mc:Choice xmlns:v="urn:schemas-microsoft-com:vml" Requires="v">
                <p:oleObj spid="_x0000_s249889" name="Equation" r:id="rId7" imgW="6070320" imgH="952200" progId="Equation.DSMT4">
                  <p:embed/>
                </p:oleObj>
              </mc:Choice>
              <mc:Fallback>
                <p:oleObj name="Equation" r:id="rId7" imgW="6070320" imgH="952200" progId="Equation.DSMT4">
                  <p:embed/>
                  <p:pic>
                    <p:nvPicPr>
                      <p:cNvPr id="7" name="Object 6"/>
                      <p:cNvPicPr>
                        <a:picLocks noChangeAspect="1" noChangeArrowheads="1"/>
                      </p:cNvPicPr>
                      <p:nvPr/>
                    </p:nvPicPr>
                    <p:blipFill>
                      <a:blip r:embed="rId8"/>
                      <a:srcRect/>
                      <a:stretch>
                        <a:fillRect/>
                      </a:stretch>
                    </p:blipFill>
                    <p:spPr bwMode="auto">
                      <a:xfrm>
                        <a:off x="253947" y="457200"/>
                        <a:ext cx="8636105" cy="13554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9319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pSp>
        <p:nvGrpSpPr>
          <p:cNvPr id="5" name="Group 4"/>
          <p:cNvGrpSpPr/>
          <p:nvPr/>
        </p:nvGrpSpPr>
        <p:grpSpPr>
          <a:xfrm>
            <a:off x="755184" y="1054863"/>
            <a:ext cx="5655200" cy="1189028"/>
            <a:chOff x="939508" y="1054863"/>
            <a:chExt cx="5655200" cy="1189028"/>
          </a:xfrm>
        </p:grpSpPr>
        <p:grpSp>
          <p:nvGrpSpPr>
            <p:cNvPr id="6" name="Group 5"/>
            <p:cNvGrpSpPr/>
            <p:nvPr/>
          </p:nvGrpSpPr>
          <p:grpSpPr>
            <a:xfrm>
              <a:off x="939508" y="1054863"/>
              <a:ext cx="5655200" cy="1189028"/>
              <a:chOff x="939508" y="1054863"/>
              <a:chExt cx="5655200" cy="1189028"/>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223988" y="144337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1</a:t>
              </a:r>
              <a:endParaRPr lang="en-US" sz="2400" b="1" i="1" dirty="0">
                <a:solidFill>
                  <a:srgbClr val="FFFF00"/>
                </a:solidFill>
                <a:latin typeface="+mj-lt"/>
              </a:endParaRPr>
            </a:p>
          </p:txBody>
        </p:sp>
        <p:sp>
          <p:nvSpPr>
            <p:cNvPr id="8" name="TextBox 7"/>
            <p:cNvSpPr txBox="1"/>
            <p:nvPr/>
          </p:nvSpPr>
          <p:spPr>
            <a:xfrm>
              <a:off x="3429000" y="144780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2</a:t>
              </a:r>
              <a:endParaRPr lang="en-US" sz="2400" b="1" i="1" dirty="0">
                <a:solidFill>
                  <a:srgbClr val="FFFF00"/>
                </a:solidFill>
                <a:latin typeface="+mj-lt"/>
              </a:endParaRPr>
            </a:p>
          </p:txBody>
        </p:sp>
        <p:sp>
          <p:nvSpPr>
            <p:cNvPr id="9" name="TextBox 8"/>
            <p:cNvSpPr txBox="1"/>
            <p:nvPr/>
          </p:nvSpPr>
          <p:spPr>
            <a:xfrm>
              <a:off x="5791200" y="1462659"/>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3</a:t>
              </a:r>
              <a:endParaRPr lang="en-US" sz="2400" b="1" i="1" dirty="0">
                <a:solidFill>
                  <a:srgbClr val="FFFF00"/>
                </a:solidFill>
                <a:latin typeface="+mj-lt"/>
              </a:endParaRPr>
            </a:p>
          </p:txBody>
        </p:sp>
      </p:grpSp>
      <p:grpSp>
        <p:nvGrpSpPr>
          <p:cNvPr id="15" name="Group 14"/>
          <p:cNvGrpSpPr/>
          <p:nvPr/>
        </p:nvGrpSpPr>
        <p:grpSpPr>
          <a:xfrm>
            <a:off x="839584" y="2743200"/>
            <a:ext cx="5655200" cy="1189028"/>
            <a:chOff x="939508" y="1054863"/>
            <a:chExt cx="5655200" cy="1189028"/>
          </a:xfrm>
        </p:grpSpPr>
        <p:grpSp>
          <p:nvGrpSpPr>
            <p:cNvPr id="16" name="Group 15"/>
            <p:cNvGrpSpPr/>
            <p:nvPr/>
          </p:nvGrpSpPr>
          <p:grpSpPr>
            <a:xfrm>
              <a:off x="939508" y="1054863"/>
              <a:ext cx="5655200" cy="1189028"/>
              <a:chOff x="939508" y="1054863"/>
              <a:chExt cx="5655200" cy="1189028"/>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223988" y="144337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1</a:t>
              </a:r>
              <a:endParaRPr lang="en-US" sz="2400" b="1" i="1" dirty="0">
                <a:solidFill>
                  <a:srgbClr val="FFFF00"/>
                </a:solidFill>
                <a:latin typeface="+mj-lt"/>
              </a:endParaRPr>
            </a:p>
          </p:txBody>
        </p:sp>
        <p:sp>
          <p:nvSpPr>
            <p:cNvPr id="18" name="TextBox 17"/>
            <p:cNvSpPr txBox="1"/>
            <p:nvPr/>
          </p:nvSpPr>
          <p:spPr>
            <a:xfrm>
              <a:off x="3429000" y="144780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2</a:t>
              </a:r>
              <a:endParaRPr lang="en-US" sz="2400" b="1" i="1" dirty="0">
                <a:solidFill>
                  <a:srgbClr val="FFFF00"/>
                </a:solidFill>
                <a:latin typeface="+mj-lt"/>
              </a:endParaRPr>
            </a:p>
          </p:txBody>
        </p:sp>
        <p:sp>
          <p:nvSpPr>
            <p:cNvPr id="19" name="TextBox 18"/>
            <p:cNvSpPr txBox="1"/>
            <p:nvPr/>
          </p:nvSpPr>
          <p:spPr>
            <a:xfrm>
              <a:off x="5791200" y="1462659"/>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3</a:t>
              </a:r>
              <a:endParaRPr lang="en-US" sz="2400" b="1" i="1" dirty="0">
                <a:solidFill>
                  <a:srgbClr val="FFFF00"/>
                </a:solidFill>
                <a:latin typeface="+mj-lt"/>
              </a:endParaRPr>
            </a:p>
          </p:txBody>
        </p:sp>
      </p:grpSp>
      <p:grpSp>
        <p:nvGrpSpPr>
          <p:cNvPr id="25" name="Group 24"/>
          <p:cNvGrpSpPr/>
          <p:nvPr/>
        </p:nvGrpSpPr>
        <p:grpSpPr>
          <a:xfrm>
            <a:off x="796692" y="4570549"/>
            <a:ext cx="5655200" cy="1189028"/>
            <a:chOff x="939508" y="1054863"/>
            <a:chExt cx="5655200" cy="1189028"/>
          </a:xfrm>
        </p:grpSpPr>
        <p:grpSp>
          <p:nvGrpSpPr>
            <p:cNvPr id="26" name="Group 25"/>
            <p:cNvGrpSpPr/>
            <p:nvPr/>
          </p:nvGrpSpPr>
          <p:grpSpPr>
            <a:xfrm>
              <a:off x="939508" y="1054863"/>
              <a:ext cx="5655200" cy="1189028"/>
              <a:chOff x="939508" y="1054863"/>
              <a:chExt cx="5655200" cy="1189028"/>
            </a:xfrm>
          </p:grpSpPr>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val 3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1223988" y="144337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1</a:t>
              </a:r>
              <a:endParaRPr lang="en-US" sz="2400" b="1" i="1" dirty="0">
                <a:solidFill>
                  <a:srgbClr val="FFFF00"/>
                </a:solidFill>
                <a:latin typeface="+mj-lt"/>
              </a:endParaRPr>
            </a:p>
          </p:txBody>
        </p:sp>
        <p:sp>
          <p:nvSpPr>
            <p:cNvPr id="28" name="TextBox 27"/>
            <p:cNvSpPr txBox="1"/>
            <p:nvPr/>
          </p:nvSpPr>
          <p:spPr>
            <a:xfrm>
              <a:off x="3429000" y="144780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2</a:t>
              </a:r>
              <a:endParaRPr lang="en-US" sz="2400" b="1" i="1" dirty="0">
                <a:solidFill>
                  <a:srgbClr val="FFFF00"/>
                </a:solidFill>
                <a:latin typeface="+mj-lt"/>
              </a:endParaRPr>
            </a:p>
          </p:txBody>
        </p:sp>
        <p:sp>
          <p:nvSpPr>
            <p:cNvPr id="29" name="TextBox 28"/>
            <p:cNvSpPr txBox="1"/>
            <p:nvPr/>
          </p:nvSpPr>
          <p:spPr>
            <a:xfrm>
              <a:off x="5791200" y="1462659"/>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3</a:t>
              </a:r>
              <a:endParaRPr lang="en-US" sz="2400" b="1" i="1" dirty="0">
                <a:solidFill>
                  <a:srgbClr val="FFFF00"/>
                </a:solidFill>
                <a:latin typeface="+mj-lt"/>
              </a:endParaRPr>
            </a:p>
          </p:txBody>
        </p:sp>
      </p:grpSp>
      <p:graphicFrame>
        <p:nvGraphicFramePr>
          <p:cNvPr id="35" name="Object 34"/>
          <p:cNvGraphicFramePr>
            <a:graphicFrameLocks noChangeAspect="1"/>
          </p:cNvGraphicFramePr>
          <p:nvPr>
            <p:extLst>
              <p:ext uri="{D42A27DB-BD31-4B8C-83A1-F6EECF244321}">
                <p14:modId xmlns:p14="http://schemas.microsoft.com/office/powerpoint/2010/main" val="113499424"/>
              </p:ext>
            </p:extLst>
          </p:nvPr>
        </p:nvGraphicFramePr>
        <p:xfrm>
          <a:off x="7121525" y="1447800"/>
          <a:ext cx="1031875" cy="506413"/>
        </p:xfrm>
        <a:graphic>
          <a:graphicData uri="http://schemas.openxmlformats.org/presentationml/2006/ole">
            <mc:AlternateContent xmlns:mc="http://schemas.openxmlformats.org/markup-compatibility/2006">
              <mc:Choice xmlns:v="urn:schemas-microsoft-com:vml" Requires="v">
                <p:oleObj spid="_x0000_s250921" name="数式" r:id="rId4" imgW="419040" imgH="215640" progId="Equation.3">
                  <p:embed/>
                </p:oleObj>
              </mc:Choice>
              <mc:Fallback>
                <p:oleObj name="数式" r:id="rId4" imgW="419040" imgH="215640" progId="Equation.3">
                  <p:embed/>
                  <p:pic>
                    <p:nvPicPr>
                      <p:cNvPr id="35" name="Object 34"/>
                      <p:cNvPicPr>
                        <a:picLocks noChangeAspect="1" noChangeArrowheads="1"/>
                      </p:cNvPicPr>
                      <p:nvPr/>
                    </p:nvPicPr>
                    <p:blipFill>
                      <a:blip r:embed="rId5"/>
                      <a:srcRect/>
                      <a:stretch>
                        <a:fillRect/>
                      </a:stretch>
                    </p:blipFill>
                    <p:spPr bwMode="auto">
                      <a:xfrm>
                        <a:off x="7121525" y="1447800"/>
                        <a:ext cx="10318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6" name="Straight Arrow Connector 35"/>
          <p:cNvCxnSpPr/>
          <p:nvPr/>
        </p:nvCxnSpPr>
        <p:spPr>
          <a:xfrm>
            <a:off x="1345332" y="2514600"/>
            <a:ext cx="405217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4269754962"/>
              </p:ext>
            </p:extLst>
          </p:nvPr>
        </p:nvGraphicFramePr>
        <p:xfrm>
          <a:off x="6759575" y="2686050"/>
          <a:ext cx="1687513" cy="1133475"/>
        </p:xfrm>
        <a:graphic>
          <a:graphicData uri="http://schemas.openxmlformats.org/presentationml/2006/ole">
            <mc:AlternateContent xmlns:mc="http://schemas.openxmlformats.org/markup-compatibility/2006">
              <mc:Choice xmlns:v="urn:schemas-microsoft-com:vml" Requires="v">
                <p:oleObj spid="_x0000_s250922" name="数式" r:id="rId6" imgW="685800" imgH="482400" progId="Equation.3">
                  <p:embed/>
                </p:oleObj>
              </mc:Choice>
              <mc:Fallback>
                <p:oleObj name="数式" r:id="rId6" imgW="685800" imgH="482400" progId="Equation.3">
                  <p:embed/>
                  <p:pic>
                    <p:nvPicPr>
                      <p:cNvPr id="37" name="Object 36"/>
                      <p:cNvPicPr>
                        <a:picLocks noChangeAspect="1" noChangeArrowheads="1"/>
                      </p:cNvPicPr>
                      <p:nvPr/>
                    </p:nvPicPr>
                    <p:blipFill>
                      <a:blip r:embed="rId7"/>
                      <a:srcRect/>
                      <a:stretch>
                        <a:fillRect/>
                      </a:stretch>
                    </p:blipFill>
                    <p:spPr bwMode="auto">
                      <a:xfrm>
                        <a:off x="6759575" y="2686050"/>
                        <a:ext cx="16875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504629478"/>
              </p:ext>
            </p:extLst>
          </p:nvPr>
        </p:nvGraphicFramePr>
        <p:xfrm>
          <a:off x="6421438" y="4657725"/>
          <a:ext cx="2562225" cy="1133475"/>
        </p:xfrm>
        <a:graphic>
          <a:graphicData uri="http://schemas.openxmlformats.org/presentationml/2006/ole">
            <mc:AlternateContent xmlns:mc="http://schemas.openxmlformats.org/markup-compatibility/2006">
              <mc:Choice xmlns:v="urn:schemas-microsoft-com:vml" Requires="v">
                <p:oleObj spid="_x0000_s250923" name="数式" r:id="rId8" imgW="1041120" imgH="482400" progId="Equation.3">
                  <p:embed/>
                </p:oleObj>
              </mc:Choice>
              <mc:Fallback>
                <p:oleObj name="数式" r:id="rId8" imgW="1041120" imgH="482400" progId="Equation.3">
                  <p:embed/>
                  <p:pic>
                    <p:nvPicPr>
                      <p:cNvPr id="38" name="Object 37"/>
                      <p:cNvPicPr>
                        <a:picLocks noChangeAspect="1" noChangeArrowheads="1"/>
                      </p:cNvPicPr>
                      <p:nvPr/>
                    </p:nvPicPr>
                    <p:blipFill>
                      <a:blip r:embed="rId9"/>
                      <a:srcRect/>
                      <a:stretch>
                        <a:fillRect/>
                      </a:stretch>
                    </p:blipFill>
                    <p:spPr bwMode="auto">
                      <a:xfrm>
                        <a:off x="6421438" y="4657725"/>
                        <a:ext cx="25622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a:xfrm>
            <a:off x="1388224" y="41910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294961" y="4191000"/>
            <a:ext cx="65118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544646" y="5943600"/>
            <a:ext cx="9259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35824" y="60198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884024" y="60198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2149949388"/>
              </p:ext>
            </p:extLst>
          </p:nvPr>
        </p:nvGraphicFramePr>
        <p:xfrm>
          <a:off x="6010325" y="0"/>
          <a:ext cx="2981275" cy="1117978"/>
        </p:xfrm>
        <a:graphic>
          <a:graphicData uri="http://schemas.openxmlformats.org/presentationml/2006/ole">
            <mc:AlternateContent xmlns:mc="http://schemas.openxmlformats.org/markup-compatibility/2006">
              <mc:Choice xmlns:v="urn:schemas-microsoft-com:vml" Requires="v">
                <p:oleObj spid="_x0000_s250924" name="Equation" r:id="rId10" imgW="1726920" imgH="647640" progId="Equation.DSMT4">
                  <p:embed/>
                </p:oleObj>
              </mc:Choice>
              <mc:Fallback>
                <p:oleObj name="Equation" r:id="rId10" imgW="1726920" imgH="647640" progId="Equation.DSMT4">
                  <p:embed/>
                  <p:pic>
                    <p:nvPicPr>
                      <p:cNvPr id="44" name="Object 43"/>
                      <p:cNvPicPr/>
                      <p:nvPr/>
                    </p:nvPicPr>
                    <p:blipFill>
                      <a:blip r:embed="rId11"/>
                      <a:stretch>
                        <a:fillRect/>
                      </a:stretch>
                    </p:blipFill>
                    <p:spPr>
                      <a:xfrm>
                        <a:off x="6010325" y="0"/>
                        <a:ext cx="2981275" cy="1117978"/>
                      </a:xfrm>
                      <a:prstGeom prst="rect">
                        <a:avLst/>
                      </a:prstGeom>
                    </p:spPr>
                  </p:pic>
                </p:oleObj>
              </mc:Fallback>
            </mc:AlternateContent>
          </a:graphicData>
        </a:graphic>
      </p:graphicFrame>
    </p:spTree>
    <p:extLst>
      <p:ext uri="{BB962C8B-B14F-4D97-AF65-F5344CB8AC3E}">
        <p14:creationId xmlns:p14="http://schemas.microsoft.com/office/powerpoint/2010/main" val="3354621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7873986"/>
              </p:ext>
            </p:extLst>
          </p:nvPr>
        </p:nvGraphicFramePr>
        <p:xfrm>
          <a:off x="609600" y="1676400"/>
          <a:ext cx="8034338" cy="2624138"/>
        </p:xfrm>
        <a:graphic>
          <a:graphicData uri="http://schemas.openxmlformats.org/presentationml/2006/ole">
            <mc:AlternateContent xmlns:mc="http://schemas.openxmlformats.org/markup-compatibility/2006">
              <mc:Choice xmlns:v="urn:schemas-microsoft-com:vml" Requires="v">
                <p:oleObj spid="_x0000_s251915" name="数式" r:id="rId3" imgW="3263760" imgH="1117440" progId="Equation.3">
                  <p:embed/>
                </p:oleObj>
              </mc:Choice>
              <mc:Fallback>
                <p:oleObj name="数式" r:id="rId3" imgW="3263760" imgH="1117440" progId="Equation.3">
                  <p:embed/>
                  <p:pic>
                    <p:nvPicPr>
                      <p:cNvPr id="5" name="Object 4"/>
                      <p:cNvPicPr>
                        <a:picLocks noChangeAspect="1" noChangeArrowheads="1"/>
                      </p:cNvPicPr>
                      <p:nvPr/>
                    </p:nvPicPr>
                    <p:blipFill>
                      <a:blip r:embed="rId4"/>
                      <a:srcRect/>
                      <a:stretch>
                        <a:fillRect/>
                      </a:stretch>
                    </p:blipFill>
                    <p:spPr bwMode="auto">
                      <a:xfrm>
                        <a:off x="609600" y="1676400"/>
                        <a:ext cx="803433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06862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85800" y="457200"/>
            <a:ext cx="6400800" cy="461665"/>
          </a:xfrm>
          <a:prstGeom prst="rect">
            <a:avLst/>
          </a:prstGeom>
          <a:noFill/>
        </p:spPr>
        <p:txBody>
          <a:bodyPr wrap="square" rtlCol="0">
            <a:spAutoFit/>
          </a:bodyPr>
          <a:lstStyle/>
          <a:p>
            <a:r>
              <a:rPr lang="en-US" sz="2400" dirty="0">
                <a:latin typeface="+mj-lt"/>
              </a:rPr>
              <a:t>Digression:</a:t>
            </a:r>
          </a:p>
        </p:txBody>
      </p:sp>
      <p:graphicFrame>
        <p:nvGraphicFramePr>
          <p:cNvPr id="6" name="Object 5"/>
          <p:cNvGraphicFramePr>
            <a:graphicFrameLocks noChangeAspect="1"/>
          </p:cNvGraphicFramePr>
          <p:nvPr>
            <p:extLst>
              <p:ext uri="{D42A27DB-BD31-4B8C-83A1-F6EECF244321}">
                <p14:modId xmlns:p14="http://schemas.microsoft.com/office/powerpoint/2010/main" val="3289498408"/>
              </p:ext>
            </p:extLst>
          </p:nvPr>
        </p:nvGraphicFramePr>
        <p:xfrm>
          <a:off x="1038225" y="1601788"/>
          <a:ext cx="7724775" cy="3508375"/>
        </p:xfrm>
        <a:graphic>
          <a:graphicData uri="http://schemas.openxmlformats.org/presentationml/2006/ole">
            <mc:AlternateContent xmlns:mc="http://schemas.openxmlformats.org/markup-compatibility/2006">
              <mc:Choice xmlns:v="urn:schemas-microsoft-com:vml" Requires="v">
                <p:oleObj spid="_x0000_s252939" name="数式" r:id="rId3" imgW="3136680" imgH="1498320" progId="Equation.3">
                  <p:embed/>
                </p:oleObj>
              </mc:Choice>
              <mc:Fallback>
                <p:oleObj name="数式" r:id="rId3" imgW="3136680" imgH="1498320" progId="Equation.3">
                  <p:embed/>
                  <p:pic>
                    <p:nvPicPr>
                      <p:cNvPr id="6" name="Object 5"/>
                      <p:cNvPicPr>
                        <a:picLocks noChangeAspect="1" noChangeArrowheads="1"/>
                      </p:cNvPicPr>
                      <p:nvPr/>
                    </p:nvPicPr>
                    <p:blipFill>
                      <a:blip r:embed="rId4"/>
                      <a:srcRect/>
                      <a:stretch>
                        <a:fillRect/>
                      </a:stretch>
                    </p:blipFill>
                    <p:spPr bwMode="auto">
                      <a:xfrm>
                        <a:off x="1038225" y="1601788"/>
                        <a:ext cx="7724775" cy="3508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73233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152400" y="228600"/>
            <a:ext cx="8915400" cy="461665"/>
          </a:xfrm>
          <a:prstGeom prst="rect">
            <a:avLst/>
          </a:prstGeom>
          <a:noFill/>
        </p:spPr>
        <p:txBody>
          <a:bodyPr wrap="square" rtlCol="0">
            <a:spAutoFit/>
          </a:bodyPr>
          <a:lstStyle/>
          <a:p>
            <a:r>
              <a:rPr lang="en-US" sz="2400" dirty="0">
                <a:latin typeface="+mj-lt"/>
              </a:rPr>
              <a:t>Digression on matrices -- continued</a:t>
            </a:r>
          </a:p>
        </p:txBody>
      </p:sp>
      <p:sp>
        <p:nvSpPr>
          <p:cNvPr id="6" name="TextBox 5"/>
          <p:cNvSpPr txBox="1"/>
          <p:nvPr/>
        </p:nvSpPr>
        <p:spPr>
          <a:xfrm>
            <a:off x="914400" y="838200"/>
            <a:ext cx="8153400" cy="830997"/>
          </a:xfrm>
          <a:prstGeom prst="rect">
            <a:avLst/>
          </a:prstGeom>
          <a:noFill/>
        </p:spPr>
        <p:txBody>
          <a:bodyPr wrap="square" rtlCol="0">
            <a:spAutoFit/>
          </a:bodyPr>
          <a:lstStyle/>
          <a:p>
            <a:r>
              <a:rPr lang="en-US" sz="2400" dirty="0">
                <a:latin typeface="+mj-lt"/>
              </a:rPr>
              <a:t>Eigenvalues of a matrix are “invariant” under a similarity transformation </a:t>
            </a:r>
          </a:p>
        </p:txBody>
      </p:sp>
      <p:graphicFrame>
        <p:nvGraphicFramePr>
          <p:cNvPr id="7" name="Object 6"/>
          <p:cNvGraphicFramePr>
            <a:graphicFrameLocks noChangeAspect="1"/>
          </p:cNvGraphicFramePr>
          <p:nvPr>
            <p:extLst>
              <p:ext uri="{D42A27DB-BD31-4B8C-83A1-F6EECF244321}">
                <p14:modId xmlns:p14="http://schemas.microsoft.com/office/powerpoint/2010/main" val="794567596"/>
              </p:ext>
            </p:extLst>
          </p:nvPr>
        </p:nvGraphicFramePr>
        <p:xfrm>
          <a:off x="920393" y="1981200"/>
          <a:ext cx="7925710" cy="2662612"/>
        </p:xfrm>
        <a:graphic>
          <a:graphicData uri="http://schemas.openxmlformats.org/presentationml/2006/ole">
            <mc:AlternateContent xmlns:mc="http://schemas.openxmlformats.org/markup-compatibility/2006">
              <mc:Choice xmlns:v="urn:schemas-microsoft-com:vml" Requires="v">
                <p:oleObj spid="_x0000_s253963" name="Equation" r:id="rId3" imgW="6070320" imgH="2145960" progId="Equation.DSMT4">
                  <p:embed/>
                </p:oleObj>
              </mc:Choice>
              <mc:Fallback>
                <p:oleObj name="Equation" r:id="rId3" imgW="6070320" imgH="2145960" progId="Equation.DSMT4">
                  <p:embed/>
                  <p:pic>
                    <p:nvPicPr>
                      <p:cNvPr id="7" name="Object 6"/>
                      <p:cNvPicPr>
                        <a:picLocks noChangeAspect="1" noChangeArrowheads="1"/>
                      </p:cNvPicPr>
                      <p:nvPr/>
                    </p:nvPicPr>
                    <p:blipFill>
                      <a:blip r:embed="rId4"/>
                      <a:srcRect/>
                      <a:stretch>
                        <a:fillRect/>
                      </a:stretch>
                    </p:blipFill>
                    <p:spPr bwMode="auto">
                      <a:xfrm>
                        <a:off x="920393" y="1981200"/>
                        <a:ext cx="7925710" cy="26626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9671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533400" y="381000"/>
            <a:ext cx="7696200" cy="830997"/>
          </a:xfrm>
          <a:prstGeom prst="rect">
            <a:avLst/>
          </a:prstGeom>
          <a:noFill/>
        </p:spPr>
        <p:txBody>
          <a:bodyPr wrap="square" rtlCol="0">
            <a:spAutoFit/>
          </a:bodyPr>
          <a:lstStyle/>
          <a:p>
            <a:r>
              <a:rPr lang="en-US" sz="2400" dirty="0">
                <a:latin typeface="+mj-lt"/>
              </a:rPr>
              <a:t>Additional digression on matrix properties</a:t>
            </a:r>
          </a:p>
          <a:p>
            <a:r>
              <a:rPr lang="en-US" sz="2400" dirty="0">
                <a:latin typeface="+mj-lt"/>
              </a:rPr>
              <a:t>   Singular value decomposition</a:t>
            </a:r>
          </a:p>
        </p:txBody>
      </p:sp>
      <p:graphicFrame>
        <p:nvGraphicFramePr>
          <p:cNvPr id="6" name="Object 5"/>
          <p:cNvGraphicFramePr>
            <a:graphicFrameLocks noChangeAspect="1"/>
          </p:cNvGraphicFramePr>
          <p:nvPr>
            <p:extLst>
              <p:ext uri="{D42A27DB-BD31-4B8C-83A1-F6EECF244321}">
                <p14:modId xmlns:p14="http://schemas.microsoft.com/office/powerpoint/2010/main" val="1916068342"/>
              </p:ext>
            </p:extLst>
          </p:nvPr>
        </p:nvGraphicFramePr>
        <p:xfrm>
          <a:off x="1449388" y="1231900"/>
          <a:ext cx="7021512" cy="5245100"/>
        </p:xfrm>
        <a:graphic>
          <a:graphicData uri="http://schemas.openxmlformats.org/presentationml/2006/ole">
            <mc:AlternateContent xmlns:mc="http://schemas.openxmlformats.org/markup-compatibility/2006">
              <mc:Choice xmlns:v="urn:schemas-microsoft-com:vml" Requires="v">
                <p:oleObj spid="_x0000_s254987" name="数式" r:id="rId3" imgW="2450880" imgH="1854000" progId="Equation.3">
                  <p:embed/>
                </p:oleObj>
              </mc:Choice>
              <mc:Fallback>
                <p:oleObj name="数式" r:id="rId3" imgW="2450880" imgH="1854000" progId="Equation.3">
                  <p:embed/>
                  <p:pic>
                    <p:nvPicPr>
                      <p:cNvPr id="6" name="Object 5"/>
                      <p:cNvPicPr>
                        <a:picLocks noChangeAspect="1" noChangeArrowheads="1"/>
                      </p:cNvPicPr>
                      <p:nvPr/>
                    </p:nvPicPr>
                    <p:blipFill>
                      <a:blip r:embed="rId4"/>
                      <a:srcRect/>
                      <a:stretch>
                        <a:fillRect/>
                      </a:stretch>
                    </p:blipFill>
                    <p:spPr bwMode="auto">
                      <a:xfrm>
                        <a:off x="1449388" y="1231900"/>
                        <a:ext cx="7021512" cy="5245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66057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533400" y="381000"/>
            <a:ext cx="7696200" cy="461665"/>
          </a:xfrm>
          <a:prstGeom prst="rect">
            <a:avLst/>
          </a:prstGeom>
          <a:noFill/>
        </p:spPr>
        <p:txBody>
          <a:bodyPr wrap="square" rtlCol="0">
            <a:spAutoFit/>
          </a:bodyPr>
          <a:lstStyle/>
          <a:p>
            <a:r>
              <a:rPr lang="en-US" sz="2400" dirty="0">
                <a:latin typeface="+mj-lt"/>
              </a:rPr>
              <a:t>Singular value decomposition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597837852"/>
              </p:ext>
            </p:extLst>
          </p:nvPr>
        </p:nvGraphicFramePr>
        <p:xfrm>
          <a:off x="957263" y="1889125"/>
          <a:ext cx="7240587" cy="3449638"/>
        </p:xfrm>
        <a:graphic>
          <a:graphicData uri="http://schemas.openxmlformats.org/presentationml/2006/ole">
            <mc:AlternateContent xmlns:mc="http://schemas.openxmlformats.org/markup-compatibility/2006">
              <mc:Choice xmlns:v="urn:schemas-microsoft-com:vml" Requires="v">
                <p:oleObj spid="_x0000_s256011" name="数式" r:id="rId4" imgW="2527200" imgH="1218960" progId="Equation.3">
                  <p:embed/>
                </p:oleObj>
              </mc:Choice>
              <mc:Fallback>
                <p:oleObj name="数式" r:id="rId4" imgW="2527200" imgH="1218960" progId="Equation.3">
                  <p:embed/>
                  <p:pic>
                    <p:nvPicPr>
                      <p:cNvPr id="6" name="Object 5"/>
                      <p:cNvPicPr>
                        <a:picLocks noChangeAspect="1" noChangeArrowheads="1"/>
                      </p:cNvPicPr>
                      <p:nvPr/>
                    </p:nvPicPr>
                    <p:blipFill>
                      <a:blip r:embed="rId5"/>
                      <a:srcRect/>
                      <a:stretch>
                        <a:fillRect/>
                      </a:stretch>
                    </p:blipFill>
                    <p:spPr bwMode="auto">
                      <a:xfrm>
                        <a:off x="957263" y="1889125"/>
                        <a:ext cx="7240587" cy="34496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8447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9/30/2019</a:t>
            </a:r>
            <a:endParaRPr lang="en-US" dirty="0"/>
          </a:p>
        </p:txBody>
      </p:sp>
      <p:sp>
        <p:nvSpPr>
          <p:cNvPr id="3" name="Footer Placeholder 2"/>
          <p:cNvSpPr>
            <a:spLocks noGrp="1"/>
          </p:cNvSpPr>
          <p:nvPr>
            <p:ph type="ftr" sz="quarter" idx="11"/>
          </p:nvPr>
        </p:nvSpPr>
        <p:spPr/>
        <p:txBody>
          <a:bodyPr/>
          <a:lstStyle/>
          <a:p>
            <a:r>
              <a:rPr lang="en-US"/>
              <a:t>PHY 711  Fall 2019 --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pSp>
        <p:nvGrpSpPr>
          <p:cNvPr id="31" name="Group 30"/>
          <p:cNvGrpSpPr/>
          <p:nvPr/>
        </p:nvGrpSpPr>
        <p:grpSpPr>
          <a:xfrm>
            <a:off x="228600" y="609600"/>
            <a:ext cx="8645576" cy="1944333"/>
            <a:chOff x="228600" y="1032805"/>
            <a:chExt cx="8645576" cy="1944333"/>
          </a:xfrm>
        </p:grpSpPr>
        <p:graphicFrame>
          <p:nvGraphicFramePr>
            <p:cNvPr id="16" name="Object 15"/>
            <p:cNvGraphicFramePr>
              <a:graphicFrameLocks noChangeAspect="1"/>
            </p:cNvGraphicFramePr>
            <p:nvPr>
              <p:extLst>
                <p:ext uri="{D42A27DB-BD31-4B8C-83A1-F6EECF244321}">
                  <p14:modId xmlns:p14="http://schemas.microsoft.com/office/powerpoint/2010/main" val="103618544"/>
                </p:ext>
              </p:extLst>
            </p:nvPr>
          </p:nvGraphicFramePr>
          <p:xfrm>
            <a:off x="1889125" y="2363788"/>
            <a:ext cx="544513" cy="546100"/>
          </p:xfrm>
          <a:graphic>
            <a:graphicData uri="http://schemas.openxmlformats.org/presentationml/2006/ole">
              <mc:AlternateContent xmlns:mc="http://schemas.openxmlformats.org/markup-compatibility/2006">
                <mc:Choice xmlns:v="urn:schemas-microsoft-com:vml" Requires="v">
                  <p:oleObj spid="_x0000_s257067" name="数式" r:id="rId3" imgW="241200" imgH="241200" progId="Equation.3">
                    <p:embed/>
                  </p:oleObj>
                </mc:Choice>
                <mc:Fallback>
                  <p:oleObj name="数式" r:id="rId3" imgW="241200" imgH="241200" progId="Equation.3">
                    <p:embed/>
                    <p:pic>
                      <p:nvPicPr>
                        <p:cNvPr id="16" name="Object 15"/>
                        <p:cNvPicPr>
                          <a:picLocks noChangeAspect="1" noChangeArrowheads="1"/>
                        </p:cNvPicPr>
                        <p:nvPr/>
                      </p:nvPicPr>
                      <p:blipFill>
                        <a:blip r:embed="rId4"/>
                        <a:srcRect/>
                        <a:stretch>
                          <a:fillRect/>
                        </a:stretch>
                      </p:blipFill>
                      <p:spPr bwMode="auto">
                        <a:xfrm>
                          <a:off x="1889125" y="2363788"/>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68566166"/>
                </p:ext>
              </p:extLst>
            </p:nvPr>
          </p:nvGraphicFramePr>
          <p:xfrm>
            <a:off x="4358350" y="2431038"/>
            <a:ext cx="401638" cy="546100"/>
          </p:xfrm>
          <a:graphic>
            <a:graphicData uri="http://schemas.openxmlformats.org/presentationml/2006/ole">
              <mc:AlternateContent xmlns:mc="http://schemas.openxmlformats.org/markup-compatibility/2006">
                <mc:Choice xmlns:v="urn:schemas-microsoft-com:vml" Requires="v">
                  <p:oleObj spid="_x0000_s257068" name="数式" r:id="rId5" imgW="177480" imgH="241200" progId="Equation.3">
                    <p:embed/>
                  </p:oleObj>
                </mc:Choice>
                <mc:Fallback>
                  <p:oleObj name="数式" r:id="rId5" imgW="177480" imgH="241200" progId="Equation.3">
                    <p:embed/>
                    <p:pic>
                      <p:nvPicPr>
                        <p:cNvPr id="17" name="Object 16"/>
                        <p:cNvPicPr>
                          <a:picLocks noChangeAspect="1" noChangeArrowheads="1"/>
                        </p:cNvPicPr>
                        <p:nvPr/>
                      </p:nvPicPr>
                      <p:blipFill>
                        <a:blip r:embed="rId6"/>
                        <a:srcRect/>
                        <a:stretch>
                          <a:fillRect/>
                        </a:stretch>
                      </p:blipFill>
                      <p:spPr bwMode="auto">
                        <a:xfrm>
                          <a:off x="4358350" y="2431038"/>
                          <a:ext cx="401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33390054"/>
                </p:ext>
              </p:extLst>
            </p:nvPr>
          </p:nvGraphicFramePr>
          <p:xfrm>
            <a:off x="6689725" y="2298700"/>
            <a:ext cx="544513" cy="546100"/>
          </p:xfrm>
          <a:graphic>
            <a:graphicData uri="http://schemas.openxmlformats.org/presentationml/2006/ole">
              <mc:AlternateContent xmlns:mc="http://schemas.openxmlformats.org/markup-compatibility/2006">
                <mc:Choice xmlns:v="urn:schemas-microsoft-com:vml" Requires="v">
                  <p:oleObj spid="_x0000_s257069" name="数式" r:id="rId7" imgW="241200" imgH="241200" progId="Equation.3">
                    <p:embed/>
                  </p:oleObj>
                </mc:Choice>
                <mc:Fallback>
                  <p:oleObj name="数式" r:id="rId7" imgW="241200" imgH="241200" progId="Equation.3">
                    <p:embed/>
                    <p:pic>
                      <p:nvPicPr>
                        <p:cNvPr id="18" name="Object 17"/>
                        <p:cNvPicPr>
                          <a:picLocks noChangeAspect="1" noChangeArrowheads="1"/>
                        </p:cNvPicPr>
                        <p:nvPr/>
                      </p:nvPicPr>
                      <p:blipFill>
                        <a:blip r:embed="rId8"/>
                        <a:srcRect/>
                        <a:stretch>
                          <a:fillRect/>
                        </a:stretch>
                      </p:blipFill>
                      <p:spPr bwMode="auto">
                        <a:xfrm>
                          <a:off x="6689725" y="2298700"/>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8" name="Group 27"/>
            <p:cNvGrpSpPr/>
            <p:nvPr/>
          </p:nvGrpSpPr>
          <p:grpSpPr>
            <a:xfrm>
              <a:off x="228600" y="1032805"/>
              <a:ext cx="8645576" cy="1329269"/>
              <a:chOff x="-381000" y="1032805"/>
              <a:chExt cx="8645576" cy="1329269"/>
            </a:xfrm>
          </p:grpSpPr>
          <p:pic>
            <p:nvPicPr>
              <p:cNvPr id="19"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6968" t="48570" r="24303" b="37991"/>
              <a:stretch/>
            </p:blipFill>
            <p:spPr bwMode="auto">
              <a:xfrm>
                <a:off x="2057400" y="1125877"/>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965054" y="112587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51495" y="1264794"/>
                <a:ext cx="1097280" cy="1097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49534" y="1426152"/>
                <a:ext cx="762000" cy="461665"/>
              </a:xfrm>
              <a:prstGeom prst="rect">
                <a:avLst/>
              </a:prstGeom>
              <a:noFill/>
            </p:spPr>
            <p:txBody>
              <a:bodyPr wrap="square" rtlCol="0">
                <a:spAutoFit/>
              </a:bodyPr>
              <a:lstStyle/>
              <a:p>
                <a:r>
                  <a:rPr lang="en-US" sz="2400" b="1" i="1" dirty="0">
                    <a:solidFill>
                      <a:srgbClr val="FFFF00"/>
                    </a:solidFill>
                    <a:latin typeface="+mj-lt"/>
                  </a:rPr>
                  <a:t>m</a:t>
                </a:r>
              </a:p>
            </p:txBody>
          </p:sp>
          <p:sp>
            <p:nvSpPr>
              <p:cNvPr id="8" name="TextBox 7"/>
              <p:cNvSpPr txBox="1"/>
              <p:nvPr/>
            </p:nvSpPr>
            <p:spPr>
              <a:xfrm>
                <a:off x="3657600" y="1519535"/>
                <a:ext cx="762000" cy="461665"/>
              </a:xfrm>
              <a:prstGeom prst="rect">
                <a:avLst/>
              </a:prstGeom>
              <a:noFill/>
            </p:spPr>
            <p:txBody>
              <a:bodyPr wrap="square" rtlCol="0">
                <a:spAutoFit/>
              </a:bodyPr>
              <a:lstStyle/>
              <a:p>
                <a:r>
                  <a:rPr lang="en-US" sz="2400" b="1" i="1" dirty="0">
                    <a:solidFill>
                      <a:srgbClr val="FFFF00"/>
                    </a:solidFill>
                    <a:latin typeface="+mj-lt"/>
                  </a:rPr>
                  <a:t>m</a:t>
                </a:r>
              </a:p>
            </p:txBody>
          </p:sp>
          <p:grpSp>
            <p:nvGrpSpPr>
              <p:cNvPr id="25" name="Group 24"/>
              <p:cNvGrpSpPr/>
              <p:nvPr/>
            </p:nvGrpSpPr>
            <p:grpSpPr>
              <a:xfrm>
                <a:off x="4455151" y="1037645"/>
                <a:ext cx="2445799" cy="1169738"/>
                <a:chOff x="4174455" y="1037645"/>
                <a:chExt cx="2445799" cy="1169738"/>
              </a:xfrm>
            </p:grpSpPr>
            <p:pic>
              <p:nvPicPr>
                <p:cNvPr id="23"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5522974" y="1106588"/>
                  <a:ext cx="1097280" cy="1100795"/>
                  <a:chOff x="5522974" y="1106588"/>
                  <a:chExt cx="1097280" cy="1100795"/>
                </a:xfrm>
              </p:grpSpPr>
              <p:sp>
                <p:nvSpPr>
                  <p:cNvPr id="20" name="Oval 19"/>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16746" y="1445441"/>
                    <a:ext cx="762000" cy="461665"/>
                  </a:xfrm>
                  <a:prstGeom prst="rect">
                    <a:avLst/>
                  </a:prstGeom>
                  <a:noFill/>
                </p:spPr>
                <p:txBody>
                  <a:bodyPr wrap="square" rtlCol="0">
                    <a:spAutoFit/>
                  </a:bodyPr>
                  <a:lstStyle/>
                  <a:p>
                    <a:r>
                      <a:rPr lang="en-US" sz="2400" b="1" i="1" dirty="0">
                        <a:solidFill>
                          <a:srgbClr val="FFFF00"/>
                        </a:solidFill>
                        <a:latin typeface="+mj-lt"/>
                      </a:rPr>
                      <a:t>m</a:t>
                    </a:r>
                  </a:p>
                </p:txBody>
              </p:sp>
            </p:grpSp>
          </p:grpSp>
          <p:pic>
            <p:nvPicPr>
              <p:cNvPr id="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6968" t="48570" r="24303" b="37991"/>
              <a:stretch/>
            </p:blipFill>
            <p:spPr bwMode="auto">
              <a:xfrm>
                <a:off x="6934200" y="103280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6968" t="48570" r="24303" b="37991"/>
              <a:stretch/>
            </p:blipFill>
            <p:spPr bwMode="auto">
              <a:xfrm>
                <a:off x="-381000" y="118520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114300" y="228600"/>
            <a:ext cx="7886700" cy="461665"/>
          </a:xfrm>
          <a:prstGeom prst="rect">
            <a:avLst/>
          </a:prstGeom>
          <a:noFill/>
        </p:spPr>
        <p:txBody>
          <a:bodyPr wrap="square" rtlCol="0">
            <a:spAutoFit/>
          </a:bodyPr>
          <a:lstStyle/>
          <a:p>
            <a:r>
              <a:rPr lang="en-US" sz="2400" dirty="0">
                <a:latin typeface="+mj-lt"/>
              </a:rPr>
              <a:t>Longitudinal case: a system of masses and springs:</a:t>
            </a:r>
          </a:p>
        </p:txBody>
      </p:sp>
      <p:graphicFrame>
        <p:nvGraphicFramePr>
          <p:cNvPr id="33" name="Object 32"/>
          <p:cNvGraphicFramePr>
            <a:graphicFrameLocks noChangeAspect="1"/>
          </p:cNvGraphicFramePr>
          <p:nvPr>
            <p:extLst>
              <p:ext uri="{D42A27DB-BD31-4B8C-83A1-F6EECF244321}">
                <p14:modId xmlns:p14="http://schemas.microsoft.com/office/powerpoint/2010/main" val="2323723863"/>
              </p:ext>
            </p:extLst>
          </p:nvPr>
        </p:nvGraphicFramePr>
        <p:xfrm>
          <a:off x="3927475" y="3473450"/>
          <a:ext cx="258763" cy="488950"/>
        </p:xfrm>
        <a:graphic>
          <a:graphicData uri="http://schemas.openxmlformats.org/presentationml/2006/ole">
            <mc:AlternateContent xmlns:mc="http://schemas.openxmlformats.org/markup-compatibility/2006">
              <mc:Choice xmlns:v="urn:schemas-microsoft-com:vml" Requires="v">
                <p:oleObj spid="_x0000_s257070" name="数式" r:id="rId10" imgW="114120" imgH="215640" progId="Equation.3">
                  <p:embed/>
                </p:oleObj>
              </mc:Choice>
              <mc:Fallback>
                <p:oleObj name="数式" r:id="rId10" imgW="114120" imgH="215640" progId="Equation.3">
                  <p:embed/>
                  <p:pic>
                    <p:nvPicPr>
                      <p:cNvPr id="33" name="Object 32"/>
                      <p:cNvPicPr>
                        <a:picLocks noChangeAspect="1" noChangeArrowheads="1"/>
                      </p:cNvPicPr>
                      <p:nvPr/>
                    </p:nvPicPr>
                    <p:blipFill>
                      <a:blip r:embed="rId11"/>
                      <a:srcRect/>
                      <a:stretch>
                        <a:fillRect/>
                      </a:stretch>
                    </p:blipFill>
                    <p:spPr bwMode="auto">
                      <a:xfrm>
                        <a:off x="3927475" y="3473450"/>
                        <a:ext cx="2587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755360632"/>
              </p:ext>
            </p:extLst>
          </p:nvPr>
        </p:nvGraphicFramePr>
        <p:xfrm>
          <a:off x="152400" y="2514600"/>
          <a:ext cx="5618163" cy="976312"/>
        </p:xfrm>
        <a:graphic>
          <a:graphicData uri="http://schemas.openxmlformats.org/presentationml/2006/ole">
            <mc:AlternateContent xmlns:mc="http://schemas.openxmlformats.org/markup-compatibility/2006">
              <mc:Choice xmlns:v="urn:schemas-microsoft-com:vml" Requires="v">
                <p:oleObj spid="_x0000_s257071" name="数式" r:id="rId12" imgW="2489040" imgH="431640" progId="Equation.3">
                  <p:embed/>
                </p:oleObj>
              </mc:Choice>
              <mc:Fallback>
                <p:oleObj name="数式" r:id="rId12" imgW="2489040" imgH="431640" progId="Equation.3">
                  <p:embed/>
                  <p:pic>
                    <p:nvPicPr>
                      <p:cNvPr id="34" name="Object 33"/>
                      <p:cNvPicPr>
                        <a:picLocks noChangeAspect="1" noChangeArrowheads="1"/>
                      </p:cNvPicPr>
                      <p:nvPr/>
                    </p:nvPicPr>
                    <p:blipFill>
                      <a:blip r:embed="rId13"/>
                      <a:srcRect/>
                      <a:stretch>
                        <a:fillRect/>
                      </a:stretch>
                    </p:blipFill>
                    <p:spPr bwMode="auto">
                      <a:xfrm>
                        <a:off x="152400" y="2514600"/>
                        <a:ext cx="56181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30825760"/>
              </p:ext>
            </p:extLst>
          </p:nvPr>
        </p:nvGraphicFramePr>
        <p:xfrm>
          <a:off x="114300" y="3352800"/>
          <a:ext cx="3725863" cy="917575"/>
        </p:xfrm>
        <a:graphic>
          <a:graphicData uri="http://schemas.openxmlformats.org/presentationml/2006/ole">
            <mc:AlternateContent xmlns:mc="http://schemas.openxmlformats.org/markup-compatibility/2006">
              <mc:Choice xmlns:v="urn:schemas-microsoft-com:vml" Requires="v">
                <p:oleObj spid="_x0000_s257072" name="数式" r:id="rId14" imgW="1650960" imgH="406080" progId="Equation.3">
                  <p:embed/>
                </p:oleObj>
              </mc:Choice>
              <mc:Fallback>
                <p:oleObj name="数式" r:id="rId14" imgW="1650960" imgH="406080" progId="Equation.3">
                  <p:embed/>
                  <p:pic>
                    <p:nvPicPr>
                      <p:cNvPr id="5" name="Object 4"/>
                      <p:cNvPicPr>
                        <a:picLocks noChangeAspect="1" noChangeArrowheads="1"/>
                      </p:cNvPicPr>
                      <p:nvPr/>
                    </p:nvPicPr>
                    <p:blipFill>
                      <a:blip r:embed="rId15"/>
                      <a:srcRect/>
                      <a:stretch>
                        <a:fillRect/>
                      </a:stretch>
                    </p:blipFill>
                    <p:spPr bwMode="auto">
                      <a:xfrm>
                        <a:off x="114300" y="3352800"/>
                        <a:ext cx="37258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71237259"/>
              </p:ext>
            </p:extLst>
          </p:nvPr>
        </p:nvGraphicFramePr>
        <p:xfrm>
          <a:off x="152400" y="4038600"/>
          <a:ext cx="7194550" cy="2408238"/>
        </p:xfrm>
        <a:graphic>
          <a:graphicData uri="http://schemas.openxmlformats.org/presentationml/2006/ole">
            <mc:AlternateContent xmlns:mc="http://schemas.openxmlformats.org/markup-compatibility/2006">
              <mc:Choice xmlns:v="urn:schemas-microsoft-com:vml" Requires="v">
                <p:oleObj spid="_x0000_s257073" name="数式" r:id="rId16" imgW="3187440" imgH="1066680" progId="Equation.3">
                  <p:embed/>
                </p:oleObj>
              </mc:Choice>
              <mc:Fallback>
                <p:oleObj name="数式" r:id="rId16" imgW="3187440" imgH="1066680" progId="Equation.3">
                  <p:embed/>
                  <p:pic>
                    <p:nvPicPr>
                      <p:cNvPr id="6" name="Object 5"/>
                      <p:cNvPicPr>
                        <a:picLocks noChangeAspect="1" noChangeArrowheads="1"/>
                      </p:cNvPicPr>
                      <p:nvPr/>
                    </p:nvPicPr>
                    <p:blipFill>
                      <a:blip r:embed="rId17"/>
                      <a:srcRect/>
                      <a:stretch>
                        <a:fillRect/>
                      </a:stretch>
                    </p:blipFill>
                    <p:spPr bwMode="auto">
                      <a:xfrm>
                        <a:off x="152400" y="4038600"/>
                        <a:ext cx="71945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042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69A9E-050C-40E2-A83F-E917FA81481C}"/>
              </a:ext>
            </a:extLst>
          </p:cNvPr>
          <p:cNvSpPr>
            <a:spLocks noGrp="1"/>
          </p:cNvSpPr>
          <p:nvPr>
            <p:ph type="dt" sz="half" idx="10"/>
          </p:nvPr>
        </p:nvSpPr>
        <p:spPr/>
        <p:txBody>
          <a:bodyPr/>
          <a:lstStyle/>
          <a:p>
            <a:r>
              <a:rPr lang="en-US"/>
              <a:t>10/9/2019</a:t>
            </a:r>
            <a:endParaRPr lang="en-US" dirty="0"/>
          </a:p>
        </p:txBody>
      </p:sp>
      <p:sp>
        <p:nvSpPr>
          <p:cNvPr id="3" name="Footer Placeholder 2">
            <a:extLst>
              <a:ext uri="{FF2B5EF4-FFF2-40B4-BE49-F238E27FC236}">
                <a16:creationId xmlns:a16="http://schemas.microsoft.com/office/drawing/2014/main" id="{098EC000-54D6-448A-88C7-EFB78C3F1750}"/>
              </a:ext>
            </a:extLst>
          </p:cNvPr>
          <p:cNvSpPr>
            <a:spLocks noGrp="1"/>
          </p:cNvSpPr>
          <p:nvPr>
            <p:ph type="ftr" sz="quarter" idx="11"/>
          </p:nvPr>
        </p:nvSpPr>
        <p:spPr/>
        <p:txBody>
          <a:bodyPr/>
          <a:lstStyle/>
          <a:p>
            <a:r>
              <a:rPr lang="en-US"/>
              <a:t>PHY 711  Fall 2019 -- Lecture 20</a:t>
            </a:r>
            <a:endParaRPr lang="en-US" dirty="0"/>
          </a:p>
        </p:txBody>
      </p:sp>
      <p:sp>
        <p:nvSpPr>
          <p:cNvPr id="4" name="Slide Number Placeholder 3">
            <a:extLst>
              <a:ext uri="{FF2B5EF4-FFF2-40B4-BE49-F238E27FC236}">
                <a16:creationId xmlns:a16="http://schemas.microsoft.com/office/drawing/2014/main" id="{556E6939-E272-4522-9E06-192D98599CB5}"/>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90F5565E-E37D-4DE8-9FEE-40ECB134390A}"/>
              </a:ext>
            </a:extLst>
          </p:cNvPr>
          <p:cNvPicPr>
            <a:picLocks noChangeAspect="1"/>
          </p:cNvPicPr>
          <p:nvPr/>
        </p:nvPicPr>
        <p:blipFill>
          <a:blip r:embed="rId2"/>
          <a:stretch>
            <a:fillRect/>
          </a:stretch>
        </p:blipFill>
        <p:spPr>
          <a:xfrm>
            <a:off x="0" y="626561"/>
            <a:ext cx="9144000" cy="5604877"/>
          </a:xfrm>
          <a:prstGeom prst="rect">
            <a:avLst/>
          </a:prstGeom>
        </p:spPr>
      </p:pic>
      <p:sp>
        <p:nvSpPr>
          <p:cNvPr id="6" name="Oval 5">
            <a:extLst>
              <a:ext uri="{FF2B5EF4-FFF2-40B4-BE49-F238E27FC236}">
                <a16:creationId xmlns:a16="http://schemas.microsoft.com/office/drawing/2014/main" id="{EA121481-FEB3-48E6-80DC-41C3661A821F}"/>
              </a:ext>
            </a:extLst>
          </p:cNvPr>
          <p:cNvSpPr/>
          <p:nvPr/>
        </p:nvSpPr>
        <p:spPr>
          <a:xfrm>
            <a:off x="5814646" y="2133600"/>
            <a:ext cx="3352800" cy="220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683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9/30/2019</a:t>
            </a:r>
            <a:endParaRPr lang="en-US" dirty="0"/>
          </a:p>
        </p:txBody>
      </p:sp>
      <p:sp>
        <p:nvSpPr>
          <p:cNvPr id="3" name="Footer Placeholder 2"/>
          <p:cNvSpPr>
            <a:spLocks noGrp="1"/>
          </p:cNvSpPr>
          <p:nvPr>
            <p:ph type="ftr" sz="quarter" idx="11"/>
          </p:nvPr>
        </p:nvSpPr>
        <p:spPr/>
        <p:txBody>
          <a:bodyPr/>
          <a:lstStyle/>
          <a:p>
            <a:r>
              <a:rPr lang="en-US"/>
              <a:t>PHY 711  Fall 2019 --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89460001"/>
              </p:ext>
            </p:extLst>
          </p:nvPr>
        </p:nvGraphicFramePr>
        <p:xfrm>
          <a:off x="685800" y="258763"/>
          <a:ext cx="6248400" cy="2924175"/>
        </p:xfrm>
        <a:graphic>
          <a:graphicData uri="http://schemas.openxmlformats.org/presentationml/2006/ole">
            <mc:AlternateContent xmlns:mc="http://schemas.openxmlformats.org/markup-compatibility/2006">
              <mc:Choice xmlns:v="urn:schemas-microsoft-com:vml" Requires="v">
                <p:oleObj spid="_x0000_s258061" name="数式" r:id="rId3" imgW="2768400" imgH="1295280" progId="Equation.3">
                  <p:embed/>
                </p:oleObj>
              </mc:Choice>
              <mc:Fallback>
                <p:oleObj name="数式" r:id="rId3" imgW="2768400" imgH="1295280" progId="Equation.3">
                  <p:embed/>
                  <p:pic>
                    <p:nvPicPr>
                      <p:cNvPr id="5" name="Object 4"/>
                      <p:cNvPicPr>
                        <a:picLocks noChangeAspect="1" noChangeArrowheads="1"/>
                      </p:cNvPicPr>
                      <p:nvPr/>
                    </p:nvPicPr>
                    <p:blipFill>
                      <a:blip r:embed="rId4"/>
                      <a:srcRect/>
                      <a:stretch>
                        <a:fillRect/>
                      </a:stretch>
                    </p:blipFill>
                    <p:spPr bwMode="auto">
                      <a:xfrm>
                        <a:off x="685800" y="258763"/>
                        <a:ext cx="62484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Up Arrow 5"/>
          <p:cNvSpPr/>
          <p:nvPr/>
        </p:nvSpPr>
        <p:spPr>
          <a:xfrm rot="20104234">
            <a:off x="4013530" y="2713658"/>
            <a:ext cx="4572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0" y="3254527"/>
            <a:ext cx="3886200" cy="830997"/>
          </a:xfrm>
          <a:prstGeom prst="rect">
            <a:avLst/>
          </a:prstGeom>
          <a:noFill/>
        </p:spPr>
        <p:txBody>
          <a:bodyPr wrap="square" rtlCol="0">
            <a:spAutoFit/>
          </a:bodyPr>
          <a:lstStyle/>
          <a:p>
            <a:r>
              <a:rPr lang="en-US" sz="2400" dirty="0">
                <a:latin typeface="+mj-lt"/>
              </a:rPr>
              <a:t>system parameter with units of (velocity)</a:t>
            </a:r>
            <a:r>
              <a:rPr lang="en-US" sz="2400" baseline="30000" dirty="0">
                <a:latin typeface="+mj-lt"/>
              </a:rPr>
              <a:t>2</a:t>
            </a:r>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686433718"/>
              </p:ext>
            </p:extLst>
          </p:nvPr>
        </p:nvGraphicFramePr>
        <p:xfrm>
          <a:off x="1111250" y="4344988"/>
          <a:ext cx="5245100" cy="2465387"/>
        </p:xfrm>
        <a:graphic>
          <a:graphicData uri="http://schemas.openxmlformats.org/presentationml/2006/ole">
            <mc:AlternateContent xmlns:mc="http://schemas.openxmlformats.org/markup-compatibility/2006">
              <mc:Choice xmlns:v="urn:schemas-microsoft-com:vml" Requires="v">
                <p:oleObj spid="_x0000_s258062" name="Equation" r:id="rId5" imgW="2323800" imgH="1091880" progId="Equation.DSMT4">
                  <p:embed/>
                </p:oleObj>
              </mc:Choice>
              <mc:Fallback>
                <p:oleObj name="Equation" r:id="rId5" imgW="2323800" imgH="1091880" progId="Equation.DSMT4">
                  <p:embed/>
                  <p:pic>
                    <p:nvPicPr>
                      <p:cNvPr id="8" name="Object 7"/>
                      <p:cNvPicPr>
                        <a:picLocks noChangeAspect="1" noChangeArrowheads="1"/>
                      </p:cNvPicPr>
                      <p:nvPr/>
                    </p:nvPicPr>
                    <p:blipFill>
                      <a:blip r:embed="rId6"/>
                      <a:srcRect/>
                      <a:stretch>
                        <a:fillRect/>
                      </a:stretch>
                    </p:blipFill>
                    <p:spPr bwMode="auto">
                      <a:xfrm>
                        <a:off x="1111250" y="4344988"/>
                        <a:ext cx="52451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349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9/30/2019</a:t>
            </a:r>
            <a:endParaRPr lang="en-US" dirty="0"/>
          </a:p>
        </p:txBody>
      </p:sp>
      <p:sp>
        <p:nvSpPr>
          <p:cNvPr id="3" name="Footer Placeholder 2"/>
          <p:cNvSpPr>
            <a:spLocks noGrp="1"/>
          </p:cNvSpPr>
          <p:nvPr>
            <p:ph type="ftr" sz="quarter" idx="11"/>
          </p:nvPr>
        </p:nvSpPr>
        <p:spPr/>
        <p:txBody>
          <a:bodyPr/>
          <a:lstStyle/>
          <a:p>
            <a:r>
              <a:rPr lang="en-US"/>
              <a:t>PHY 711  Fall 2019 --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43926081"/>
              </p:ext>
            </p:extLst>
          </p:nvPr>
        </p:nvGraphicFramePr>
        <p:xfrm>
          <a:off x="552450" y="392112"/>
          <a:ext cx="8439150" cy="5932488"/>
        </p:xfrm>
        <a:graphic>
          <a:graphicData uri="http://schemas.openxmlformats.org/presentationml/2006/ole">
            <mc:AlternateContent xmlns:mc="http://schemas.openxmlformats.org/markup-compatibility/2006">
              <mc:Choice xmlns:v="urn:schemas-microsoft-com:vml" Requires="v">
                <p:oleObj spid="_x0000_s259079" name="数式" r:id="rId3" imgW="4127400" imgH="2920680" progId="Equation.3">
                  <p:embed/>
                </p:oleObj>
              </mc:Choice>
              <mc:Fallback>
                <p:oleObj name="数式" r:id="rId3" imgW="4127400" imgH="2920680" progId="Equation.3">
                  <p:embed/>
                  <p:pic>
                    <p:nvPicPr>
                      <p:cNvPr id="5" name="Object 4"/>
                      <p:cNvPicPr>
                        <a:picLocks noChangeAspect="1" noChangeArrowheads="1"/>
                      </p:cNvPicPr>
                      <p:nvPr/>
                    </p:nvPicPr>
                    <p:blipFill>
                      <a:blip r:embed="rId4"/>
                      <a:srcRect/>
                      <a:stretch>
                        <a:fillRect/>
                      </a:stretch>
                    </p:blipFill>
                    <p:spPr bwMode="auto">
                      <a:xfrm>
                        <a:off x="552450" y="392112"/>
                        <a:ext cx="8439150" cy="59324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94094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9/30/2019</a:t>
            </a:r>
            <a:endParaRPr lang="en-US" dirty="0"/>
          </a:p>
        </p:txBody>
      </p:sp>
      <p:sp>
        <p:nvSpPr>
          <p:cNvPr id="3" name="Footer Placeholder 2"/>
          <p:cNvSpPr>
            <a:spLocks noGrp="1"/>
          </p:cNvSpPr>
          <p:nvPr>
            <p:ph type="ftr" sz="quarter" idx="11"/>
          </p:nvPr>
        </p:nvSpPr>
        <p:spPr/>
        <p:txBody>
          <a:bodyPr/>
          <a:lstStyle/>
          <a:p>
            <a:r>
              <a:rPr lang="en-US"/>
              <a:t>PHY 711  Fall 2019 --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95564554"/>
              </p:ext>
            </p:extLst>
          </p:nvPr>
        </p:nvGraphicFramePr>
        <p:xfrm>
          <a:off x="685800" y="76200"/>
          <a:ext cx="7062788" cy="6499225"/>
        </p:xfrm>
        <a:graphic>
          <a:graphicData uri="http://schemas.openxmlformats.org/presentationml/2006/ole">
            <mc:AlternateContent xmlns:mc="http://schemas.openxmlformats.org/markup-compatibility/2006">
              <mc:Choice xmlns:v="urn:schemas-microsoft-com:vml" Requires="v">
                <p:oleObj spid="_x0000_s260103" name="数式" r:id="rId3" imgW="3454200" imgH="3200400" progId="Equation.3">
                  <p:embed/>
                </p:oleObj>
              </mc:Choice>
              <mc:Fallback>
                <p:oleObj name="数式" r:id="rId3" imgW="3454200" imgH="3200400" progId="Equation.3">
                  <p:embed/>
                  <p:pic>
                    <p:nvPicPr>
                      <p:cNvPr id="5" name="Object 4"/>
                      <p:cNvPicPr>
                        <a:picLocks noChangeAspect="1" noChangeArrowheads="1"/>
                      </p:cNvPicPr>
                      <p:nvPr/>
                    </p:nvPicPr>
                    <p:blipFill>
                      <a:blip r:embed="rId4"/>
                      <a:srcRect/>
                      <a:stretch>
                        <a:fillRect/>
                      </a:stretch>
                    </p:blipFill>
                    <p:spPr bwMode="auto">
                      <a:xfrm>
                        <a:off x="685800" y="76200"/>
                        <a:ext cx="7062788" cy="6499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0394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9/30/2019</a:t>
            </a:r>
            <a:endParaRPr lang="en-US" dirty="0"/>
          </a:p>
        </p:txBody>
      </p:sp>
      <p:sp>
        <p:nvSpPr>
          <p:cNvPr id="3" name="Footer Placeholder 2"/>
          <p:cNvSpPr>
            <a:spLocks noGrp="1"/>
          </p:cNvSpPr>
          <p:nvPr>
            <p:ph type="ftr" sz="quarter" idx="11"/>
          </p:nvPr>
        </p:nvSpPr>
        <p:spPr/>
        <p:txBody>
          <a:bodyPr/>
          <a:lstStyle/>
          <a:p>
            <a:r>
              <a:rPr lang="en-US"/>
              <a:t>PHY 711  Fall 2019 --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03778215"/>
              </p:ext>
            </p:extLst>
          </p:nvPr>
        </p:nvGraphicFramePr>
        <p:xfrm>
          <a:off x="304800" y="609600"/>
          <a:ext cx="8464550" cy="2114550"/>
        </p:xfrm>
        <a:graphic>
          <a:graphicData uri="http://schemas.openxmlformats.org/presentationml/2006/ole">
            <mc:AlternateContent xmlns:mc="http://schemas.openxmlformats.org/markup-compatibility/2006">
              <mc:Choice xmlns:v="urn:schemas-microsoft-com:vml" Requires="v">
                <p:oleObj spid="_x0000_s261127" name="数式" r:id="rId3" imgW="4140000" imgH="1041120" progId="Equation.3">
                  <p:embed/>
                </p:oleObj>
              </mc:Choice>
              <mc:Fallback>
                <p:oleObj name="数式" r:id="rId3" imgW="4140000" imgH="1041120" progId="Equation.3">
                  <p:embed/>
                  <p:pic>
                    <p:nvPicPr>
                      <p:cNvPr id="5" name="Object 4"/>
                      <p:cNvPicPr>
                        <a:picLocks noChangeAspect="1" noChangeArrowheads="1"/>
                      </p:cNvPicPr>
                      <p:nvPr/>
                    </p:nvPicPr>
                    <p:blipFill>
                      <a:blip r:embed="rId4"/>
                      <a:srcRect/>
                      <a:stretch>
                        <a:fillRect/>
                      </a:stretch>
                    </p:blipFill>
                    <p:spPr bwMode="auto">
                      <a:xfrm>
                        <a:off x="304800" y="609600"/>
                        <a:ext cx="84645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85297"/>
            <a:ext cx="9144000" cy="3115503"/>
          </a:xfrm>
          <a:prstGeom prst="rect">
            <a:avLst/>
          </a:prstGeom>
        </p:spPr>
      </p:pic>
    </p:spTree>
    <p:extLst>
      <p:ext uri="{BB962C8B-B14F-4D97-AF65-F5344CB8AC3E}">
        <p14:creationId xmlns:p14="http://schemas.microsoft.com/office/powerpoint/2010/main" val="172465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BE4BEA-E188-4CE3-9602-0B7C586B79F9}"/>
              </a:ext>
            </a:extLst>
          </p:cNvPr>
          <p:cNvSpPr>
            <a:spLocks noGrp="1"/>
          </p:cNvSpPr>
          <p:nvPr>
            <p:ph type="dt" sz="half" idx="10"/>
          </p:nvPr>
        </p:nvSpPr>
        <p:spPr/>
        <p:txBody>
          <a:bodyPr/>
          <a:lstStyle/>
          <a:p>
            <a:r>
              <a:rPr lang="en-US"/>
              <a:t>10/9/2019</a:t>
            </a:r>
            <a:endParaRPr lang="en-US" dirty="0"/>
          </a:p>
        </p:txBody>
      </p:sp>
      <p:sp>
        <p:nvSpPr>
          <p:cNvPr id="3" name="Footer Placeholder 2">
            <a:extLst>
              <a:ext uri="{FF2B5EF4-FFF2-40B4-BE49-F238E27FC236}">
                <a16:creationId xmlns:a16="http://schemas.microsoft.com/office/drawing/2014/main" id="{A7290661-1EA9-49C7-AF8D-48F42E9B5F2E}"/>
              </a:ext>
            </a:extLst>
          </p:cNvPr>
          <p:cNvSpPr>
            <a:spLocks noGrp="1"/>
          </p:cNvSpPr>
          <p:nvPr>
            <p:ph type="ftr" sz="quarter" idx="11"/>
          </p:nvPr>
        </p:nvSpPr>
        <p:spPr/>
        <p:txBody>
          <a:bodyPr/>
          <a:lstStyle/>
          <a:p>
            <a:r>
              <a:rPr lang="en-US"/>
              <a:t>PHY 711  Fall 2019 -- Lecture 20</a:t>
            </a:r>
            <a:endParaRPr lang="en-US" dirty="0"/>
          </a:p>
        </p:txBody>
      </p:sp>
      <p:sp>
        <p:nvSpPr>
          <p:cNvPr id="4" name="Slide Number Placeholder 3">
            <a:extLst>
              <a:ext uri="{FF2B5EF4-FFF2-40B4-BE49-F238E27FC236}">
                <a16:creationId xmlns:a16="http://schemas.microsoft.com/office/drawing/2014/main" id="{52276FFA-FB70-4C97-923A-9D4FA615C85C}"/>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37FD9D69-259B-4076-9429-216C42C00335}"/>
              </a:ext>
            </a:extLst>
          </p:cNvPr>
          <p:cNvPicPr>
            <a:picLocks noChangeAspect="1"/>
          </p:cNvPicPr>
          <p:nvPr/>
        </p:nvPicPr>
        <p:blipFill>
          <a:blip r:embed="rId2"/>
          <a:stretch>
            <a:fillRect/>
          </a:stretch>
        </p:blipFill>
        <p:spPr>
          <a:xfrm>
            <a:off x="885714" y="0"/>
            <a:ext cx="7372572" cy="6858000"/>
          </a:xfrm>
          <a:prstGeom prst="rect">
            <a:avLst/>
          </a:prstGeom>
        </p:spPr>
      </p:pic>
      <p:sp>
        <p:nvSpPr>
          <p:cNvPr id="6" name="TextBox 5">
            <a:extLst>
              <a:ext uri="{FF2B5EF4-FFF2-40B4-BE49-F238E27FC236}">
                <a16:creationId xmlns:a16="http://schemas.microsoft.com/office/drawing/2014/main" id="{91EED566-5531-48E9-93D6-8ADE1D8CBF1D}"/>
              </a:ext>
            </a:extLst>
          </p:cNvPr>
          <p:cNvSpPr txBox="1"/>
          <p:nvPr/>
        </p:nvSpPr>
        <p:spPr>
          <a:xfrm>
            <a:off x="3505200" y="1600200"/>
            <a:ext cx="2667000" cy="461665"/>
          </a:xfrm>
          <a:prstGeom prst="rect">
            <a:avLst/>
          </a:prstGeom>
          <a:noFill/>
        </p:spPr>
        <p:txBody>
          <a:bodyPr wrap="square" rtlCol="0">
            <a:spAutoFit/>
          </a:bodyPr>
          <a:lstStyle/>
          <a:p>
            <a:r>
              <a:rPr lang="en-US" sz="2400" b="1" dirty="0">
                <a:latin typeface="+mj-lt"/>
              </a:rPr>
              <a:t>3 PM Olin 101</a:t>
            </a:r>
          </a:p>
        </p:txBody>
      </p:sp>
    </p:spTree>
    <p:extLst>
      <p:ext uri="{BB962C8B-B14F-4D97-AF65-F5344CB8AC3E}">
        <p14:creationId xmlns:p14="http://schemas.microsoft.com/office/powerpoint/2010/main" val="78011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381000" y="228600"/>
            <a:ext cx="5105400" cy="457200"/>
          </a:xfrm>
          <a:prstGeom prst="rect">
            <a:avLst/>
          </a:prstGeom>
          <a:noFill/>
        </p:spPr>
        <p:txBody>
          <a:bodyPr wrap="square" rtlCol="0">
            <a:spAutoFit/>
          </a:bodyPr>
          <a:lstStyle/>
          <a:p>
            <a:r>
              <a:rPr lang="en-US" sz="2400" dirty="0">
                <a:latin typeface="+mj-lt"/>
              </a:rPr>
              <a:t>Scattering theory</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n 7"/>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295961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29549842"/>
              </p:ext>
            </p:extLst>
          </p:nvPr>
        </p:nvGraphicFramePr>
        <p:xfrm>
          <a:off x="622300" y="685800"/>
          <a:ext cx="7543800" cy="2235200"/>
        </p:xfrm>
        <a:graphic>
          <a:graphicData uri="http://schemas.openxmlformats.org/presentationml/2006/ole">
            <mc:AlternateContent xmlns:mc="http://schemas.openxmlformats.org/markup-compatibility/2006">
              <mc:Choice xmlns:v="urn:schemas-microsoft-com:vml" Requires="v">
                <p:oleObj spid="_x0000_s1056" name="Equation" r:id="rId3" imgW="3771720" imgH="1117440" progId="Equation.DSMT4">
                  <p:embed/>
                </p:oleObj>
              </mc:Choice>
              <mc:Fallback>
                <p:oleObj name="Equation" r:id="rId3" imgW="3771720" imgH="1117440" progId="Equation.DSMT4">
                  <p:embed/>
                  <p:pic>
                    <p:nvPicPr>
                      <p:cNvPr id="5" name="Object 4"/>
                      <p:cNvPicPr/>
                      <p:nvPr/>
                    </p:nvPicPr>
                    <p:blipFill>
                      <a:blip r:embed="rId4"/>
                      <a:stretch>
                        <a:fillRect/>
                      </a:stretch>
                    </p:blipFill>
                    <p:spPr>
                      <a:xfrm>
                        <a:off x="622300" y="685800"/>
                        <a:ext cx="7543800" cy="2235200"/>
                      </a:xfrm>
                      <a:prstGeom prst="rect">
                        <a:avLst/>
                      </a:prstGeom>
                    </p:spPr>
                  </p:pic>
                </p:oleObj>
              </mc:Fallback>
            </mc:AlternateContent>
          </a:graphicData>
        </a:graphic>
      </p:graphicFrame>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8" name="Group 7"/>
          <p:cNvGrpSpPr/>
          <p:nvPr/>
        </p:nvGrpSpPr>
        <p:grpSpPr>
          <a:xfrm>
            <a:off x="4343400" y="3810000"/>
            <a:ext cx="4267200" cy="1339850"/>
            <a:chOff x="4648200" y="3048000"/>
            <a:chExt cx="4267200" cy="1339850"/>
          </a:xfrm>
        </p:grpSpPr>
        <p:sp>
          <p:nvSpPr>
            <p:cNvPr id="9" name="Rectangle 8"/>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516649898"/>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1057" name="数式" r:id="rId6" imgW="1993680" imgH="634680" progId="Equation.3">
                    <p:embed/>
                  </p:oleObj>
                </mc:Choice>
                <mc:Fallback>
                  <p:oleObj name="数式" r:id="rId6" imgW="1993680" imgH="634680" progId="Equation.3">
                    <p:embed/>
                    <p:pic>
                      <p:nvPicPr>
                        <p:cNvPr id="10" name="Object 9"/>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 name="Donut 10"/>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085770524"/>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spid="_x0000_s1058" name="数式" r:id="rId8" imgW="444240" imgH="203040" progId="Equation.3">
                  <p:embed/>
                </p:oleObj>
              </mc:Choice>
              <mc:Fallback>
                <p:oleObj name="数式" r:id="rId8" imgW="444240" imgH="203040" progId="Equation.3">
                  <p:embed/>
                  <p:pic>
                    <p:nvPicPr>
                      <p:cNvPr id="14" name="Object 13"/>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7" name="Curved Right Arrow 16"/>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187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1676400"/>
            <a:ext cx="838200" cy="461665"/>
          </a:xfrm>
          <a:prstGeom prst="rect">
            <a:avLst/>
          </a:prstGeom>
          <a:noFill/>
        </p:spPr>
        <p:txBody>
          <a:bodyPr wrap="square" rtlCol="0">
            <a:spAutoFit/>
          </a:bodyPr>
          <a:lstStyle/>
          <a:p>
            <a:r>
              <a:rPr lang="en-US" sz="2400" dirty="0">
                <a:latin typeface="+mj-lt"/>
              </a:rPr>
              <a:t>1</a:t>
            </a:r>
          </a:p>
        </p:txBody>
      </p:sp>
      <p:sp>
        <p:nvSpPr>
          <p:cNvPr id="13" name="TextBox 12"/>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14" name="Object 13"/>
          <p:cNvGraphicFramePr>
            <a:graphicFrameLocks noChangeAspect="1"/>
          </p:cNvGraphicFramePr>
          <p:nvPr>
            <p:extLst>
              <p:ext uri="{D42A27DB-BD31-4B8C-83A1-F6EECF244321}">
                <p14:modId xmlns:p14="http://schemas.microsoft.com/office/powerpoint/2010/main" val="3269885339"/>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spid="_x0000_s234517" name="Equation" r:id="rId3" imgW="1765080" imgH="393480" progId="Equation.DSMT4">
                  <p:embed/>
                </p:oleObj>
              </mc:Choice>
              <mc:Fallback>
                <p:oleObj name="Equation" r:id="rId3" imgW="1765080" imgH="393480" progId="Equation.DSMT4">
                  <p:embed/>
                  <p:pic>
                    <p:nvPicPr>
                      <p:cNvPr id="14" name="Object 13"/>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88821673"/>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spid="_x0000_s234518" name="Equation" r:id="rId5" imgW="3504960" imgH="393480" progId="Equation.DSMT4">
                  <p:embed/>
                </p:oleObj>
              </mc:Choice>
              <mc:Fallback>
                <p:oleObj name="Equation" r:id="rId5" imgW="3504960" imgH="393480" progId="Equation.DSMT4">
                  <p:embed/>
                  <p:pic>
                    <p:nvPicPr>
                      <p:cNvPr id="15" name="Object 14"/>
                      <p:cNvPicPr/>
                      <p:nvPr/>
                    </p:nvPicPr>
                    <p:blipFill>
                      <a:blip r:embed="rId6"/>
                      <a:stretch>
                        <a:fillRect/>
                      </a:stretch>
                    </p:blipFill>
                    <p:spPr>
                      <a:xfrm>
                        <a:off x="376238" y="4832350"/>
                        <a:ext cx="8535987" cy="958850"/>
                      </a:xfrm>
                      <a:prstGeom prst="rect">
                        <a:avLst/>
                      </a:prstGeom>
                    </p:spPr>
                  </p:pic>
                </p:oleObj>
              </mc:Fallback>
            </mc:AlternateContent>
          </a:graphicData>
        </a:graphic>
      </p:graphicFrame>
      <p:sp>
        <p:nvSpPr>
          <p:cNvPr id="16" name="TextBox 15"/>
          <p:cNvSpPr txBox="1"/>
          <p:nvPr/>
        </p:nvSpPr>
        <p:spPr>
          <a:xfrm>
            <a:off x="152400" y="152400"/>
            <a:ext cx="9906000" cy="461665"/>
          </a:xfrm>
          <a:prstGeom prst="rect">
            <a:avLst/>
          </a:prstGeom>
          <a:noFill/>
        </p:spPr>
        <p:txBody>
          <a:bodyPr wrap="square" rtlCol="0">
            <a:spAutoFit/>
          </a:bodyPr>
          <a:lstStyle/>
          <a:p>
            <a:r>
              <a:rPr lang="en-US" sz="2400" dirty="0">
                <a:latin typeface="+mj-lt"/>
              </a:rPr>
              <a:t>Relationship of scattering cross-section to particle interactions --</a:t>
            </a:r>
          </a:p>
        </p:txBody>
      </p:sp>
    </p:spTree>
    <p:extLst>
      <p:ext uri="{BB962C8B-B14F-4D97-AF65-F5344CB8AC3E}">
        <p14:creationId xmlns:p14="http://schemas.microsoft.com/office/powerpoint/2010/main" val="235105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3609234745"/>
              </p:ext>
            </p:extLst>
          </p:nvPr>
        </p:nvGraphicFramePr>
        <p:xfrm>
          <a:off x="641350" y="1679575"/>
          <a:ext cx="6413500" cy="1679575"/>
        </p:xfrm>
        <a:graphic>
          <a:graphicData uri="http://schemas.openxmlformats.org/presentationml/2006/ole">
            <mc:AlternateContent xmlns:mc="http://schemas.openxmlformats.org/markup-compatibility/2006">
              <mc:Choice xmlns:v="urn:schemas-microsoft-com:vml" Requires="v">
                <p:oleObj spid="_x0000_s235541" name="Equation" r:id="rId3" imgW="2717640" imgH="736560" progId="Equation.DSMT4">
                  <p:embed/>
                </p:oleObj>
              </mc:Choice>
              <mc:Fallback>
                <p:oleObj name="Equation" r:id="rId3" imgW="2717640" imgH="736560" progId="Equation.DSMT4">
                  <p:embed/>
                  <p:pic>
                    <p:nvPicPr>
                      <p:cNvPr id="6" name="Object 5"/>
                      <p:cNvPicPr>
                        <a:picLocks noChangeAspect="1" noChangeArrowheads="1"/>
                      </p:cNvPicPr>
                      <p:nvPr/>
                    </p:nvPicPr>
                    <p:blipFill>
                      <a:blip r:embed="rId4"/>
                      <a:srcRect/>
                      <a:stretch>
                        <a:fillRect/>
                      </a:stretch>
                    </p:blipFill>
                    <p:spPr bwMode="auto">
                      <a:xfrm>
                        <a:off x="641350" y="1679575"/>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84154896"/>
              </p:ext>
            </p:extLst>
          </p:nvPr>
        </p:nvGraphicFramePr>
        <p:xfrm>
          <a:off x="712787" y="3367088"/>
          <a:ext cx="7516813" cy="3033712"/>
        </p:xfrm>
        <a:graphic>
          <a:graphicData uri="http://schemas.openxmlformats.org/presentationml/2006/ole">
            <mc:AlternateContent xmlns:mc="http://schemas.openxmlformats.org/markup-compatibility/2006">
              <mc:Choice xmlns:v="urn:schemas-microsoft-com:vml" Requires="v">
                <p:oleObj spid="_x0000_s235542" name="Equation" r:id="rId5" imgW="3085920" imgH="1244520" progId="Equation.DSMT4">
                  <p:embed/>
                </p:oleObj>
              </mc:Choice>
              <mc:Fallback>
                <p:oleObj name="Equation" r:id="rId5" imgW="3085920" imgH="1244520" progId="Equation.DSMT4">
                  <p:embed/>
                  <p:pic>
                    <p:nvPicPr>
                      <p:cNvPr id="7" name="Object 6"/>
                      <p:cNvPicPr/>
                      <p:nvPr/>
                    </p:nvPicPr>
                    <p:blipFill>
                      <a:blip r:embed="rId6"/>
                      <a:stretch>
                        <a:fillRect/>
                      </a:stretch>
                    </p:blipFill>
                    <p:spPr>
                      <a:xfrm>
                        <a:off x="712787" y="3367088"/>
                        <a:ext cx="7516813" cy="3033712"/>
                      </a:xfrm>
                      <a:prstGeom prst="rect">
                        <a:avLst/>
                      </a:prstGeom>
                    </p:spPr>
                  </p:pic>
                </p:oleObj>
              </mc:Fallback>
            </mc:AlternateContent>
          </a:graphicData>
        </a:graphic>
      </p:graphicFrame>
    </p:spTree>
    <p:extLst>
      <p:ext uri="{BB962C8B-B14F-4D97-AF65-F5344CB8AC3E}">
        <p14:creationId xmlns:p14="http://schemas.microsoft.com/office/powerpoint/2010/main" val="9266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10/9/2019</a:t>
            </a:r>
            <a:endParaRPr lang="en-US" dirty="0"/>
          </a:p>
        </p:txBody>
      </p:sp>
      <p:sp>
        <p:nvSpPr>
          <p:cNvPr id="3" name="Footer Placeholder 2"/>
          <p:cNvSpPr>
            <a:spLocks noGrp="1"/>
          </p:cNvSpPr>
          <p:nvPr>
            <p:ph type="ftr" sz="quarter" idx="11"/>
          </p:nvPr>
        </p:nvSpPr>
        <p:spPr/>
        <p:txBody>
          <a:bodyPr/>
          <a:lstStyle/>
          <a:p>
            <a:r>
              <a:rPr lang="en-US"/>
              <a:t>PHY 711  Fall 2019 --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pSp>
        <p:nvGrpSpPr>
          <p:cNvPr id="5" name="Group 4"/>
          <p:cNvGrpSpPr>
            <a:grpSpLocks noChangeAspect="1"/>
          </p:cNvGrpSpPr>
          <p:nvPr/>
        </p:nvGrpSpPr>
        <p:grpSpPr>
          <a:xfrm>
            <a:off x="2843022" y="1139360"/>
            <a:ext cx="4267200" cy="1832441"/>
            <a:chOff x="5257800" y="4191000"/>
            <a:chExt cx="3048000" cy="1308886"/>
          </a:xfrm>
        </p:grpSpPr>
        <p:sp>
          <p:nvSpPr>
            <p:cNvPr id="6" name="TextBox 5"/>
            <p:cNvSpPr txBox="1"/>
            <p:nvPr/>
          </p:nvSpPr>
          <p:spPr>
            <a:xfrm>
              <a:off x="7379970" y="4800600"/>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7" name="Straight Arrow Connector 6"/>
            <p:cNvCxnSpPr/>
            <p:nvPr/>
          </p:nvCxnSpPr>
          <p:spPr>
            <a:xfrm flipV="1">
              <a:off x="6431280" y="4724399"/>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915150" y="4646668"/>
              <a:ext cx="152400" cy="155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219825" y="4661907"/>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0" name="Straight Arrow Connector 9"/>
            <p:cNvCxnSpPr>
              <a:stCxn id="8" idx="2"/>
            </p:cNvCxnSpPr>
            <p:nvPr/>
          </p:nvCxnSpPr>
          <p:spPr>
            <a:xfrm flipV="1">
              <a:off x="6915150" y="4724399"/>
              <a:ext cx="78105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10400" y="4191000"/>
              <a:ext cx="1143000" cy="461665"/>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2" name="Straight Arrow Connector 11"/>
            <p:cNvCxnSpPr/>
            <p:nvPr/>
          </p:nvCxnSpPr>
          <p:spPr>
            <a:xfrm flipV="1">
              <a:off x="6431280" y="4724400"/>
              <a:ext cx="1150620" cy="6248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57800" y="5349240"/>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72275" y="4953000"/>
              <a:ext cx="695325" cy="461665"/>
            </a:xfrm>
            <a:prstGeom prst="rect">
              <a:avLst/>
            </a:prstGeom>
            <a:noFill/>
          </p:spPr>
          <p:txBody>
            <a:bodyPr wrap="square" rtlCol="0">
              <a:spAutoFit/>
            </a:bodyPr>
            <a:lstStyle/>
            <a:p>
              <a:r>
                <a:rPr lang="en-US" sz="2400" dirty="0">
                  <a:latin typeface="Symbol" pitchFamily="18" charset="2"/>
                </a:rPr>
                <a:t>y</a:t>
              </a:r>
            </a:p>
          </p:txBody>
        </p:sp>
        <p:sp>
          <p:nvSpPr>
            <p:cNvPr id="15" name="TextBox 14"/>
            <p:cNvSpPr txBox="1"/>
            <p:nvPr/>
          </p:nvSpPr>
          <p:spPr>
            <a:xfrm>
              <a:off x="6601641" y="5038221"/>
              <a:ext cx="695325" cy="461665"/>
            </a:xfrm>
            <a:prstGeom prst="rect">
              <a:avLst/>
            </a:prstGeom>
            <a:noFill/>
          </p:spPr>
          <p:txBody>
            <a:bodyPr wrap="square" rtlCol="0">
              <a:spAutoFit/>
            </a:bodyPr>
            <a:lstStyle/>
            <a:p>
              <a:r>
                <a:rPr lang="en-US" sz="2400" dirty="0">
                  <a:latin typeface="Symbol" pitchFamily="18" charset="2"/>
                </a:rPr>
                <a:t>q</a:t>
              </a:r>
            </a:p>
          </p:txBody>
        </p:sp>
      </p:gr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a:latin typeface="+mj-lt"/>
              </a:rPr>
              <a:t>Relationship between center of mass and laboratory frames of reference – continued  (elastic scattering)</a:t>
            </a:r>
          </a:p>
          <a:p>
            <a:endParaRPr lang="en-US" sz="2400" dirty="0">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696292299"/>
              </p:ext>
            </p:extLst>
          </p:nvPr>
        </p:nvGraphicFramePr>
        <p:xfrm>
          <a:off x="403606" y="2106553"/>
          <a:ext cx="5845175" cy="2547938"/>
        </p:xfrm>
        <a:graphic>
          <a:graphicData uri="http://schemas.openxmlformats.org/presentationml/2006/ole">
            <mc:AlternateContent xmlns:mc="http://schemas.openxmlformats.org/markup-compatibility/2006">
              <mc:Choice xmlns:v="urn:schemas-microsoft-com:vml" Requires="v">
                <p:oleObj spid="_x0000_s236565" name="数式" r:id="rId3" imgW="2476440" imgH="1117440" progId="Equation.3">
                  <p:embed/>
                </p:oleObj>
              </mc:Choice>
              <mc:Fallback>
                <p:oleObj name="数式" r:id="rId3" imgW="2476440" imgH="1117440" progId="Equation.3">
                  <p:embed/>
                  <p:pic>
                    <p:nvPicPr>
                      <p:cNvPr id="17" name="Object 16"/>
                      <p:cNvPicPr>
                        <a:picLocks noChangeAspect="1" noChangeArrowheads="1"/>
                      </p:cNvPicPr>
                      <p:nvPr/>
                    </p:nvPicPr>
                    <p:blipFill>
                      <a:blip r:embed="rId4"/>
                      <a:srcRect/>
                      <a:stretch>
                        <a:fillRect/>
                      </a:stretch>
                    </p:blipFill>
                    <p:spPr bwMode="auto">
                      <a:xfrm>
                        <a:off x="403606" y="2106553"/>
                        <a:ext cx="584517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8556401"/>
              </p:ext>
            </p:extLst>
          </p:nvPr>
        </p:nvGraphicFramePr>
        <p:xfrm>
          <a:off x="252540" y="5029200"/>
          <a:ext cx="6659562" cy="1100138"/>
        </p:xfrm>
        <a:graphic>
          <a:graphicData uri="http://schemas.openxmlformats.org/presentationml/2006/ole">
            <mc:AlternateContent xmlns:mc="http://schemas.openxmlformats.org/markup-compatibility/2006">
              <mc:Choice xmlns:v="urn:schemas-microsoft-com:vml" Requires="v">
                <p:oleObj spid="_x0000_s236566" name="数式" r:id="rId5" imgW="2908080" imgH="482400" progId="Equation.3">
                  <p:embed/>
                </p:oleObj>
              </mc:Choice>
              <mc:Fallback>
                <p:oleObj name="数式" r:id="rId5" imgW="2908080" imgH="482400" progId="Equation.3">
                  <p:embed/>
                  <p:pic>
                    <p:nvPicPr>
                      <p:cNvPr id="18" name="Object 17"/>
                      <p:cNvPicPr>
                        <a:picLocks noChangeAspect="1" noChangeArrowheads="1"/>
                      </p:cNvPicPr>
                      <p:nvPr/>
                    </p:nvPicPr>
                    <p:blipFill>
                      <a:blip r:embed="rId6"/>
                      <a:srcRect/>
                      <a:stretch>
                        <a:fillRect/>
                      </a:stretch>
                    </p:blipFill>
                    <p:spPr bwMode="auto">
                      <a:xfrm>
                        <a:off x="252540" y="5029200"/>
                        <a:ext cx="665956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rc 18"/>
          <p:cNvSpPr/>
          <p:nvPr/>
        </p:nvSpPr>
        <p:spPr>
          <a:xfrm>
            <a:off x="4516374" y="2312841"/>
            <a:ext cx="581025" cy="841840"/>
          </a:xfrm>
          <a:prstGeom prst="arc">
            <a:avLst/>
          </a:prstGeom>
          <a:ln w="38100">
            <a:solidFill>
              <a:srgbClr val="DA32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a:off x="5105400" y="2362200"/>
            <a:ext cx="340233" cy="749372"/>
          </a:xfrm>
          <a:prstGeom prst="arc">
            <a:avLst/>
          </a:prstGeom>
          <a:ln w="38100">
            <a:solidFill>
              <a:srgbClr val="DA32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35576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15509</TotalTime>
  <Words>691</Words>
  <Application>Microsoft Office PowerPoint</Application>
  <PresentationFormat>On-screen Show (4:3)</PresentationFormat>
  <Paragraphs>174</Paragraphs>
  <Slides>33</Slides>
  <Notes>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0" baseType="lpstr">
      <vt:lpstr>Arial</vt:lpstr>
      <vt:lpstr>Calibri</vt:lpstr>
      <vt:lpstr>Symbol</vt:lpstr>
      <vt:lpstr>Office Theme</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745</cp:revision>
  <cp:lastPrinted>2019-10-09T16:19:27Z</cp:lastPrinted>
  <dcterms:created xsi:type="dcterms:W3CDTF">2012-01-10T18:32:24Z</dcterms:created>
  <dcterms:modified xsi:type="dcterms:W3CDTF">2019-10-09T16:19:32Z</dcterms:modified>
</cp:coreProperties>
</file>