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82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06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5" Type="http://schemas.openxmlformats.org/officeDocument/2006/relationships/image" Target="../media/image35.wmf"/><Relationship Id="rId4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9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2.wmf"/><Relationship Id="rId9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1.wmf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40.bin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29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22.wmf"/><Relationship Id="rId9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uler_angle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3.png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3.png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6.png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5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Rigid body motion in body fixed frame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Conversion between body and inertial reference frames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Symmetric top motion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0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74869"/>
              </p:ext>
            </p:extLst>
          </p:nvPr>
        </p:nvGraphicFramePr>
        <p:xfrm>
          <a:off x="457200" y="3048000"/>
          <a:ext cx="6973888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11" name="数式" r:id="rId5" imgW="2971800" imgH="1117440" progId="Equation.3">
                  <p:embed/>
                </p:oleObj>
              </mc:Choice>
              <mc:Fallback>
                <p:oleObj name="数式" r:id="rId5" imgW="2971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6973888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34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35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5862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5877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84712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29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04574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30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32955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31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29921"/>
              </p:ext>
            </p:extLst>
          </p:nvPr>
        </p:nvGraphicFramePr>
        <p:xfrm>
          <a:off x="4191000" y="2010569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32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10569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818468" y="3379470"/>
            <a:ext cx="486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Need to express all components in body-fixed frame: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74159"/>
              </p:ext>
            </p:extLst>
          </p:nvPr>
        </p:nvGraphicFramePr>
        <p:xfrm>
          <a:off x="4438650" y="4451823"/>
          <a:ext cx="3797299" cy="60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33" name="Equation" r:id="rId12" imgW="2031840" imgH="330120" progId="Equation.DSMT4">
                  <p:embed/>
                </p:oleObj>
              </mc:Choice>
              <mc:Fallback>
                <p:oleObj name="Equation" r:id="rId12" imgW="2031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4451823"/>
                        <a:ext cx="3797299" cy="60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305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27580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54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3845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55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60319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56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583474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57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12297"/>
              </p:ext>
            </p:extLst>
          </p:nvPr>
        </p:nvGraphicFramePr>
        <p:xfrm>
          <a:off x="3962400" y="2573111"/>
          <a:ext cx="4724400" cy="2303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58" name="数式" r:id="rId12" imgW="2349360" imgH="1180800" progId="Equation.3">
                  <p:embed/>
                </p:oleObj>
              </mc:Choice>
              <mc:Fallback>
                <p:oleObj name="数式" r:id="rId12" imgW="23493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73111"/>
                        <a:ext cx="4724400" cy="2303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43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22507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3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651142"/>
              </p:ext>
            </p:extLst>
          </p:nvPr>
        </p:nvGraphicFramePr>
        <p:xfrm>
          <a:off x="3774841" y="2053274"/>
          <a:ext cx="5112379" cy="3499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4" name="Equation" r:id="rId5" imgW="4495680" imgH="3174840" progId="Equation.DSMT4">
                  <p:embed/>
                </p:oleObj>
              </mc:Choice>
              <mc:Fallback>
                <p:oleObj name="Equation" r:id="rId5" imgW="4495680" imgH="317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4841" y="2053274"/>
                        <a:ext cx="5112379" cy="3499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76491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5" name="数式" r:id="rId7" imgW="164880" imgH="241200" progId="Equation.3">
                  <p:embed/>
                </p:oleObj>
              </mc:Choice>
              <mc:Fallback>
                <p:oleObj name="数式" r:id="rId7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653281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6" name="数式" r:id="rId10" imgW="164880" imgH="228600" progId="Equation.3">
                  <p:embed/>
                </p:oleObj>
              </mc:Choice>
              <mc:Fallback>
                <p:oleObj name="数式" r:id="rId10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189222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67" name="数式" r:id="rId12" imgW="164880" imgH="241200" progId="Equation.3">
                  <p:embed/>
                </p:oleObj>
              </mc:Choice>
              <mc:Fallback>
                <p:oleObj name="数式" r:id="rId12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792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22049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4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903173"/>
              </p:ext>
            </p:extLst>
          </p:nvPr>
        </p:nvGraphicFramePr>
        <p:xfrm>
          <a:off x="838200" y="1301750"/>
          <a:ext cx="4878388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5" name="数式" r:id="rId5" imgW="2425680" imgH="939600" progId="Equation.3">
                  <p:embed/>
                </p:oleObj>
              </mc:Choice>
              <mc:Fallback>
                <p:oleObj name="数式" r:id="rId5" imgW="2425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01750"/>
                        <a:ext cx="4878388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884161"/>
              </p:ext>
            </p:extLst>
          </p:nvPr>
        </p:nvGraphicFramePr>
        <p:xfrm>
          <a:off x="1293812" y="3352800"/>
          <a:ext cx="4878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6" name="数式" r:id="rId7" imgW="2425680" imgH="1447560" progId="Equation.3">
                  <p:embed/>
                </p:oleObj>
              </mc:Choice>
              <mc:Fallback>
                <p:oleObj name="数式" r:id="rId7" imgW="24256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2" y="3352800"/>
                        <a:ext cx="48783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21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5512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6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27042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7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31730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8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670030"/>
              </p:ext>
            </p:extLst>
          </p:nvPr>
        </p:nvGraphicFramePr>
        <p:xfrm>
          <a:off x="2819400" y="361157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9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1157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848336"/>
              </p:ext>
            </p:extLst>
          </p:nvPr>
        </p:nvGraphicFramePr>
        <p:xfrm>
          <a:off x="3445832" y="1212850"/>
          <a:ext cx="569816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30" name="Equation" r:id="rId12" imgW="3200400" imgH="1244520" progId="Equation.DSMT4">
                  <p:embed/>
                </p:oleObj>
              </mc:Choice>
              <mc:Fallback>
                <p:oleObj name="Equation" r:id="rId12" imgW="3200400" imgH="1244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832" y="1212850"/>
                        <a:ext cx="5698168" cy="2146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992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Rotational kinetic energy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036743"/>
              </p:ext>
            </p:extLst>
          </p:nvPr>
        </p:nvGraphicFramePr>
        <p:xfrm>
          <a:off x="1363662" y="1331913"/>
          <a:ext cx="6256338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78" name="数式" r:id="rId3" imgW="3111480" imgH="1625400" progId="Equation.3">
                  <p:embed/>
                </p:oleObj>
              </mc:Choice>
              <mc:Fallback>
                <p:oleObj name="数式" r:id="rId3" imgW="311148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2" y="1331913"/>
                        <a:ext cx="6256338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452047"/>
              </p:ext>
            </p:extLst>
          </p:nvPr>
        </p:nvGraphicFramePr>
        <p:xfrm>
          <a:off x="887413" y="4495800"/>
          <a:ext cx="72263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79" name="数式" r:id="rId5" imgW="3593880" imgH="634680" progId="Equation.3">
                  <p:embed/>
                </p:oleObj>
              </mc:Choice>
              <mc:Fallback>
                <p:oleObj name="数式" r:id="rId5" imgW="35938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4495800"/>
                        <a:ext cx="72263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201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095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667313-AA22-422F-B4A3-880F5DA24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862"/>
            <a:ext cx="8763000" cy="63722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6200" y="5943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transformation between rotated coordinates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http://en.wikipedia.org/wiki/Euler_angles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603322"/>
              </p:ext>
            </p:extLst>
          </p:nvPr>
        </p:nvGraphicFramePr>
        <p:xfrm>
          <a:off x="3363913" y="1744663"/>
          <a:ext cx="55149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78" name="数式" r:id="rId5" imgW="3733560" imgH="1180800" progId="Equation.3">
                  <p:embed/>
                </p:oleObj>
              </mc:Choice>
              <mc:Fallback>
                <p:oleObj name="数式" r:id="rId5" imgW="37335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1744663"/>
                        <a:ext cx="55149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0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Motion of a symmetric top under the influence of the torque of gravity: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1443335"/>
            <a:ext cx="43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g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447800" y="1905000"/>
            <a:ext cx="2320562" cy="2895600"/>
            <a:chOff x="1447800" y="1905000"/>
            <a:chExt cx="2320562" cy="2895600"/>
          </a:xfrm>
        </p:grpSpPr>
        <p:grpSp>
          <p:nvGrpSpPr>
            <p:cNvPr id="19" name="Group 18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ardrop 14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20" name="Arc 19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15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b</a:t>
              </a:r>
            </a:p>
          </p:txBody>
        </p:sp>
        <p:sp>
          <p:nvSpPr>
            <p:cNvPr id="24" name="Curved Right Arrow 23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Arc 25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a</a:t>
              </a:r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059754"/>
              </p:ext>
            </p:extLst>
          </p:nvPr>
        </p:nvGraphicFramePr>
        <p:xfrm>
          <a:off x="2743200" y="4589463"/>
          <a:ext cx="554196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02" name="数式" r:id="rId3" imgW="2755800" imgH="812520" progId="Equation.3">
                  <p:embed/>
                </p:oleObj>
              </mc:Choice>
              <mc:Fallback>
                <p:oleObj name="数式" r:id="rId3" imgW="2755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89463"/>
                        <a:ext cx="554196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944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091898"/>
              </p:ext>
            </p:extLst>
          </p:nvPr>
        </p:nvGraphicFramePr>
        <p:xfrm>
          <a:off x="990600" y="3175"/>
          <a:ext cx="5541963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0" name="数式" r:id="rId3" imgW="2755800" imgH="2361960" progId="Equation.3">
                  <p:embed/>
                </p:oleObj>
              </mc:Choice>
              <mc:Fallback>
                <p:oleObj name="数式" r:id="rId3" imgW="275580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75"/>
                        <a:ext cx="5541963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986523"/>
              </p:ext>
            </p:extLst>
          </p:nvPr>
        </p:nvGraphicFramePr>
        <p:xfrm>
          <a:off x="990600" y="4518025"/>
          <a:ext cx="6564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1" name="数式" r:id="rId5" imgW="3263760" imgH="965160" progId="Equation.3">
                  <p:embed/>
                </p:oleObj>
              </mc:Choice>
              <mc:Fallback>
                <p:oleObj name="数式" r:id="rId5" imgW="3263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18025"/>
                        <a:ext cx="6564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006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199874"/>
              </p:ext>
            </p:extLst>
          </p:nvPr>
        </p:nvGraphicFramePr>
        <p:xfrm>
          <a:off x="800100" y="228600"/>
          <a:ext cx="6437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50" name="数式" r:id="rId3" imgW="3200400" imgH="965160" progId="Equation.3">
                  <p:embed/>
                </p:oleObj>
              </mc:Choice>
              <mc:Fallback>
                <p:oleObj name="数式" r:id="rId3" imgW="32004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28600"/>
                        <a:ext cx="6437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581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Stable/unstable solutions near</a:t>
            </a:r>
          </a:p>
          <a:p>
            <a:r>
              <a:rPr lang="en-US" sz="2400" dirty="0">
                <a:latin typeface="Symbol" pitchFamily="18" charset="2"/>
              </a:rPr>
              <a:t>b</a:t>
            </a:r>
            <a:r>
              <a:rPr lang="en-US" sz="2400" dirty="0">
                <a:latin typeface="+mj-lt"/>
              </a:rPr>
              <a:t>=0</a:t>
            </a:r>
          </a:p>
        </p:txBody>
      </p:sp>
      <p:pic>
        <p:nvPicPr>
          <p:cNvPr id="250900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57531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498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6781"/>
              </p:ext>
            </p:extLst>
          </p:nvPr>
        </p:nvGraphicFramePr>
        <p:xfrm>
          <a:off x="304800" y="228600"/>
          <a:ext cx="6435725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74" name="数式" r:id="rId3" imgW="3200400" imgH="2286000" progId="Equation.3">
                  <p:embed/>
                </p:oleObj>
              </mc:Choice>
              <mc:Fallback>
                <p:oleObj name="数式" r:id="rId3" imgW="320040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6435725" cy="446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192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402717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170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case: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941412"/>
              </p:ext>
            </p:extLst>
          </p:nvPr>
        </p:nvGraphicFramePr>
        <p:xfrm>
          <a:off x="2133600" y="866775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98" name="数式" r:id="rId3" imgW="3200400" imgH="482400" progId="Equation.3">
                  <p:embed/>
                </p:oleObj>
              </mc:Choice>
              <mc:Fallback>
                <p:oleObj name="数式" r:id="rId3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866775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395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314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87940"/>
              </p:ext>
            </p:extLst>
          </p:nvPr>
        </p:nvGraphicFramePr>
        <p:xfrm>
          <a:off x="3431386" y="762000"/>
          <a:ext cx="538797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44" name="数式" r:id="rId4" imgW="2679480" imgH="1320480" progId="Equation.3">
                  <p:embed/>
                </p:oleObj>
              </mc:Choice>
              <mc:Fallback>
                <p:oleObj name="数式" r:id="rId4" imgW="267948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386" y="762000"/>
                        <a:ext cx="538797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72946" y="609600"/>
            <a:ext cx="2320562" cy="2895600"/>
            <a:chOff x="1447800" y="1905000"/>
            <a:chExt cx="2320562" cy="2895600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ardrop 16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8" name="Arc 7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17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b</a:t>
              </a:r>
            </a:p>
          </p:txBody>
        </p:sp>
        <p:sp>
          <p:nvSpPr>
            <p:cNvPr id="11" name="Curved Right Arrow 10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Arc 11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a</a:t>
              </a: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097883"/>
              </p:ext>
            </p:extLst>
          </p:nvPr>
        </p:nvGraphicFramePr>
        <p:xfrm>
          <a:off x="2133600" y="4038600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45" name="数式" r:id="rId6" imgW="3200400" imgH="482400" progId="Equation.3">
                  <p:embed/>
                </p:oleObj>
              </mc:Choice>
              <mc:Fallback>
                <p:oleObj name="数式" r:id="rId6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45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272512"/>
              </p:ext>
            </p:extLst>
          </p:nvPr>
        </p:nvGraphicFramePr>
        <p:xfrm>
          <a:off x="457200" y="1371600"/>
          <a:ext cx="8149996" cy="445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6" name="Equation" r:id="rId3" imgW="4851360" imgH="2730240" progId="Equation.DSMT4">
                  <p:embed/>
                </p:oleObj>
              </mc:Choice>
              <mc:Fallback>
                <p:oleObj name="Equation" r:id="rId3" imgW="4851360" imgH="273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149996" cy="445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 describing rigid bodies rotating</a:t>
            </a:r>
          </a:p>
          <a:p>
            <a:r>
              <a:rPr lang="en-US" sz="2400" dirty="0">
                <a:latin typeface="+mj-lt"/>
              </a:rPr>
              <a:t> 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234972"/>
              </p:ext>
            </p:extLst>
          </p:nvPr>
        </p:nvGraphicFramePr>
        <p:xfrm>
          <a:off x="483623" y="5654675"/>
          <a:ext cx="25447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7" name="Equation" r:id="rId5" imgW="1295280" imgH="558720" progId="Equation.DSMT4">
                  <p:embed/>
                </p:oleObj>
              </mc:Choice>
              <mc:Fallback>
                <p:oleObj name="Equation" r:id="rId5" imgW="129528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623" y="5654675"/>
                        <a:ext cx="254476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655814"/>
              </p:ext>
            </p:extLst>
          </p:nvPr>
        </p:nvGraphicFramePr>
        <p:xfrm>
          <a:off x="3429000" y="5518150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68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18150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5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851150"/>
              </p:ext>
            </p:extLst>
          </p:nvPr>
        </p:nvGraphicFramePr>
        <p:xfrm>
          <a:off x="762000" y="457200"/>
          <a:ext cx="7634288" cy="212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6" name="Equation" r:id="rId3" imgW="4914720" imgH="1409400" progId="Equation.DSMT4">
                  <p:embed/>
                </p:oleObj>
              </mc:Choice>
              <mc:Fallback>
                <p:oleObj name="Equation" r:id="rId3" imgW="4914720" imgH="140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7634288" cy="212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76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Moment of inertia tensor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516836"/>
              </p:ext>
            </p:extLst>
          </p:nvPr>
        </p:nvGraphicFramePr>
        <p:xfrm>
          <a:off x="608012" y="2819400"/>
          <a:ext cx="8307388" cy="320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67" name="Equation" r:id="rId5" imgW="5079960" imgH="2019240" progId="Equation.DSMT4">
                  <p:embed/>
                </p:oleObj>
              </mc:Choice>
              <mc:Fallback>
                <p:oleObj name="Equation" r:id="rId5" imgW="507996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" y="2819400"/>
                        <a:ext cx="8307388" cy="3207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9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05272"/>
              </p:ext>
            </p:extLst>
          </p:nvPr>
        </p:nvGraphicFramePr>
        <p:xfrm>
          <a:off x="620713" y="1676400"/>
          <a:ext cx="7751762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4" name="Equation" r:id="rId3" imgW="5511600" imgH="1815840" progId="Equation.DSMT4">
                  <p:embed/>
                </p:oleObj>
              </mc:Choice>
              <mc:Fallback>
                <p:oleObj name="Equation" r:id="rId3" imgW="5511600" imgH="1815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1676400"/>
                        <a:ext cx="7751762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5154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 -- summary of previous results describing rigid bodies rotating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1125595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967060"/>
              </p:ext>
            </p:extLst>
          </p:nvPr>
        </p:nvGraphicFramePr>
        <p:xfrm>
          <a:off x="620713" y="4230688"/>
          <a:ext cx="160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5" name="Equation" r:id="rId5" imgW="952200" imgH="279360" progId="Equation.DSMT4">
                  <p:embed/>
                </p:oleObj>
              </mc:Choice>
              <mc:Fallback>
                <p:oleObj name="Equation" r:id="rId5" imgW="952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230688"/>
                        <a:ext cx="160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072601"/>
              </p:ext>
            </p:extLst>
          </p:nvPr>
        </p:nvGraphicFramePr>
        <p:xfrm>
          <a:off x="3619500" y="4119319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6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4119319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29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53562"/>
              </p:ext>
            </p:extLst>
          </p:nvPr>
        </p:nvGraphicFramePr>
        <p:xfrm>
          <a:off x="582613" y="1066800"/>
          <a:ext cx="7881937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0" name="Equation" r:id="rId3" imgW="5410080" imgH="3085920" progId="Equation.DSMT4">
                  <p:embed/>
                </p:oleObj>
              </mc:Choice>
              <mc:Fallback>
                <p:oleObj name="Equation" r:id="rId3" imgW="54100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066800"/>
                        <a:ext cx="7881937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5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95725"/>
              </p:ext>
            </p:extLst>
          </p:nvPr>
        </p:nvGraphicFramePr>
        <p:xfrm>
          <a:off x="457200" y="611832"/>
          <a:ext cx="831338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8" name="Equation" r:id="rId3" imgW="5460840" imgH="2679480" progId="Equation.DSMT4">
                  <p:embed/>
                </p:oleObj>
              </mc:Choice>
              <mc:Fallback>
                <p:oleObj name="Equation" r:id="rId3" imgW="5460840" imgH="267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11832"/>
                        <a:ext cx="831338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59739"/>
              </p:ext>
            </p:extLst>
          </p:nvPr>
        </p:nvGraphicFramePr>
        <p:xfrm>
          <a:off x="533400" y="4572000"/>
          <a:ext cx="3863975" cy="203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9" name="Equation" r:id="rId5" imgW="2158920" imgH="1168200" progId="Equation.DSMT4">
                  <p:embed/>
                </p:oleObj>
              </mc:Choice>
              <mc:Fallback>
                <p:oleObj name="Equation" r:id="rId5" imgW="21589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3863975" cy="2031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789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6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44912"/>
              </p:ext>
            </p:extLst>
          </p:nvPr>
        </p:nvGraphicFramePr>
        <p:xfrm>
          <a:off x="304800" y="2819400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7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88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410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10/25/2019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40196"/>
              </p:ext>
            </p:extLst>
          </p:nvPr>
        </p:nvGraphicFramePr>
        <p:xfrm>
          <a:off x="838200" y="903625"/>
          <a:ext cx="5345113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10" name="数式" r:id="rId3" imgW="2145960" imgH="1143000" progId="Equation.3">
                  <p:embed/>
                </p:oleObj>
              </mc:Choice>
              <mc:Fallback>
                <p:oleObj name="数式" r:id="rId3" imgW="2145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03625"/>
                        <a:ext cx="5345113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28675"/>
              </p:ext>
            </p:extLst>
          </p:nvPr>
        </p:nvGraphicFramePr>
        <p:xfrm>
          <a:off x="762000" y="3581400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11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180863"/>
              </p:ext>
            </p:extLst>
          </p:nvPr>
        </p:nvGraphicFramePr>
        <p:xfrm>
          <a:off x="762000" y="4876800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12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13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14915</TotalTime>
  <Words>494</Words>
  <Application>Microsoft Office PowerPoint</Application>
  <PresentationFormat>On-screen Show (4:3)</PresentationFormat>
  <Paragraphs>155</Paragraphs>
  <Slides>26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 Holzwarth</cp:lastModifiedBy>
  <cp:revision>740</cp:revision>
  <cp:lastPrinted>2019-10-24T05:15:08Z</cp:lastPrinted>
  <dcterms:created xsi:type="dcterms:W3CDTF">2012-01-10T18:32:24Z</dcterms:created>
  <dcterms:modified xsi:type="dcterms:W3CDTF">2019-10-25T14:05:13Z</dcterms:modified>
</cp:coreProperties>
</file>