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82" r:id="rId3"/>
    <p:sldId id="358" r:id="rId4"/>
    <p:sldId id="359" r:id="rId5"/>
    <p:sldId id="360" r:id="rId6"/>
    <p:sldId id="361" r:id="rId7"/>
    <p:sldId id="362" r:id="rId8"/>
    <p:sldId id="363" r:id="rId9"/>
    <p:sldId id="364" r:id="rId10"/>
    <p:sldId id="365" r:id="rId11"/>
    <p:sldId id="366" r:id="rId12"/>
    <p:sldId id="367" r:id="rId13"/>
    <p:sldId id="368" r:id="rId14"/>
    <p:sldId id="369" r:id="rId15"/>
    <p:sldId id="370" r:id="rId16"/>
    <p:sldId id="371" r:id="rId17"/>
    <p:sldId id="372" r:id="rId18"/>
    <p:sldId id="373" r:id="rId19"/>
    <p:sldId id="374" r:id="rId20"/>
    <p:sldId id="375" r:id="rId21"/>
    <p:sldId id="376" r:id="rId22"/>
    <p:sldId id="377" r:id="rId23"/>
    <p:sldId id="378" r:id="rId24"/>
    <p:sldId id="379" r:id="rId25"/>
    <p:sldId id="380" r:id="rId26"/>
    <p:sldId id="381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5" d="100"/>
          <a:sy n="65" d="100"/>
        </p:scale>
        <p:origin x="1066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2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28.wmf"/><Relationship Id="rId4" Type="http://schemas.openxmlformats.org/officeDocument/2006/relationships/image" Target="../media/image2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1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2.wmf"/><Relationship Id="rId5" Type="http://schemas.openxmlformats.org/officeDocument/2006/relationships/image" Target="../media/image35.wmf"/><Relationship Id="rId4" Type="http://schemas.openxmlformats.org/officeDocument/2006/relationships/image" Target="../media/image2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5.wmf"/><Relationship Id="rId1" Type="http://schemas.openxmlformats.org/officeDocument/2006/relationships/image" Target="../media/image4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10/25/2019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1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26.wmf"/><Relationship Id="rId3" Type="http://schemas.openxmlformats.org/officeDocument/2006/relationships/oleObject" Target="../embeddings/oleObject22.bin"/><Relationship Id="rId7" Type="http://schemas.openxmlformats.org/officeDocument/2006/relationships/image" Target="../media/image23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5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25.bin"/><Relationship Id="rId4" Type="http://schemas.openxmlformats.org/officeDocument/2006/relationships/image" Target="../media/image22.wmf"/><Relationship Id="rId9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9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30.bin"/><Relationship Id="rId4" Type="http://schemas.openxmlformats.org/officeDocument/2006/relationships/image" Target="../media/image22.wmf"/><Relationship Id="rId9" Type="http://schemas.openxmlformats.org/officeDocument/2006/relationships/image" Target="../media/image2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2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2.wmf"/><Relationship Id="rId11" Type="http://schemas.openxmlformats.org/officeDocument/2006/relationships/image" Target="../media/image27.wmf"/><Relationship Id="rId5" Type="http://schemas.openxmlformats.org/officeDocument/2006/relationships/oleObject" Target="../embeddings/oleObject33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31.wmf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.bin"/><Relationship Id="rId13" Type="http://schemas.openxmlformats.org/officeDocument/2006/relationships/image" Target="../media/image35.wmf"/><Relationship Id="rId3" Type="http://schemas.openxmlformats.org/officeDocument/2006/relationships/oleObject" Target="../embeddings/oleObject40.bin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4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1.bin"/><Relationship Id="rId11" Type="http://schemas.openxmlformats.org/officeDocument/2006/relationships/image" Target="../media/image29.wmf"/><Relationship Id="rId5" Type="http://schemas.openxmlformats.org/officeDocument/2006/relationships/image" Target="../media/image21.png"/><Relationship Id="rId10" Type="http://schemas.openxmlformats.org/officeDocument/2006/relationships/oleObject" Target="../embeddings/oleObject43.bin"/><Relationship Id="rId4" Type="http://schemas.openxmlformats.org/officeDocument/2006/relationships/image" Target="../media/image22.wmf"/><Relationship Id="rId9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en.wikipedia.org/wiki/Euler_angle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uler_angles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2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9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40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43.png"/><Relationship Id="rId4" Type="http://schemas.openxmlformats.org/officeDocument/2006/relationships/image" Target="../media/image42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43.png"/><Relationship Id="rId4" Type="http://schemas.openxmlformats.org/officeDocument/2006/relationships/image" Target="../media/image4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46.png"/><Relationship Id="rId4" Type="http://schemas.openxmlformats.org/officeDocument/2006/relationships/image" Target="../media/image45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55.bin"/><Relationship Id="rId5" Type="http://schemas.openxmlformats.org/officeDocument/2006/relationships/image" Target="../media/image47.wmf"/><Relationship Id="rId4" Type="http://schemas.openxmlformats.org/officeDocument/2006/relationships/oleObject" Target="../embeddings/oleObject5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Plan for Lecture 24: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Rotational motion (Chapter 5)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Rigid body motion in body fixed frame</a:t>
            </a:r>
            <a:endParaRPr lang="en-US" sz="3200" b="1" dirty="0">
              <a:solidFill>
                <a:schemeClr val="folHlink"/>
              </a:solidFill>
              <a:sym typeface="Wingdings" pitchFamily="2" charset="2"/>
            </a:endParaRP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Conversion between body and inertial reference frames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  <a:sym typeface="Wingdings" pitchFamily="2" charset="2"/>
              </a:rPr>
              <a:t>Symmetric top motion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80829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10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3774869"/>
              </p:ext>
            </p:extLst>
          </p:nvPr>
        </p:nvGraphicFramePr>
        <p:xfrm>
          <a:off x="457200" y="3048000"/>
          <a:ext cx="6973888" cy="2547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1411" name="数式" r:id="rId5" imgW="2971800" imgH="1117440" progId="Equation.3">
                  <p:embed/>
                </p:oleObj>
              </mc:Choice>
              <mc:Fallback>
                <p:oleObj name="数式" r:id="rId5" imgW="2971800" imgH="1117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3048000"/>
                        <a:ext cx="6973888" cy="2547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68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016614"/>
              </p:ext>
            </p:extLst>
          </p:nvPr>
        </p:nvGraphicFramePr>
        <p:xfrm>
          <a:off x="425299" y="585787"/>
          <a:ext cx="6966101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34" name="Equation" r:id="rId3" imgW="5397480" imgH="1841400" progId="Equation.DSMT4">
                  <p:embed/>
                </p:oleObj>
              </mc:Choice>
              <mc:Fallback>
                <p:oleObj name="Equation" r:id="rId3" imgW="5397480" imgH="1841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299" y="585787"/>
                        <a:ext cx="6966101" cy="230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450616"/>
              </p:ext>
            </p:extLst>
          </p:nvPr>
        </p:nvGraphicFramePr>
        <p:xfrm>
          <a:off x="452437" y="2963862"/>
          <a:ext cx="8462963" cy="336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2435" name="数式" r:id="rId5" imgW="3606480" imgH="1473120" progId="Equation.3">
                  <p:embed/>
                </p:oleObj>
              </mc:Choice>
              <mc:Fallback>
                <p:oleObj name="数式" r:id="rId5" imgW="360648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" y="2963862"/>
                        <a:ext cx="8462963" cy="336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152400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Euler equations for asymmetric top -- continued</a:t>
            </a:r>
          </a:p>
        </p:txBody>
      </p:sp>
    </p:spTree>
    <p:extLst>
      <p:ext uri="{BB962C8B-B14F-4D97-AF65-F5344CB8AC3E}">
        <p14:creationId xmlns:p14="http://schemas.microsoft.com/office/powerpoint/2010/main" val="3358629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458773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847124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29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5404574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30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932955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31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929921"/>
              </p:ext>
            </p:extLst>
          </p:nvPr>
        </p:nvGraphicFramePr>
        <p:xfrm>
          <a:off x="4191000" y="2010569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32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10569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818468" y="3379470"/>
            <a:ext cx="48683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Need to express all components in body-fixed frame:</a:t>
            </a:r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8274159"/>
              </p:ext>
            </p:extLst>
          </p:nvPr>
        </p:nvGraphicFramePr>
        <p:xfrm>
          <a:off x="4438650" y="4451823"/>
          <a:ext cx="3797299" cy="600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533" name="Equation" r:id="rId12" imgW="2031840" imgH="330120" progId="Equation.DSMT4">
                  <p:embed/>
                </p:oleObj>
              </mc:Choice>
              <mc:Fallback>
                <p:oleObj name="Equation" r:id="rId12" imgW="2031840" imgH="330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4451823"/>
                        <a:ext cx="3797299" cy="600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513059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27580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54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0603845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55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460319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56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8583474"/>
              </p:ext>
            </p:extLst>
          </p:nvPr>
        </p:nvGraphicFramePr>
        <p:xfrm>
          <a:off x="3733800" y="609600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57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609600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812297"/>
              </p:ext>
            </p:extLst>
          </p:nvPr>
        </p:nvGraphicFramePr>
        <p:xfrm>
          <a:off x="3962400" y="2573111"/>
          <a:ext cx="4724400" cy="23036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4558" name="数式" r:id="rId12" imgW="2349360" imgH="1180800" progId="Equation.3">
                  <p:embed/>
                </p:oleObj>
              </mc:Choice>
              <mc:Fallback>
                <p:oleObj name="数式" r:id="rId12" imgW="23493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573111"/>
                        <a:ext cx="4724400" cy="23036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437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122507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63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8651142"/>
              </p:ext>
            </p:extLst>
          </p:nvPr>
        </p:nvGraphicFramePr>
        <p:xfrm>
          <a:off x="3774841" y="2053274"/>
          <a:ext cx="5112379" cy="34998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64" name="Equation" r:id="rId5" imgW="4495680" imgH="3174840" progId="Equation.DSMT4">
                  <p:embed/>
                </p:oleObj>
              </mc:Choice>
              <mc:Fallback>
                <p:oleObj name="Equation" r:id="rId5" imgW="4495680" imgH="3174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4841" y="2053274"/>
                        <a:ext cx="5112379" cy="34998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764914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65" name="数式" r:id="rId7" imgW="164880" imgH="241200" progId="Equation.3">
                  <p:embed/>
                </p:oleObj>
              </mc:Choice>
              <mc:Fallback>
                <p:oleObj name="数式" r:id="rId7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oup 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TextBox 9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4" name="Straight Arrow Connector 13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4653281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66" name="数式" r:id="rId10" imgW="164880" imgH="228600" progId="Equation.3">
                  <p:embed/>
                </p:oleObj>
              </mc:Choice>
              <mc:Fallback>
                <p:oleObj name="数式" r:id="rId10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189222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5567" name="数式" r:id="rId12" imgW="164880" imgH="241200" progId="Equation.3">
                  <p:embed/>
                </p:oleObj>
              </mc:Choice>
              <mc:Fallback>
                <p:oleObj name="数式" r:id="rId12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1792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9722049"/>
              </p:ext>
            </p:extLst>
          </p:nvPr>
        </p:nvGraphicFramePr>
        <p:xfrm>
          <a:off x="914400" y="457200"/>
          <a:ext cx="3128963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4" name="数式" r:id="rId3" imgW="1333440" imgH="241200" progId="Equation.3">
                  <p:embed/>
                </p:oleObj>
              </mc:Choice>
              <mc:Fallback>
                <p:oleObj name="数式" r:id="rId3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57200"/>
                        <a:ext cx="3128963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6903173"/>
              </p:ext>
            </p:extLst>
          </p:nvPr>
        </p:nvGraphicFramePr>
        <p:xfrm>
          <a:off x="838200" y="1301750"/>
          <a:ext cx="4878388" cy="1830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5" name="数式" r:id="rId5" imgW="2425680" imgH="939600" progId="Equation.3">
                  <p:embed/>
                </p:oleObj>
              </mc:Choice>
              <mc:Fallback>
                <p:oleObj name="数式" r:id="rId5" imgW="242568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301750"/>
                        <a:ext cx="4878388" cy="1830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0884161"/>
              </p:ext>
            </p:extLst>
          </p:nvPr>
        </p:nvGraphicFramePr>
        <p:xfrm>
          <a:off x="1293812" y="3352800"/>
          <a:ext cx="487838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6" name="数式" r:id="rId7" imgW="2425680" imgH="1447560" progId="Equation.3">
                  <p:embed/>
                </p:oleObj>
              </mc:Choice>
              <mc:Fallback>
                <p:oleObj name="数式" r:id="rId7" imgW="242568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812" y="3352800"/>
                        <a:ext cx="487838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217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3355127"/>
              </p:ext>
            </p:extLst>
          </p:nvPr>
        </p:nvGraphicFramePr>
        <p:xfrm>
          <a:off x="1648883" y="930804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6" name="数式" r:id="rId3" imgW="164880" imgH="241200" progId="Equation.3">
                  <p:embed/>
                </p:oleObj>
              </mc:Choice>
              <mc:Fallback>
                <p:oleObj name="数式" r:id="rId3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8883" y="930804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8" name="Group 17"/>
          <p:cNvGrpSpPr/>
          <p:nvPr/>
        </p:nvGrpSpPr>
        <p:grpSpPr>
          <a:xfrm>
            <a:off x="304800" y="1447800"/>
            <a:ext cx="3513668" cy="3863340"/>
            <a:chOff x="304800" y="1447800"/>
            <a:chExt cx="3513668" cy="3863340"/>
          </a:xfrm>
        </p:grpSpPr>
        <p:pic>
          <p:nvPicPr>
            <p:cNvPr id="19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TextBox 20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527042"/>
              </p:ext>
            </p:extLst>
          </p:nvPr>
        </p:nvGraphicFramePr>
        <p:xfrm>
          <a:off x="3048000" y="4721225"/>
          <a:ext cx="38735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7" name="数式" r:id="rId6" imgW="164880" imgH="228600" progId="Equation.3">
                  <p:embed/>
                </p:oleObj>
              </mc:Choice>
              <mc:Fallback>
                <p:oleObj name="数式" r:id="rId6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4721225"/>
                        <a:ext cx="38735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131730"/>
              </p:ext>
            </p:extLst>
          </p:nvPr>
        </p:nvGraphicFramePr>
        <p:xfrm>
          <a:off x="152400" y="2801937"/>
          <a:ext cx="38735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8" name="数式" r:id="rId8" imgW="164880" imgH="241200" progId="Equation.3">
                  <p:embed/>
                </p:oleObj>
              </mc:Choice>
              <mc:Fallback>
                <p:oleObj name="数式" r:id="rId8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2801937"/>
                        <a:ext cx="387350" cy="550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4670030"/>
              </p:ext>
            </p:extLst>
          </p:nvPr>
        </p:nvGraphicFramePr>
        <p:xfrm>
          <a:off x="2819400" y="361157"/>
          <a:ext cx="3128962" cy="550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29" name="数式" r:id="rId10" imgW="1333440" imgH="241200" progId="Equation.3">
                  <p:embed/>
                </p:oleObj>
              </mc:Choice>
              <mc:Fallback>
                <p:oleObj name="数式" r:id="rId10" imgW="1333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361157"/>
                        <a:ext cx="3128962" cy="550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848336"/>
              </p:ext>
            </p:extLst>
          </p:nvPr>
        </p:nvGraphicFramePr>
        <p:xfrm>
          <a:off x="3445832" y="1212850"/>
          <a:ext cx="5698168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630" name="Equation" r:id="rId12" imgW="3200400" imgH="1244520" progId="Equation.DSMT4">
                  <p:embed/>
                </p:oleObj>
              </mc:Choice>
              <mc:Fallback>
                <p:oleObj name="Equation" r:id="rId12" imgW="3200400" imgH="1244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5832" y="1212850"/>
                        <a:ext cx="5698168" cy="21463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069925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Rotational kinetic energy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036743"/>
              </p:ext>
            </p:extLst>
          </p:nvPr>
        </p:nvGraphicFramePr>
        <p:xfrm>
          <a:off x="1363662" y="1331913"/>
          <a:ext cx="6256338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78" name="数式" r:id="rId3" imgW="3111480" imgH="1625400" progId="Equation.3">
                  <p:embed/>
                </p:oleObj>
              </mc:Choice>
              <mc:Fallback>
                <p:oleObj name="数式" r:id="rId3" imgW="311148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3662" y="1331913"/>
                        <a:ext cx="6256338" cy="3165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3452047"/>
              </p:ext>
            </p:extLst>
          </p:nvPr>
        </p:nvGraphicFramePr>
        <p:xfrm>
          <a:off x="887413" y="4495800"/>
          <a:ext cx="7226300" cy="1236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79" name="数式" r:id="rId5" imgW="3593880" imgH="634680" progId="Equation.3">
                  <p:embed/>
                </p:oleObj>
              </mc:Choice>
              <mc:Fallback>
                <p:oleObj name="数式" r:id="rId5" imgW="359388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3" y="4495800"/>
                        <a:ext cx="7226300" cy="1236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02016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Transformation between body-fixed and inertial coordinate systems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2"/>
              </a:rPr>
              <a:t>http://en.wikipedia.org/wiki/Euler_angles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90959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5667313-AA22-422F-B4A3-880F5DA24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5862"/>
            <a:ext cx="8763000" cy="6372225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76200" y="5943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transformation between rotated coordinates – Euler 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2400" y="5638800"/>
            <a:ext cx="6477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http://en.wikipedia.org/wiki/Euler_angles</a:t>
            </a:r>
            <a:endParaRPr lang="en-US" sz="2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027767" y="1447800"/>
            <a:ext cx="3429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  <a:latin typeface="+mj-lt"/>
              </a:rPr>
              <a:t>inertial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228600" y="1447800"/>
            <a:ext cx="3589868" cy="3863340"/>
            <a:chOff x="228600" y="1447800"/>
            <a:chExt cx="3589868" cy="3863340"/>
          </a:xfrm>
        </p:grpSpPr>
        <p:pic>
          <p:nvPicPr>
            <p:cNvPr id="240642" name="Picture 2" descr="http://upload.wikimedia.org/wikipedia/commons/thumb/a/a1/Eulerangles.svg/300px-Eulerangles.svg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1447800"/>
              <a:ext cx="3429000" cy="386334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" name="TextBox 8"/>
            <p:cNvSpPr txBox="1"/>
            <p:nvPr/>
          </p:nvSpPr>
          <p:spPr>
            <a:xfrm>
              <a:off x="228600" y="2133600"/>
              <a:ext cx="34290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body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524000" y="4267200"/>
              <a:ext cx="36195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 flipH="1">
              <a:off x="304800" y="3810000"/>
              <a:ext cx="1638300" cy="0"/>
            </a:xfrm>
            <a:prstGeom prst="straightConnector1">
              <a:avLst/>
            </a:prstGeom>
            <a:ln w="25400">
              <a:solidFill>
                <a:srgbClr val="00B0F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457200" y="33528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00B0F0"/>
                  </a:solidFill>
                  <a:latin typeface="+mj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71801" y="3657600"/>
              <a:ext cx="846667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y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 flipH="1">
              <a:off x="1295400" y="4724400"/>
              <a:ext cx="228600" cy="58674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1009650" y="4648200"/>
              <a:ext cx="361950" cy="45720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rgbClr val="FF0000"/>
                  </a:solidFill>
                  <a:latin typeface="+mj-lt"/>
                </a:rPr>
                <a:t>x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1943100" y="2362200"/>
              <a:ext cx="647700" cy="1371600"/>
            </a:xfrm>
            <a:prstGeom prst="straightConnector1">
              <a:avLst/>
            </a:prstGeom>
            <a:ln w="63500">
              <a:solidFill>
                <a:schemeClr val="bg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2514600" y="2057400"/>
              <a:ext cx="3048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603322"/>
              </p:ext>
            </p:extLst>
          </p:nvPr>
        </p:nvGraphicFramePr>
        <p:xfrm>
          <a:off x="3363913" y="1744663"/>
          <a:ext cx="551497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9578" name="数式" r:id="rId5" imgW="3733560" imgH="1180800" progId="Equation.3">
                  <p:embed/>
                </p:oleObj>
              </mc:Choice>
              <mc:Fallback>
                <p:oleObj name="数式" r:id="rId5" imgW="373356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3913" y="1744663"/>
                        <a:ext cx="5514975" cy="169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2082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Motion of a symmetric top under the influence of the torque of gravity: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752600" y="1443335"/>
            <a:ext cx="43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itchFamily="18" charset="2"/>
              </a:rPr>
              <a:t>g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1447800" y="1905000"/>
            <a:ext cx="2320562" cy="2895600"/>
            <a:chOff x="1447800" y="1905000"/>
            <a:chExt cx="2320562" cy="2895600"/>
          </a:xfrm>
        </p:grpSpPr>
        <p:grpSp>
          <p:nvGrpSpPr>
            <p:cNvPr id="19" name="Group 18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7" name="Straight Arrow Connector 6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" name="Teardrop 14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TextBox 17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20" name="Arc 19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/>
            <p:cNvCxnSpPr>
              <a:stCxn id="15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b</a:t>
              </a:r>
            </a:p>
          </p:txBody>
        </p:sp>
        <p:sp>
          <p:nvSpPr>
            <p:cNvPr id="24" name="Curved Right Arrow 23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Arc 25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a</a:t>
              </a:r>
            </a:p>
          </p:txBody>
        </p:sp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059754"/>
              </p:ext>
            </p:extLst>
          </p:nvPr>
        </p:nvGraphicFramePr>
        <p:xfrm>
          <a:off x="2743200" y="4589463"/>
          <a:ext cx="5541963" cy="158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602" name="数式" r:id="rId3" imgW="2755800" imgH="812520" progId="Equation.3">
                  <p:embed/>
                </p:oleObj>
              </mc:Choice>
              <mc:Fallback>
                <p:oleObj name="数式" r:id="rId3" imgW="275580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589463"/>
                        <a:ext cx="5541963" cy="158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949440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91898"/>
              </p:ext>
            </p:extLst>
          </p:nvPr>
        </p:nvGraphicFramePr>
        <p:xfrm>
          <a:off x="990600" y="3175"/>
          <a:ext cx="5541963" cy="460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50" name="数式" r:id="rId3" imgW="2755800" imgH="2361960" progId="Equation.3">
                  <p:embed/>
                </p:oleObj>
              </mc:Choice>
              <mc:Fallback>
                <p:oleObj name="数式" r:id="rId3" imgW="275580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3175"/>
                        <a:ext cx="5541963" cy="460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2986523"/>
              </p:ext>
            </p:extLst>
          </p:nvPr>
        </p:nvGraphicFramePr>
        <p:xfrm>
          <a:off x="990600" y="4518025"/>
          <a:ext cx="6564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651" name="数式" r:id="rId5" imgW="3263760" imgH="965160" progId="Equation.3">
                  <p:embed/>
                </p:oleObj>
              </mc:Choice>
              <mc:Fallback>
                <p:oleObj name="数式" r:id="rId5" imgW="32637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518025"/>
                        <a:ext cx="6564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4006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199874"/>
              </p:ext>
            </p:extLst>
          </p:nvPr>
        </p:nvGraphicFramePr>
        <p:xfrm>
          <a:off x="800100" y="228600"/>
          <a:ext cx="6437313" cy="188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2650" name="数式" r:id="rId3" imgW="3200400" imgH="965160" progId="Equation.3">
                  <p:embed/>
                </p:oleObj>
              </mc:Choice>
              <mc:Fallback>
                <p:oleObj name="数式" r:id="rId3" imgW="32004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" y="228600"/>
                        <a:ext cx="6437313" cy="188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28600" y="3581400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Stable/unstable solutions near</a:t>
            </a:r>
          </a:p>
          <a:p>
            <a:r>
              <a:rPr lang="en-US" sz="2400" dirty="0">
                <a:latin typeface="Symbol" pitchFamily="18" charset="2"/>
              </a:rPr>
              <a:t>b</a:t>
            </a:r>
            <a:r>
              <a:rPr lang="en-US" sz="2400" dirty="0">
                <a:latin typeface="+mj-lt"/>
              </a:rPr>
              <a:t>=0</a:t>
            </a:r>
          </a:p>
        </p:txBody>
      </p:sp>
      <p:pic>
        <p:nvPicPr>
          <p:cNvPr id="250900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438400"/>
            <a:ext cx="57531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4983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36781"/>
              </p:ext>
            </p:extLst>
          </p:nvPr>
        </p:nvGraphicFramePr>
        <p:xfrm>
          <a:off x="304800" y="228600"/>
          <a:ext cx="64357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3674" name="数式" r:id="rId3" imgW="3200400" imgH="2286000" progId="Equation.3">
                  <p:embed/>
                </p:oleObj>
              </mc:Choice>
              <mc:Fallback>
                <p:oleObj name="数式" r:id="rId3" imgW="320040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8600"/>
                        <a:ext cx="6435725" cy="4462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1920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429000"/>
            <a:ext cx="402717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4170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304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More general case: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941412"/>
              </p:ext>
            </p:extLst>
          </p:nvPr>
        </p:nvGraphicFramePr>
        <p:xfrm>
          <a:off x="2133600" y="866775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4698" name="数式" r:id="rId3" imgW="3200400" imgH="482400" progId="Equation.3">
                  <p:embed/>
                </p:oleObj>
              </mc:Choice>
              <mc:Fallback>
                <p:oleObj name="数式" r:id="rId3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866775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5395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86000"/>
            <a:ext cx="82296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93142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8487940"/>
              </p:ext>
            </p:extLst>
          </p:nvPr>
        </p:nvGraphicFramePr>
        <p:xfrm>
          <a:off x="3431386" y="762000"/>
          <a:ext cx="5387975" cy="257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44" name="数式" r:id="rId4" imgW="2679480" imgH="1320480" progId="Equation.3">
                  <p:embed/>
                </p:oleObj>
              </mc:Choice>
              <mc:Fallback>
                <p:oleObj name="数式" r:id="rId4" imgW="267948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1386" y="762000"/>
                        <a:ext cx="5387975" cy="2571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672946" y="609600"/>
            <a:ext cx="2320562" cy="2895600"/>
            <a:chOff x="1447800" y="1905000"/>
            <a:chExt cx="2320562" cy="2895600"/>
          </a:xfrm>
        </p:grpSpPr>
        <p:grpSp>
          <p:nvGrpSpPr>
            <p:cNvPr id="7" name="Group 6"/>
            <p:cNvGrpSpPr/>
            <p:nvPr/>
          </p:nvGrpSpPr>
          <p:grpSpPr>
            <a:xfrm>
              <a:off x="1447800" y="1905000"/>
              <a:ext cx="2057400" cy="2895600"/>
              <a:chOff x="1447800" y="1905000"/>
              <a:chExt cx="2057400" cy="2895600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>
                <a:off x="3505200" y="1905000"/>
                <a:ext cx="0" cy="21336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1447800" y="4038600"/>
                <a:ext cx="20574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 flipV="1">
                <a:off x="2057400" y="4038600"/>
                <a:ext cx="1447800" cy="7620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headEnd type="triangle" w="lg" len="me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ardrop 16"/>
              <p:cNvSpPr/>
              <p:nvPr/>
            </p:nvSpPr>
            <p:spPr>
              <a:xfrm rot="5635480">
                <a:off x="1882967" y="2301103"/>
                <a:ext cx="1295400" cy="1295400"/>
              </a:xfrm>
              <a:prstGeom prst="teardrop">
                <a:avLst>
                  <a:gd name="adj" fmla="val 16203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8" name="Straight Arrow Connector 17"/>
              <p:cNvCxnSpPr/>
              <p:nvPr/>
            </p:nvCxnSpPr>
            <p:spPr>
              <a:xfrm flipH="1">
                <a:off x="2476500" y="2948803"/>
                <a:ext cx="54167" cy="1318397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9" name="TextBox 18"/>
              <p:cNvSpPr txBox="1"/>
              <p:nvPr/>
            </p:nvSpPr>
            <p:spPr>
              <a:xfrm>
                <a:off x="1833227" y="3377168"/>
                <a:ext cx="838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Mg</a:t>
                </a:r>
              </a:p>
            </p:txBody>
          </p:sp>
        </p:grpSp>
        <p:sp>
          <p:nvSpPr>
            <p:cNvPr id="8" name="Arc 7"/>
            <p:cNvSpPr/>
            <p:nvPr/>
          </p:nvSpPr>
          <p:spPr>
            <a:xfrm rot="18326991">
              <a:off x="2115646" y="2613535"/>
              <a:ext cx="1905000" cy="1400433"/>
            </a:xfrm>
            <a:prstGeom prst="arc">
              <a:avLst>
                <a:gd name="adj1" fmla="val 16200000"/>
                <a:gd name="adj2" fmla="val 20910012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>
              <a:stCxn id="17" idx="7"/>
            </p:cNvCxnSpPr>
            <p:nvPr/>
          </p:nvCxnSpPr>
          <p:spPr>
            <a:xfrm flipH="1" flipV="1">
              <a:off x="1833227" y="2057400"/>
              <a:ext cx="1672628" cy="2010254"/>
            </a:xfrm>
            <a:prstGeom prst="line">
              <a:avLst/>
            </a:prstGeom>
            <a:ln w="254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781300" y="2050473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b</a:t>
              </a:r>
            </a:p>
          </p:txBody>
        </p:sp>
        <p:sp>
          <p:nvSpPr>
            <p:cNvPr id="11" name="Curved Right Arrow 10"/>
            <p:cNvSpPr/>
            <p:nvPr/>
          </p:nvSpPr>
          <p:spPr>
            <a:xfrm rot="19542147">
              <a:off x="1676400" y="2033733"/>
              <a:ext cx="575927" cy="385695"/>
            </a:xfrm>
            <a:prstGeom prst="curvedRight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Arc 11"/>
            <p:cNvSpPr/>
            <p:nvPr/>
          </p:nvSpPr>
          <p:spPr>
            <a:xfrm rot="14257165" flipH="1">
              <a:off x="3154185" y="3840418"/>
              <a:ext cx="457200" cy="502919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141520" y="4191000"/>
              <a:ext cx="439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Symbol" pitchFamily="18" charset="2"/>
                </a:rPr>
                <a:t>a</a:t>
              </a:r>
            </a:p>
          </p:txBody>
        </p:sp>
      </p:grp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1097883"/>
              </p:ext>
            </p:extLst>
          </p:nvPr>
        </p:nvGraphicFramePr>
        <p:xfrm>
          <a:off x="2133600" y="4038600"/>
          <a:ext cx="6437313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5745" name="数式" r:id="rId6" imgW="3200400" imgH="482400" progId="Equation.3">
                  <p:embed/>
                </p:oleObj>
              </mc:Choice>
              <mc:Fallback>
                <p:oleObj name="数式" r:id="rId6" imgW="3200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038600"/>
                        <a:ext cx="6437313" cy="941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36457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0272512"/>
              </p:ext>
            </p:extLst>
          </p:nvPr>
        </p:nvGraphicFramePr>
        <p:xfrm>
          <a:off x="457200" y="1371600"/>
          <a:ext cx="8149996" cy="4453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66" name="Equation" r:id="rId3" imgW="4851360" imgH="2730240" progId="Equation.DSMT4">
                  <p:embed/>
                </p:oleObj>
              </mc:Choice>
              <mc:Fallback>
                <p:oleObj name="Equation" r:id="rId3" imgW="4851360" imgH="2730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371600"/>
                        <a:ext cx="8149996" cy="44531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464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previous results</a:t>
            </a:r>
          </a:p>
          <a:p>
            <a:r>
              <a:rPr lang="en-US" sz="2400" dirty="0">
                <a:latin typeface="+mj-lt"/>
              </a:rPr>
              <a:t>  describing rigid bodies rotating</a:t>
            </a:r>
          </a:p>
          <a:p>
            <a:r>
              <a:rPr lang="en-US" sz="2400" dirty="0">
                <a:latin typeface="+mj-lt"/>
              </a:rPr>
              <a:t> 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200400" y="1143000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234972"/>
              </p:ext>
            </p:extLst>
          </p:nvPr>
        </p:nvGraphicFramePr>
        <p:xfrm>
          <a:off x="483623" y="5654675"/>
          <a:ext cx="2544762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67" name="Equation" r:id="rId5" imgW="1295280" imgH="558720" progId="Equation.DSMT4">
                  <p:embed/>
                </p:oleObj>
              </mc:Choice>
              <mc:Fallback>
                <p:oleObj name="Equation" r:id="rId5" imgW="129528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623" y="5654675"/>
                        <a:ext cx="2544762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655814"/>
              </p:ext>
            </p:extLst>
          </p:nvPr>
        </p:nvGraphicFramePr>
        <p:xfrm>
          <a:off x="3429000" y="5518150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268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518150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1356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851150"/>
              </p:ext>
            </p:extLst>
          </p:nvPr>
        </p:nvGraphicFramePr>
        <p:xfrm>
          <a:off x="762000" y="457200"/>
          <a:ext cx="7634288" cy="2126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66" name="Equation" r:id="rId3" imgW="4914720" imgH="1409400" progId="Equation.DSMT4">
                  <p:embed/>
                </p:oleObj>
              </mc:Choice>
              <mc:Fallback>
                <p:oleObj name="Equation" r:id="rId3" imgW="4914720" imgH="1409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57200"/>
                        <a:ext cx="7634288" cy="2126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28600" y="76200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Moment of inertia tensor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5516836"/>
              </p:ext>
            </p:extLst>
          </p:nvPr>
        </p:nvGraphicFramePr>
        <p:xfrm>
          <a:off x="608012" y="2819400"/>
          <a:ext cx="8307388" cy="32078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267" name="Equation" r:id="rId5" imgW="5079960" imgH="2019240" progId="Equation.DSMT4">
                  <p:embed/>
                </p:oleObj>
              </mc:Choice>
              <mc:Fallback>
                <p:oleObj name="Equation" r:id="rId5" imgW="5079960" imgH="20192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012" y="2819400"/>
                        <a:ext cx="8307388" cy="32078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95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5638800" y="914400"/>
            <a:ext cx="2133600" cy="1676400"/>
          </a:xfrm>
          <a:prstGeom prst="cloud">
            <a:avLst/>
          </a:prstGeom>
          <a:pattFill prst="smConfetti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048500" y="1104900"/>
            <a:ext cx="381000" cy="381000"/>
          </a:xfrm>
          <a:prstGeom prst="ellipse">
            <a:avLst/>
          </a:prstGeom>
          <a:pattFill prst="smConfetti">
            <a:fgClr>
              <a:srgbClr val="FF0000"/>
            </a:fgClr>
            <a:bgClr>
              <a:srgbClr val="FFFF00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791200" y="381000"/>
            <a:ext cx="1905000" cy="243840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urved Right Arrow 8"/>
          <p:cNvSpPr/>
          <p:nvPr/>
        </p:nvSpPr>
        <p:spPr>
          <a:xfrm rot="20579033">
            <a:off x="5663305" y="605934"/>
            <a:ext cx="685800" cy="31987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6934200" y="1295400"/>
            <a:ext cx="30480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086600" y="1371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r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324600" y="228600"/>
            <a:ext cx="381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w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605272"/>
              </p:ext>
            </p:extLst>
          </p:nvPr>
        </p:nvGraphicFramePr>
        <p:xfrm>
          <a:off x="620713" y="1676400"/>
          <a:ext cx="7751762" cy="2478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4" name="Equation" r:id="rId3" imgW="5511600" imgH="1815840" progId="Equation.DSMT4">
                  <p:embed/>
                </p:oleObj>
              </mc:Choice>
              <mc:Fallback>
                <p:oleObj name="Equation" r:id="rId3" imgW="5511600" imgH="1815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1676400"/>
                        <a:ext cx="7751762" cy="2478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" y="228600"/>
            <a:ext cx="51544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Continued -- summary of previous results describing rigid bodies rotating about a fixed origin</a:t>
            </a:r>
          </a:p>
        </p:txBody>
      </p:sp>
      <p:sp>
        <p:nvSpPr>
          <p:cNvPr id="10" name="Oval 9"/>
          <p:cNvSpPr/>
          <p:nvPr/>
        </p:nvSpPr>
        <p:spPr>
          <a:xfrm>
            <a:off x="6805864" y="1700464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1125595"/>
            <a:ext cx="190500" cy="152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967060"/>
              </p:ext>
            </p:extLst>
          </p:nvPr>
        </p:nvGraphicFramePr>
        <p:xfrm>
          <a:off x="620713" y="4230688"/>
          <a:ext cx="1600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5" name="Equation" r:id="rId5" imgW="952200" imgH="279360" progId="Equation.DSMT4">
                  <p:embed/>
                </p:oleObj>
              </mc:Choice>
              <mc:Fallback>
                <p:oleObj name="Equation" r:id="rId5" imgW="952200" imgH="27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713" y="4230688"/>
                        <a:ext cx="16002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7072601"/>
              </p:ext>
            </p:extLst>
          </p:nvPr>
        </p:nvGraphicFramePr>
        <p:xfrm>
          <a:off x="3619500" y="4119319"/>
          <a:ext cx="3810000" cy="996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6" name="Equation" r:id="rId7" imgW="1981080" imgH="533160" progId="Equation.DSMT4">
                  <p:embed/>
                </p:oleObj>
              </mc:Choice>
              <mc:Fallback>
                <p:oleObj name="Equation" r:id="rId7" imgW="1981080" imgH="533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0" y="4119319"/>
                        <a:ext cx="3810000" cy="9961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5299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6153562"/>
              </p:ext>
            </p:extLst>
          </p:nvPr>
        </p:nvGraphicFramePr>
        <p:xfrm>
          <a:off x="582613" y="1066800"/>
          <a:ext cx="7881937" cy="436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290" name="Equation" r:id="rId3" imgW="5410080" imgH="3085920" progId="Equation.DSMT4">
                  <p:embed/>
                </p:oleObj>
              </mc:Choice>
              <mc:Fallback>
                <p:oleObj name="Equation" r:id="rId3" imgW="5410080" imgH="3085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1066800"/>
                        <a:ext cx="7881937" cy="436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1453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50167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Descriptions of rotation about a given origin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595725"/>
              </p:ext>
            </p:extLst>
          </p:nvPr>
        </p:nvGraphicFramePr>
        <p:xfrm>
          <a:off x="457200" y="611832"/>
          <a:ext cx="8313385" cy="396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38" name="Equation" r:id="rId3" imgW="5460840" imgH="2679480" progId="Equation.DSMT4">
                  <p:embed/>
                </p:oleObj>
              </mc:Choice>
              <mc:Fallback>
                <p:oleObj name="Equation" r:id="rId3" imgW="5460840" imgH="267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611832"/>
                        <a:ext cx="8313385" cy="396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359739"/>
              </p:ext>
            </p:extLst>
          </p:nvPr>
        </p:nvGraphicFramePr>
        <p:xfrm>
          <a:off x="533400" y="4572000"/>
          <a:ext cx="3863975" cy="20310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8339" name="Equation" r:id="rId5" imgW="2158920" imgH="1168200" progId="Equation.DSMT4">
                  <p:embed/>
                </p:oleObj>
              </mc:Choice>
              <mc:Fallback>
                <p:oleObj name="Equation" r:id="rId5" imgW="2158920" imgH="1168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4572000"/>
                        <a:ext cx="3863975" cy="20310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57892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507101"/>
              </p:ext>
            </p:extLst>
          </p:nvPr>
        </p:nvGraphicFramePr>
        <p:xfrm>
          <a:off x="304800" y="152400"/>
          <a:ext cx="7410450" cy="2400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86" name="数式" r:id="rId3" imgW="2971800" imgH="990360" progId="Equation.3">
                  <p:embed/>
                </p:oleObj>
              </mc:Choice>
              <mc:Fallback>
                <p:oleObj name="数式" r:id="rId3" imgW="29718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"/>
                        <a:ext cx="7410450" cy="2400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9144912"/>
              </p:ext>
            </p:extLst>
          </p:nvPr>
        </p:nvGraphicFramePr>
        <p:xfrm>
          <a:off x="304800" y="2819400"/>
          <a:ext cx="5699125" cy="350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87" name="数式" r:id="rId5" imgW="2286000" imgH="1447560" progId="Equation.3">
                  <p:embed/>
                </p:oleObj>
              </mc:Choice>
              <mc:Fallback>
                <p:oleObj name="数式" r:id="rId5" imgW="2286000" imgH="1447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19400"/>
                        <a:ext cx="5699125" cy="350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7979189"/>
              </p:ext>
            </p:extLst>
          </p:nvPr>
        </p:nvGraphicFramePr>
        <p:xfrm>
          <a:off x="6096000" y="5105400"/>
          <a:ext cx="173990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9388" name="数式" r:id="rId7" imgW="698400" imgH="507960" progId="Equation.3">
                  <p:embed/>
                </p:oleObj>
              </mc:Choice>
              <mc:Fallback>
                <p:oleObj name="数式" r:id="rId7" imgW="698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105400"/>
                        <a:ext cx="1739900" cy="1231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7410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10/25/2019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2019 --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572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Euler equations for a symmetric top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3240196"/>
              </p:ext>
            </p:extLst>
          </p:nvPr>
        </p:nvGraphicFramePr>
        <p:xfrm>
          <a:off x="838200" y="903625"/>
          <a:ext cx="5345113" cy="277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10" name="数式" r:id="rId3" imgW="2145960" imgH="1143000" progId="Equation.3">
                  <p:embed/>
                </p:oleObj>
              </mc:Choice>
              <mc:Fallback>
                <p:oleObj name="数式" r:id="rId3" imgW="214596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03625"/>
                        <a:ext cx="5345113" cy="277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28675"/>
              </p:ext>
            </p:extLst>
          </p:nvPr>
        </p:nvGraphicFramePr>
        <p:xfrm>
          <a:off x="762000" y="3581400"/>
          <a:ext cx="4845050" cy="1014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11" name="数式" r:id="rId5" imgW="1942920" imgH="419040" progId="Equation.3">
                  <p:embed/>
                </p:oleObj>
              </mc:Choice>
              <mc:Fallback>
                <p:oleObj name="数式" r:id="rId5" imgW="19429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81400"/>
                        <a:ext cx="4845050" cy="1014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7180863"/>
              </p:ext>
            </p:extLst>
          </p:nvPr>
        </p:nvGraphicFramePr>
        <p:xfrm>
          <a:off x="762000" y="4876800"/>
          <a:ext cx="6967537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0412" name="数式" r:id="rId7" imgW="2793960" imgH="457200" progId="Equation.3">
                  <p:embed/>
                </p:oleObj>
              </mc:Choice>
              <mc:Fallback>
                <p:oleObj name="数式" r:id="rId7" imgW="2793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4876800"/>
                        <a:ext cx="6967537" cy="110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513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14915</TotalTime>
  <Words>494</Words>
  <Application>Microsoft Office PowerPoint</Application>
  <PresentationFormat>On-screen Show (4:3)</PresentationFormat>
  <Paragraphs>155</Paragraphs>
  <Slides>26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Symbol</vt:lpstr>
      <vt:lpstr>Office Theme</vt:lpstr>
      <vt:lpstr>Equation</vt:lpstr>
      <vt:lpstr>MathType 7.0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Natalie Holzwarth</cp:lastModifiedBy>
  <cp:revision>740</cp:revision>
  <cp:lastPrinted>2019-10-24T05:15:08Z</cp:lastPrinted>
  <dcterms:created xsi:type="dcterms:W3CDTF">2012-01-10T18:32:24Z</dcterms:created>
  <dcterms:modified xsi:type="dcterms:W3CDTF">2019-10-25T14:05:13Z</dcterms:modified>
</cp:coreProperties>
</file>