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6" r:id="rId2"/>
    <p:sldId id="354" r:id="rId3"/>
    <p:sldId id="414" r:id="rId4"/>
    <p:sldId id="415" r:id="rId5"/>
    <p:sldId id="449" r:id="rId6"/>
    <p:sldId id="416" r:id="rId7"/>
    <p:sldId id="417" r:id="rId8"/>
    <p:sldId id="430" r:id="rId9"/>
    <p:sldId id="419" r:id="rId10"/>
    <p:sldId id="42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51" r:id="rId23"/>
    <p:sldId id="452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50" r:id="rId3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 varScale="1">
        <p:scale>
          <a:sx n="65" d="100"/>
          <a:sy n="65" d="100"/>
        </p:scale>
        <p:origin x="1066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6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8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52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7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23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25.png"/><Relationship Id="rId10" Type="http://schemas.openxmlformats.org/officeDocument/2006/relationships/image" Target="../media/image20.wmf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8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7.wmf"/><Relationship Id="rId9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lmf.nist.gov/" TargetMode="Externa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lmf.nist.gov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5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3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0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3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5.png"/><Relationship Id="rId4" Type="http://schemas.openxmlformats.org/officeDocument/2006/relationships/image" Target="../media/image5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5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4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838200"/>
            <a:ext cx="8229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Olin 103</a:t>
            </a:r>
          </a:p>
          <a:p>
            <a:pPr algn="ctr"/>
            <a:r>
              <a:rPr lang="en-US" sz="3200" b="1" dirty="0"/>
              <a:t>Plan for Lecture 25: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Motions of elastic membranes (Chap. 8)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Review of standing waves on a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Standing waves on a two dimensional membrane.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Boundary value problems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058719"/>
              </p:ext>
            </p:extLst>
          </p:nvPr>
        </p:nvGraphicFramePr>
        <p:xfrm>
          <a:off x="558800" y="38100"/>
          <a:ext cx="76708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88" name="数式" r:id="rId3" imgW="3898800" imgH="1574640" progId="Equation.3">
                  <p:embed/>
                </p:oleObj>
              </mc:Choice>
              <mc:Fallback>
                <p:oleObj name="数式" r:id="rId3" imgW="3898800" imgH="1574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" y="38100"/>
                        <a:ext cx="76708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640022"/>
              </p:ext>
            </p:extLst>
          </p:nvPr>
        </p:nvGraphicFramePr>
        <p:xfrm>
          <a:off x="971550" y="3203575"/>
          <a:ext cx="504825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89" name="Equation" r:id="rId5" imgW="2565360" imgH="1574640" progId="Equation.DSMT4">
                  <p:embed/>
                </p:oleObj>
              </mc:Choice>
              <mc:Fallback>
                <p:oleObj name="Equation" r:id="rId5" imgW="25653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203575"/>
                        <a:ext cx="504825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38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rectangular boundary: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038600" cy="1828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05100" y="297547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47552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963938"/>
              </p:ext>
            </p:extLst>
          </p:nvPr>
        </p:nvGraphicFramePr>
        <p:xfrm>
          <a:off x="381000" y="3471862"/>
          <a:ext cx="57213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28" name="数式" r:id="rId3" imgW="2908080" imgH="1371600" progId="Equation.3">
                  <p:embed/>
                </p:oleObj>
              </mc:Choice>
              <mc:Fallback>
                <p:oleObj name="数式" r:id="rId3" imgW="290808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71862"/>
                        <a:ext cx="57213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96685"/>
              </p:ext>
            </p:extLst>
          </p:nvPr>
        </p:nvGraphicFramePr>
        <p:xfrm>
          <a:off x="5897712" y="3581400"/>
          <a:ext cx="3244850" cy="15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29" name="Equation" r:id="rId5" imgW="2222280" imgH="1028520" progId="Equation.DSMT4">
                  <p:embed/>
                </p:oleObj>
              </mc:Choice>
              <mc:Fallback>
                <p:oleObj name="Equation" r:id="rId5" imgW="22222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712" y="3581400"/>
                        <a:ext cx="3244850" cy="150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30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19659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88280"/>
              </p:ext>
            </p:extLst>
          </p:nvPr>
        </p:nvGraphicFramePr>
        <p:xfrm>
          <a:off x="603250" y="2747963"/>
          <a:ext cx="20288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18" name="数式" r:id="rId7" imgW="1257120" imgH="469800" progId="Equation.3">
                  <p:embed/>
                </p:oleObj>
              </mc:Choice>
              <mc:Fallback>
                <p:oleObj name="数式" r:id="rId7" imgW="1257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747963"/>
                        <a:ext cx="20288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97321"/>
              </p:ext>
            </p:extLst>
          </p:nvPr>
        </p:nvGraphicFramePr>
        <p:xfrm>
          <a:off x="1384300" y="5865813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19" name="数式" r:id="rId9" imgW="1346040" imgH="469800" progId="Equation.3">
                  <p:embed/>
                </p:oleObj>
              </mc:Choice>
              <mc:Fallback>
                <p:oleObj name="数式" r:id="rId9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5865813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78098"/>
              </p:ext>
            </p:extLst>
          </p:nvPr>
        </p:nvGraphicFramePr>
        <p:xfrm>
          <a:off x="5759450" y="5865813"/>
          <a:ext cx="23161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20" name="数式" r:id="rId11" imgW="1434960" imgH="469800" progId="Equation.3">
                  <p:embed/>
                </p:oleObj>
              </mc:Choice>
              <mc:Fallback>
                <p:oleObj name="数式" r:id="rId11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5865813"/>
                        <a:ext cx="23161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28846"/>
              </p:ext>
            </p:extLst>
          </p:nvPr>
        </p:nvGraphicFramePr>
        <p:xfrm>
          <a:off x="5068888" y="2817813"/>
          <a:ext cx="21717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21" name="数式" r:id="rId13" imgW="1346040" imgH="469800" progId="Equation.3">
                  <p:embed/>
                </p:oleObj>
              </mc:Choice>
              <mc:Fallback>
                <p:oleObj name="数式" r:id="rId13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2817813"/>
                        <a:ext cx="21717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185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016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general boundary conditions: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91553"/>
              </p:ext>
            </p:extLst>
          </p:nvPr>
        </p:nvGraphicFramePr>
        <p:xfrm>
          <a:off x="228600" y="605559"/>
          <a:ext cx="8829675" cy="108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09" name="Equation" r:id="rId3" imgW="6108480" imgH="749160" progId="Equation.DSMT4">
                  <p:embed/>
                </p:oleObj>
              </mc:Choice>
              <mc:Fallback>
                <p:oleObj name="Equation" r:id="rId3" imgW="610848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5559"/>
                        <a:ext cx="8829675" cy="108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2540"/>
              </p:ext>
            </p:extLst>
          </p:nvPr>
        </p:nvGraphicFramePr>
        <p:xfrm>
          <a:off x="266700" y="1752600"/>
          <a:ext cx="6072188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10" name="数式" r:id="rId5" imgW="3085920" imgH="1549080" progId="Equation.3">
                  <p:embed/>
                </p:oleObj>
              </mc:Choice>
              <mc:Fallback>
                <p:oleObj name="数式" r:id="rId5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752600"/>
                        <a:ext cx="6072188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5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38307"/>
              </p:ext>
            </p:extLst>
          </p:nvPr>
        </p:nvGraphicFramePr>
        <p:xfrm>
          <a:off x="3989388" y="5410200"/>
          <a:ext cx="2373312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11" name="数式" r:id="rId8" imgW="1206360" imgH="469800" progId="Equation.3">
                  <p:embed/>
                </p:oleObj>
              </mc:Choice>
              <mc:Fallback>
                <p:oleObj name="数式" r:id="rId8" imgW="120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5410200"/>
                        <a:ext cx="2373312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86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circular boundary: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323850"/>
            <a:ext cx="1828800" cy="18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V="1">
            <a:off x="6553200" y="591672"/>
            <a:ext cx="646578" cy="5513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5489" y="461665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63829"/>
              </p:ext>
            </p:extLst>
          </p:nvPr>
        </p:nvGraphicFramePr>
        <p:xfrm>
          <a:off x="304800" y="918865"/>
          <a:ext cx="507206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36" name="数式" r:id="rId3" imgW="2577960" imgH="431640" progId="Equation.3">
                  <p:embed/>
                </p:oleObj>
              </mc:Choice>
              <mc:Fallback>
                <p:oleObj name="数式" r:id="rId3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8865"/>
                        <a:ext cx="5072063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717478"/>
              </p:ext>
            </p:extLst>
          </p:nvPr>
        </p:nvGraphicFramePr>
        <p:xfrm>
          <a:off x="204788" y="2152650"/>
          <a:ext cx="50974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37" name="Equation" r:id="rId5" imgW="2590560" imgH="393480" progId="Equation.DSMT4">
                  <p:embed/>
                </p:oleObj>
              </mc:Choice>
              <mc:Fallback>
                <p:oleObj name="Equation" r:id="rId5" imgW="259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2152650"/>
                        <a:ext cx="5097462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3083"/>
              </p:ext>
            </p:extLst>
          </p:nvPr>
        </p:nvGraphicFramePr>
        <p:xfrm>
          <a:off x="752475" y="3106738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38" name="数式" r:id="rId7" imgW="1955520" imgH="1600200" progId="Equation.3">
                  <p:embed/>
                </p:oleObj>
              </mc:Choice>
              <mc:Fallback>
                <p:oleObj name="数式" r:id="rId7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106738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98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011859"/>
              </p:ext>
            </p:extLst>
          </p:nvPr>
        </p:nvGraphicFramePr>
        <p:xfrm>
          <a:off x="323850" y="914400"/>
          <a:ext cx="7524750" cy="257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91" name="Equation" r:id="rId3" imgW="5994360" imgH="2057400" progId="Equation.DSMT4">
                  <p:embed/>
                </p:oleObj>
              </mc:Choice>
              <mc:Fallback>
                <p:oleObj name="Equation" r:id="rId3" imgW="599436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7524750" cy="2577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5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3"/>
              </a:rPr>
              <a:t>Some properties of Bessel functions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5366"/>
              </p:ext>
            </p:extLst>
          </p:nvPr>
        </p:nvGraphicFramePr>
        <p:xfrm>
          <a:off x="1143000" y="4343400"/>
          <a:ext cx="476885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8" name="数式" r:id="rId4" imgW="2425680" imgH="914400" progId="Equation.3">
                  <p:embed/>
                </p:oleObj>
              </mc:Choice>
              <mc:Fallback>
                <p:oleObj name="数式" r:id="rId4" imgW="24256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4768850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982918"/>
              </p:ext>
            </p:extLst>
          </p:nvPr>
        </p:nvGraphicFramePr>
        <p:xfrm>
          <a:off x="1066800" y="766465"/>
          <a:ext cx="6891338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9" name="数式" r:id="rId6" imgW="3504960" imgH="1777680" progId="Equation.3">
                  <p:embed/>
                </p:oleObj>
              </mc:Choice>
              <mc:Fallback>
                <p:oleObj name="数式" r:id="rId6" imgW="3504960" imgH="1777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6465"/>
                        <a:ext cx="6891338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25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200" t="18679" r="9310" b="1963"/>
          <a:stretch/>
        </p:blipFill>
        <p:spPr>
          <a:xfrm>
            <a:off x="0" y="215826"/>
            <a:ext cx="9082942" cy="595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3"/>
              </a:rPr>
              <a:t>http://dlmf.nist.gov</a:t>
            </a:r>
            <a:r>
              <a:rPr lang="en-US" sz="2400" dirty="0"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1293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39" t="36548" r="35149" b="53879"/>
          <a:stretch/>
        </p:blipFill>
        <p:spPr>
          <a:xfrm>
            <a:off x="838200" y="1082745"/>
            <a:ext cx="5950371" cy="149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00" t="51979" r="32108" b="33402"/>
          <a:stretch/>
        </p:blipFill>
        <p:spPr>
          <a:xfrm>
            <a:off x="838200" y="3200400"/>
            <a:ext cx="7037917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Series expansions of  Bessel and Neumann functions</a:t>
            </a:r>
          </a:p>
        </p:txBody>
      </p:sp>
    </p:spTree>
    <p:extLst>
      <p:ext uri="{BB962C8B-B14F-4D97-AF65-F5344CB8AC3E}">
        <p14:creationId xmlns:p14="http://schemas.microsoft.com/office/powerpoint/2010/main" val="277280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properties of Bessel functions -- continued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7875"/>
              </p:ext>
            </p:extLst>
          </p:nvPr>
        </p:nvGraphicFramePr>
        <p:xfrm>
          <a:off x="1066800" y="1066800"/>
          <a:ext cx="5667375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72" name="数式" r:id="rId3" imgW="2882880" imgH="1143000" progId="Equation.3">
                  <p:embed/>
                </p:oleObj>
              </mc:Choice>
              <mc:Fallback>
                <p:oleObj name="数式" r:id="rId3" imgW="288288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5667375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551852"/>
              </p:ext>
            </p:extLst>
          </p:nvPr>
        </p:nvGraphicFramePr>
        <p:xfrm>
          <a:off x="916781" y="3581400"/>
          <a:ext cx="639603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73" name="数式" r:id="rId5" imgW="3251160" imgH="1143000" progId="Equation.3">
                  <p:embed/>
                </p:oleObj>
              </mc:Choice>
              <mc:Fallback>
                <p:oleObj name="数式" r:id="rId5" imgW="325116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781" y="3581400"/>
                        <a:ext cx="6396038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63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33375" y="48006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E0DE3-3755-458C-8B7C-713ECDD64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136525"/>
            <a:ext cx="8353425" cy="64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21513"/>
              </p:ext>
            </p:extLst>
          </p:nvPr>
        </p:nvGraphicFramePr>
        <p:xfrm>
          <a:off x="595313" y="566738"/>
          <a:ext cx="3573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29" name="数式" r:id="rId3" imgW="1815840" imgH="431640" progId="Equation.3">
                  <p:embed/>
                </p:oleObj>
              </mc:Choice>
              <mc:Fallback>
                <p:oleObj name="数式" r:id="rId3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66738"/>
                        <a:ext cx="3573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160539"/>
              </p:ext>
            </p:extLst>
          </p:nvPr>
        </p:nvGraphicFramePr>
        <p:xfrm>
          <a:off x="4889500" y="609600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30" name="数式" r:id="rId5" imgW="1828800" imgH="431640" progId="Equation.3">
                  <p:embed/>
                </p:oleObj>
              </mc:Choice>
              <mc:Fallback>
                <p:oleObj name="数式" r:id="rId5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609600"/>
                        <a:ext cx="35972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323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326" name="Picture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8291"/>
              </p:ext>
            </p:extLst>
          </p:nvPr>
        </p:nvGraphicFramePr>
        <p:xfrm>
          <a:off x="1676400" y="5486400"/>
          <a:ext cx="5343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31" name="数式" r:id="rId9" imgW="2717640" imgH="393480" progId="Equation.3">
                  <p:embed/>
                </p:oleObj>
              </mc:Choice>
              <mc:Fallback>
                <p:oleObj name="数式" r:id="rId9" imgW="271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86400"/>
                        <a:ext cx="5343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355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77715"/>
              </p:ext>
            </p:extLst>
          </p:nvPr>
        </p:nvGraphicFramePr>
        <p:xfrm>
          <a:off x="699092" y="551645"/>
          <a:ext cx="33734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3" name="数式" r:id="rId3" imgW="1714320" imgH="660240" progId="Equation.3">
                  <p:embed/>
                </p:oleObj>
              </mc:Choice>
              <mc:Fallback>
                <p:oleObj name="数式" r:id="rId3" imgW="17143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092" y="551645"/>
                        <a:ext cx="33734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1" y="1828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86298"/>
              </p:ext>
            </p:extLst>
          </p:nvPr>
        </p:nvGraphicFramePr>
        <p:xfrm>
          <a:off x="4919663" y="533400"/>
          <a:ext cx="33988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4" name="数式" r:id="rId7" imgW="1726920" imgH="660240" progId="Equation.3">
                  <p:embed/>
                </p:oleObj>
              </mc:Choice>
              <mc:Fallback>
                <p:oleObj name="数式" r:id="rId7" imgW="17269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533400"/>
                        <a:ext cx="33988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874294"/>
              </p:ext>
            </p:extLst>
          </p:nvPr>
        </p:nvGraphicFramePr>
        <p:xfrm>
          <a:off x="1692275" y="5627687"/>
          <a:ext cx="53181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5" name="数式" r:id="rId9" imgW="2705040" imgH="393480" progId="Equation.3">
                  <p:embed/>
                </p:oleObj>
              </mc:Choice>
              <mc:Fallback>
                <p:oleObj name="数式" r:id="rId9" imgW="2705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27687"/>
                        <a:ext cx="53181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670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EA66E-A448-42DE-BFDB-6FEEC152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4D052-BC0A-4CE3-AA7A-30B4DF7B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0774A-E3B2-48C1-8B9B-0F0E5247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E995A-2BAA-4BFA-B6A9-15A0E31DE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" y="0"/>
            <a:ext cx="3192556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12153-F7D1-4390-96E0-AB611CDFD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2"/>
          <a:stretch/>
        </p:blipFill>
        <p:spPr>
          <a:xfrm>
            <a:off x="3784571" y="749536"/>
            <a:ext cx="4953000" cy="49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36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3CF38-0931-41A5-AF06-2DD28039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43440-DA92-4E1F-87B9-27218F9E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DFFB6-E3A3-4616-B18B-A67AED70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B69-23C8-42FB-B6A1-B2556A9E0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9"/>
          <a:stretch/>
        </p:blipFill>
        <p:spPr>
          <a:xfrm>
            <a:off x="1533525" y="1981200"/>
            <a:ext cx="6076950" cy="349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72A6D-1ECE-4143-B6E7-D9B2C58829EC}"/>
              </a:ext>
            </a:extLst>
          </p:cNvPr>
          <p:cNvSpPr txBox="1"/>
          <p:nvPr/>
        </p:nvSpPr>
        <p:spPr>
          <a:xfrm>
            <a:off x="685800" y="3048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Demonstration with motor in the middle – (PASCO)</a:t>
            </a:r>
          </a:p>
        </p:txBody>
      </p:sp>
    </p:spTree>
    <p:extLst>
      <p:ext uri="{BB962C8B-B14F-4D97-AF65-F5344CB8AC3E}">
        <p14:creationId xmlns:p14="http://schemas.microsoft.com/office/powerpoint/2010/main" val="2319947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complicated geometry – annular membrane</a:t>
            </a:r>
          </a:p>
        </p:txBody>
      </p:sp>
      <p:sp>
        <p:nvSpPr>
          <p:cNvPr id="6" name="Oval 5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99311"/>
              </p:ext>
            </p:extLst>
          </p:nvPr>
        </p:nvGraphicFramePr>
        <p:xfrm>
          <a:off x="4825866" y="1084907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1" name="数式" r:id="rId3" imgW="1955520" imgH="1600200" progId="Equation.3">
                  <p:embed/>
                </p:oleObj>
              </mc:Choice>
              <mc:Fallback>
                <p:oleObj name="数式" r:id="rId3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866" y="1084907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2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37196"/>
              </p:ext>
            </p:extLst>
          </p:nvPr>
        </p:nvGraphicFramePr>
        <p:xfrm>
          <a:off x="609600" y="914400"/>
          <a:ext cx="7870826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5" name="数式" r:id="rId3" imgW="4000320" imgH="1384200" progId="Equation.3">
                  <p:embed/>
                </p:oleObj>
              </mc:Choice>
              <mc:Fallback>
                <p:oleObj name="数式" r:id="rId3" imgW="400032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870826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83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64378"/>
              </p:ext>
            </p:extLst>
          </p:nvPr>
        </p:nvGraphicFramePr>
        <p:xfrm>
          <a:off x="762000" y="3925843"/>
          <a:ext cx="7404796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9" name="Equation" r:id="rId3" imgW="5549760" imgH="1358640" progId="Equation.DSMT4">
                  <p:embed/>
                </p:oleObj>
              </mc:Choice>
              <mc:Fallback>
                <p:oleObj name="Equation" r:id="rId3" imgW="55497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25843"/>
                        <a:ext cx="7404796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77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15630"/>
              </p:ext>
            </p:extLst>
          </p:nvPr>
        </p:nvGraphicFramePr>
        <p:xfrm>
          <a:off x="762000" y="3810000"/>
          <a:ext cx="7048500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16" name="Equation" r:id="rId3" imgW="5283000" imgH="1942920" progId="Equation.DSMT4">
                  <p:embed/>
                </p:oleObj>
              </mc:Choice>
              <mc:Fallback>
                <p:oleObj name="Equation" r:id="rId3" imgW="5283000" imgH="1942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0"/>
                        <a:ext cx="7048500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17"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98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3097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42985"/>
              </p:ext>
            </p:extLst>
          </p:nvPr>
        </p:nvGraphicFramePr>
        <p:xfrm>
          <a:off x="1023938" y="4198938"/>
          <a:ext cx="6523037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42" name="Equation" r:id="rId3" imgW="4889160" imgH="1358640" progId="Equation.DSMT4">
                  <p:embed/>
                </p:oleObj>
              </mc:Choice>
              <mc:Fallback>
                <p:oleObj name="Equation" r:id="rId3" imgW="48891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4198938"/>
                        <a:ext cx="6523037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43"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107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81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for </a:t>
            </a:r>
            <a:r>
              <a:rPr lang="en-US" sz="2400" i="1" dirty="0">
                <a:latin typeface="+mj-lt"/>
              </a:rPr>
              <a:t>m=0 </a:t>
            </a:r>
            <a:r>
              <a:rPr lang="en-US" sz="2400" dirty="0">
                <a:latin typeface="+mj-lt"/>
              </a:rPr>
              <a:t>and a=0.1, b=0.2: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07181"/>
            <a:ext cx="78105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666" t="46875" r="42500" b="46094"/>
          <a:stretch/>
        </p:blipFill>
        <p:spPr>
          <a:xfrm>
            <a:off x="381000" y="1219200"/>
            <a:ext cx="838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4209"/>
              </p:ext>
            </p:extLst>
          </p:nvPr>
        </p:nvGraphicFramePr>
        <p:xfrm>
          <a:off x="1165225" y="3505200"/>
          <a:ext cx="53879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7" name="数式" r:id="rId3" imgW="2387520" imgH="1091880" progId="Equation.3">
                  <p:embed/>
                </p:oleObj>
              </mc:Choice>
              <mc:Fallback>
                <p:oleObj name="数式" r:id="rId3" imgW="238752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505200"/>
                        <a:ext cx="53879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295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Review of wave equation in one-dimension – here </a:t>
            </a:r>
            <a:r>
              <a:rPr lang="en-US" sz="2400" i="1" dirty="0">
                <a:latin typeface="Symbol" pitchFamily="18" charset="2"/>
              </a:rPr>
              <a:t>m</a:t>
            </a:r>
            <a:r>
              <a:rPr lang="en-US" sz="2400" i="1" dirty="0">
                <a:latin typeface="+mj-lt"/>
              </a:rPr>
              <a:t>(</a:t>
            </a:r>
            <a:r>
              <a:rPr lang="en-US" sz="2400" i="1" dirty="0" err="1">
                <a:latin typeface="+mj-lt"/>
              </a:rPr>
              <a:t>x,t</a:t>
            </a:r>
            <a:r>
              <a:rPr lang="en-US" sz="2400" i="1" dirty="0">
                <a:latin typeface="+mj-lt"/>
              </a:rPr>
              <a:t>) </a:t>
            </a:r>
            <a:r>
              <a:rPr lang="en-US" sz="2400" dirty="0">
                <a:latin typeface="+mj-lt"/>
              </a:rPr>
              <a:t>can describe either a longitudinal or transverse wave.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 Traveling wave solutions 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Elastic media in two or more dimensions --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142934"/>
            <a:ext cx="2895600" cy="365125"/>
          </a:xfrm>
        </p:spPr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52" t="82033" r="40965" b="7029"/>
          <a:stretch/>
        </p:blipFill>
        <p:spPr>
          <a:xfrm>
            <a:off x="448574" y="577849"/>
            <a:ext cx="8610600" cy="106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781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9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67496"/>
            <a:ext cx="6629400" cy="21524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106937"/>
              </p:ext>
            </p:extLst>
          </p:nvPr>
        </p:nvGraphicFramePr>
        <p:xfrm>
          <a:off x="775493" y="2468995"/>
          <a:ext cx="75930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30" name="Equation" r:id="rId4" imgW="5689440" imgH="698400" progId="Equation.DSMT4">
                  <p:embed/>
                </p:oleObj>
              </mc:Choice>
              <mc:Fallback>
                <p:oleObj name="Equation" r:id="rId4" imgW="568944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" y="2468995"/>
                        <a:ext cx="75930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1828800" y="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48300" y="411018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515293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667693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18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6936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87699"/>
              </p:ext>
            </p:extLst>
          </p:nvPr>
        </p:nvGraphicFramePr>
        <p:xfrm>
          <a:off x="914400" y="152400"/>
          <a:ext cx="6764338" cy="634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71" name="数式" r:id="rId3" imgW="3606480" imgH="3403440" progId="Equation.3">
                  <p:embed/>
                </p:oleObj>
              </mc:Choice>
              <mc:Fallback>
                <p:oleObj name="数式" r:id="rId3" imgW="360648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"/>
                        <a:ext cx="6764338" cy="634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1248"/>
            <a:ext cx="9144000" cy="31155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33105"/>
              </p:ext>
            </p:extLst>
          </p:nvPr>
        </p:nvGraphicFramePr>
        <p:xfrm>
          <a:off x="457200" y="938211"/>
          <a:ext cx="4660484" cy="64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0" name="Equation" r:id="rId4" imgW="4152600" imgH="571320" progId="Equation.DSMT4">
                  <p:embed/>
                </p:oleObj>
              </mc:Choice>
              <mc:Fallback>
                <p:oleObj name="Equation" r:id="rId4" imgW="4152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938211"/>
                        <a:ext cx="4660484" cy="64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82314"/>
              </p:ext>
            </p:extLst>
          </p:nvPr>
        </p:nvGraphicFramePr>
        <p:xfrm>
          <a:off x="4114800" y="4986751"/>
          <a:ext cx="477873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1" name="Equation" r:id="rId6" imgW="3746160" imgH="342720" progId="Equation.DSMT4">
                  <p:embed/>
                </p:oleObj>
              </mc:Choice>
              <mc:Fallback>
                <p:oleObj name="Equation" r:id="rId6" imgW="3746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14800" y="4986751"/>
                        <a:ext cx="477873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7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solutions of wave equation: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1022"/>
              </p:ext>
            </p:extLst>
          </p:nvPr>
        </p:nvGraphicFramePr>
        <p:xfrm>
          <a:off x="1048068" y="914400"/>
          <a:ext cx="34401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85" name="数式" r:id="rId3" imgW="1523880" imgH="634680" progId="Equation.3">
                  <p:embed/>
                </p:oleObj>
              </mc:Choice>
              <mc:Fallback>
                <p:oleObj name="数式" r:id="rId3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68" y="914400"/>
                        <a:ext cx="3440112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12427"/>
              </p:ext>
            </p:extLst>
          </p:nvPr>
        </p:nvGraphicFramePr>
        <p:xfrm>
          <a:off x="1103313" y="2438400"/>
          <a:ext cx="67087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86" name="数式" r:id="rId5" imgW="2971800" imgH="660240" progId="Equation.3">
                  <p:embed/>
                </p:oleObj>
              </mc:Choice>
              <mc:Fallback>
                <p:oleObj name="数式" r:id="rId5" imgW="2971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2438400"/>
                        <a:ext cx="670877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13646"/>
              </p:ext>
            </p:extLst>
          </p:nvPr>
        </p:nvGraphicFramePr>
        <p:xfrm>
          <a:off x="1352550" y="3962400"/>
          <a:ext cx="32400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87" name="数式" r:id="rId7" imgW="1434960" imgH="838080" progId="Equation.3">
                  <p:embed/>
                </p:oleObj>
              </mc:Choice>
              <mc:Fallback>
                <p:oleObj name="数式" r:id="rId7" imgW="1434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3962400"/>
                        <a:ext cx="32400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496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pic>
        <p:nvPicPr>
          <p:cNvPr id="257026" name="Picture 2" descr="E:\Media\Image_Library\chapter18\1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471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" y="3070629"/>
            <a:ext cx="8382000" cy="3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45" y="29114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Wave motion on a two-dimensional surface – elastic membrane (transverse wave; linear regime).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4359275"/>
            <a:ext cx="1371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u(</a:t>
            </a:r>
            <a:r>
              <a:rPr lang="en-US" sz="2400" i="1" dirty="0" err="1">
                <a:latin typeface="+mj-lt"/>
              </a:rPr>
              <a:t>x,y,t</a:t>
            </a:r>
            <a:r>
              <a:rPr lang="en-US" sz="2400" i="1" dirty="0">
                <a:latin typeface="+mj-lt"/>
              </a:rPr>
              <a:t>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18929"/>
              </p:ext>
            </p:extLst>
          </p:nvPr>
        </p:nvGraphicFramePr>
        <p:xfrm>
          <a:off x="363538" y="917575"/>
          <a:ext cx="512127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72" name="Equation" r:id="rId4" imgW="2603160" imgH="1574640" progId="Equation.DSMT4">
                  <p:embed/>
                </p:oleObj>
              </mc:Choice>
              <mc:Fallback>
                <p:oleObj name="Equation" r:id="rId4" imgW="26031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917575"/>
                        <a:ext cx="5121275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490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2019 --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068835"/>
              </p:ext>
            </p:extLst>
          </p:nvPr>
        </p:nvGraphicFramePr>
        <p:xfrm>
          <a:off x="715963" y="1125538"/>
          <a:ext cx="6221412" cy="422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19" name="数式" r:id="rId3" imgW="3162240" imgH="2145960" progId="Equation.3">
                  <p:embed/>
                </p:oleObj>
              </mc:Choice>
              <mc:Fallback>
                <p:oleObj name="数式" r:id="rId3" imgW="3162240" imgH="214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963" y="1125538"/>
                        <a:ext cx="6221412" cy="422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611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17396</TotalTime>
  <Words>513</Words>
  <Application>Microsoft Office PowerPoint</Application>
  <PresentationFormat>On-screen Show (4:3)</PresentationFormat>
  <Paragraphs>139</Paragraphs>
  <Slides>31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Symbol</vt:lpstr>
      <vt:lpstr>Office Theme</vt:lpstr>
      <vt:lpstr>数式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Natalie Holzwarth</cp:lastModifiedBy>
  <cp:revision>781</cp:revision>
  <cp:lastPrinted>2019-10-27T16:19:08Z</cp:lastPrinted>
  <dcterms:created xsi:type="dcterms:W3CDTF">2012-01-10T18:32:24Z</dcterms:created>
  <dcterms:modified xsi:type="dcterms:W3CDTF">2019-10-27T16:19:23Z</dcterms:modified>
</cp:coreProperties>
</file>