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96" r:id="rId3"/>
    <p:sldId id="354" r:id="rId4"/>
    <p:sldId id="394" r:id="rId5"/>
    <p:sldId id="395" r:id="rId6"/>
    <p:sldId id="372" r:id="rId7"/>
    <p:sldId id="373" r:id="rId8"/>
    <p:sldId id="374" r:id="rId9"/>
    <p:sldId id="375" r:id="rId10"/>
    <p:sldId id="376" r:id="rId11"/>
    <p:sldId id="377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78" r:id="rId20"/>
    <p:sldId id="386" r:id="rId21"/>
    <p:sldId id="387" r:id="rId22"/>
    <p:sldId id="388" r:id="rId23"/>
    <p:sldId id="389" r:id="rId24"/>
    <p:sldId id="390" r:id="rId25"/>
    <p:sldId id="39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06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jpeg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jpeg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jpeg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hyperlink" Target="http://en.wikipedia.org/wiki/Lift_(force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1600" b="1" dirty="0"/>
          </a:p>
          <a:p>
            <a:pPr algn="ctr"/>
            <a:r>
              <a:rPr lang="en-US" sz="3200" b="1" dirty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/>
            <a:endParaRPr lang="en-US" sz="3200" b="1" dirty="0">
              <a:solidFill>
                <a:schemeClr val="folHlink"/>
              </a:solidFill>
            </a:endParaRPr>
          </a:p>
          <a:p>
            <a:pPr marL="457200" lvl="2"/>
            <a:r>
              <a:rPr lang="en-US" sz="3200" b="1" dirty="0">
                <a:solidFill>
                  <a:schemeClr val="folHlink"/>
                </a:solidFill>
              </a:rPr>
              <a:t>Chap. 8 in F &amp; W:  Summary of two-dimensional membrane analysis</a:t>
            </a:r>
          </a:p>
          <a:p>
            <a:pPr marL="457200" lvl="2"/>
            <a:endParaRPr lang="en-US" sz="1600" b="1" dirty="0">
              <a:solidFill>
                <a:schemeClr val="folHlink"/>
              </a:solidFill>
            </a:endParaRPr>
          </a:p>
          <a:p>
            <a:pPr marL="457200" lvl="2"/>
            <a:r>
              <a:rPr lang="en-US" sz="3200" b="1" dirty="0">
                <a:solidFill>
                  <a:schemeClr val="folHlink"/>
                </a:solidFill>
              </a:rPr>
              <a:t>Chap. 9 in F &amp; W: Introduction to hydrodynamics 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Motivation for topic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Newton’s laws for fluids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Conservation relations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6498"/>
              </p:ext>
            </p:extLst>
          </p:nvPr>
        </p:nvGraphicFramePr>
        <p:xfrm>
          <a:off x="762001" y="381000"/>
          <a:ext cx="6172199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21" name="数式" r:id="rId3" imgW="2374560" imgH="1726920" progId="Equation.3">
                  <p:embed/>
                </p:oleObj>
              </mc:Choice>
              <mc:Fallback>
                <p:oleObj name="数式" r:id="rId3" imgW="237456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381000"/>
                        <a:ext cx="6172199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45925"/>
              </p:ext>
            </p:extLst>
          </p:nvPr>
        </p:nvGraphicFramePr>
        <p:xfrm>
          <a:off x="609600" y="4572000"/>
          <a:ext cx="6907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22" name="数式" r:id="rId5" imgW="2806560" imgH="660240" progId="Equation.3">
                  <p:embed/>
                </p:oleObj>
              </mc:Choice>
              <mc:Fallback>
                <p:oleObj name="数式" r:id="rId5" imgW="2806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907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5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17875"/>
              </p:ext>
            </p:extLst>
          </p:nvPr>
        </p:nvGraphicFramePr>
        <p:xfrm>
          <a:off x="728663" y="1127125"/>
          <a:ext cx="70929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3" name="数式" r:id="rId3" imgW="2882880" imgH="1320480" progId="Equation.3">
                  <p:embed/>
                </p:oleObj>
              </mc:Choice>
              <mc:Fallback>
                <p:oleObj name="数式" r:id="rId3" imgW="28828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127125"/>
                        <a:ext cx="70929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87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62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26115"/>
              </p:ext>
            </p:extLst>
          </p:nvPr>
        </p:nvGraphicFramePr>
        <p:xfrm>
          <a:off x="990600" y="1607502"/>
          <a:ext cx="5897563" cy="251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63" name="Equation" r:id="rId5" imgW="4254480" imgH="1726920" progId="Equation.DSMT4">
                  <p:embed/>
                </p:oleObj>
              </mc:Choice>
              <mc:Fallback>
                <p:oleObj name="Equation" r:id="rId5" imgW="4254480" imgH="1726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7502"/>
                        <a:ext cx="5897563" cy="2513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64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Bernoulli’s integral of Euler’s equation for irrotational and incompressible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6451"/>
              </p:ext>
            </p:extLst>
          </p:nvPr>
        </p:nvGraphicFramePr>
        <p:xfrm>
          <a:off x="914400" y="1146175"/>
          <a:ext cx="71628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32" name="数式" r:id="rId3" imgW="3085920" imgH="1803240" progId="Equation.3">
                  <p:embed/>
                </p:oleObj>
              </mc:Choice>
              <mc:Fallback>
                <p:oleObj name="数式" r:id="rId3" imgW="308592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175"/>
                        <a:ext cx="71628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Bernoulli’s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51592"/>
              </p:ext>
            </p:extLst>
          </p:nvPr>
        </p:nvGraphicFramePr>
        <p:xfrm>
          <a:off x="381000" y="990600"/>
          <a:ext cx="5156201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28" name="数式" r:id="rId3" imgW="2095200" imgH="1282680" progId="Equation.3">
                  <p:embed/>
                </p:oleObj>
              </mc:Choice>
              <mc:Fallback>
                <p:oleObj name="数式" r:id="rId3" imgW="2095200" imgH="1282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5156201" cy="303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29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Bernoulli’s theorem -- continued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98" y="990600"/>
            <a:ext cx="4050702" cy="2890221"/>
            <a:chOff x="-76200" y="990600"/>
            <a:chExt cx="4050702" cy="2890221"/>
          </a:xfrm>
        </p:grpSpPr>
        <p:pic>
          <p:nvPicPr>
            <p:cNvPr id="280581" name="Picture 5" descr="E:\Media\Image_Library\chapter14\14P5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990600"/>
              <a:ext cx="3585882" cy="2890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-76200" y="2179321"/>
              <a:ext cx="533400" cy="537865"/>
              <a:chOff x="2667000" y="4724400"/>
              <a:chExt cx="533400" cy="53786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41102" y="3048001"/>
              <a:ext cx="533400" cy="537865"/>
              <a:chOff x="2667000" y="4724400"/>
              <a:chExt cx="533400" cy="53786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2</a:t>
                </a: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72746"/>
              </p:ext>
            </p:extLst>
          </p:nvPr>
        </p:nvGraphicFramePr>
        <p:xfrm>
          <a:off x="4191000" y="98679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42" name="数式" r:id="rId4" imgW="1930320" imgH="1143000" progId="Equation.3">
                  <p:embed/>
                </p:oleObj>
              </mc:Choice>
              <mc:Fallback>
                <p:oleObj name="数式" r:id="rId4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679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6736"/>
              </p:ext>
            </p:extLst>
          </p:nvPr>
        </p:nvGraphicFramePr>
        <p:xfrm>
          <a:off x="2050769" y="4572000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43" name="数式" r:id="rId6" imgW="685800" imgH="253800" progId="Equation.3">
                  <p:embed/>
                </p:oleObj>
              </mc:Choice>
              <mc:Fallback>
                <p:oleObj name="数式" r:id="rId6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69" y="4572000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8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9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84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65682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85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057400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905862"/>
              </p:ext>
            </p:extLst>
          </p:nvPr>
        </p:nvGraphicFramePr>
        <p:xfrm>
          <a:off x="901700" y="4036367"/>
          <a:ext cx="5118100" cy="245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43" name="Equation" r:id="rId5" imgW="2895480" imgH="1447560" progId="Equation.DSMT4">
                  <p:embed/>
                </p:oleObj>
              </mc:Choice>
              <mc:Fallback>
                <p:oleObj name="Equation" r:id="rId5" imgW="2895480" imgH="1447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036367"/>
                        <a:ext cx="5118100" cy="2459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equation connecting fluid density and velocity: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899923"/>
              </p:ext>
            </p:extLst>
          </p:nvPr>
        </p:nvGraphicFramePr>
        <p:xfrm>
          <a:off x="685801" y="1066800"/>
          <a:ext cx="6934200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4" name="Equation" r:id="rId3" imgW="3035160" imgH="1854000" progId="Equation.DSMT4">
                  <p:embed/>
                </p:oleObj>
              </mc:Choice>
              <mc:Fallback>
                <p:oleObj name="Equation" r:id="rId3" imgW="3035160" imgH="18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6934200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2514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76200" y="-16737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+mj-lt"/>
              </a:rPr>
              <a:t>Today!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56071C-3D0D-438A-8408-6E853E489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88900"/>
            <a:ext cx="7620000" cy="6267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6F5656-2E0D-4341-A5D7-7902ECCF422E}"/>
              </a:ext>
            </a:extLst>
          </p:cNvPr>
          <p:cNvSpPr txBox="1"/>
          <p:nvPr/>
        </p:nvSpPr>
        <p:spPr>
          <a:xfrm>
            <a:off x="4923692" y="29914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3 PM in Olin 101</a:t>
            </a:r>
          </a:p>
        </p:txBody>
      </p:sp>
    </p:spTree>
    <p:extLst>
      <p:ext uri="{BB962C8B-B14F-4D97-AF65-F5344CB8AC3E}">
        <p14:creationId xmlns:p14="http://schemas.microsoft.com/office/powerpoint/2010/main" val="390881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01632"/>
              </p:ext>
            </p:extLst>
          </p:nvPr>
        </p:nvGraphicFramePr>
        <p:xfrm>
          <a:off x="346075" y="933450"/>
          <a:ext cx="74263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56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4263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2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3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flow around a long cylinder (oriented in the 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sz="2400" b="1" i="1" dirty="0">
                  <a:latin typeface="+mj-lt"/>
                </a:rPr>
                <a:t>Z</a:t>
              </a:r>
              <a:endParaRPr lang="en-US" sz="2400" i="1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sz="2400" b="1" i="1" dirty="0">
                  <a:latin typeface="+mj-lt"/>
                </a:rPr>
                <a:t>Z</a:t>
              </a:r>
              <a:endParaRPr lang="en-US" sz="2400" i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1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80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81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04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05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0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1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96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ED610D-0D2E-473D-95DB-EE39A27FE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36525"/>
            <a:ext cx="85915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201751"/>
              </p:ext>
            </p:extLst>
          </p:nvPr>
        </p:nvGraphicFramePr>
        <p:xfrm>
          <a:off x="762000" y="685800"/>
          <a:ext cx="4897438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5" name="数式" r:id="rId3" imgW="2489040" imgH="1523880" progId="Equation.3">
                  <p:embed/>
                </p:oleObj>
              </mc:Choice>
              <mc:Fallback>
                <p:oleObj name="数式" r:id="rId3" imgW="248904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4897438" cy="299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28600"/>
            <a:ext cx="6248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786268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square boundary: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8300" y="4311215"/>
            <a:ext cx="2133600" cy="1828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5100" y="617587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5380" y="50069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923323"/>
              </p:ext>
            </p:extLst>
          </p:nvPr>
        </p:nvGraphicFramePr>
        <p:xfrm>
          <a:off x="4572000" y="3711756"/>
          <a:ext cx="5213401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6" name="Equation" r:id="rId5" imgW="4927320" imgH="2349360" progId="Equation.DSMT4">
                  <p:embed/>
                </p:oleObj>
              </mc:Choice>
              <mc:Fallback>
                <p:oleObj name="Equation" r:id="rId5" imgW="492732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11756"/>
                        <a:ext cx="5213401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972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98" y="1676400"/>
            <a:ext cx="3810000" cy="4124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600200"/>
            <a:ext cx="3810000" cy="41243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698580"/>
              </p:ext>
            </p:extLst>
          </p:nvPr>
        </p:nvGraphicFramePr>
        <p:xfrm>
          <a:off x="1866900" y="817563"/>
          <a:ext cx="31162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90" name="Equation" r:id="rId5" imgW="2946240" imgH="952200" progId="Equation.DSMT4">
                  <p:embed/>
                </p:oleObj>
              </mc:Choice>
              <mc:Fallback>
                <p:oleObj name="Equation" r:id="rId5" imgW="2946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817563"/>
                        <a:ext cx="3116263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44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Hydrodynamic analysis</a:t>
            </a:r>
          </a:p>
          <a:p>
            <a:r>
              <a:rPr lang="en-US" sz="2400" dirty="0">
                <a:latin typeface="+mj-lt"/>
              </a:rPr>
              <a:t>Motivation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Natural progression from strings, membranes, fluids; description of 1, 2, and 3 dimensional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Interesting and technologically important phenomena associated with fluids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Newton’s laws for fluids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Continuity equation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Stress tensor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Energy relations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Bernoulli’s theorem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Various 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Sound waves</a:t>
            </a:r>
          </a:p>
        </p:txBody>
      </p:sp>
    </p:spTree>
    <p:extLst>
      <p:ext uri="{BB962C8B-B14F-4D97-AF65-F5344CB8AC3E}">
        <p14:creationId xmlns:p14="http://schemas.microsoft.com/office/powerpoint/2010/main" val="426994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>
                <a:latin typeface="+mj-lt"/>
              </a:rPr>
              <a:t>Use Euler </a:t>
            </a:r>
            <a:r>
              <a:rPr lang="en-US" sz="2400" dirty="0">
                <a:latin typeface="+mj-lt"/>
              </a:rPr>
              <a:t>formulation; following “particles” of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49767"/>
              </p:ext>
            </p:extLst>
          </p:nvPr>
        </p:nvGraphicFramePr>
        <p:xfrm>
          <a:off x="1941513" y="3152775"/>
          <a:ext cx="374173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2" name="数式" r:id="rId3" imgW="1269720" imgH="1091880" progId="Equation.3">
                  <p:embed/>
                </p:oleObj>
              </mc:Choice>
              <mc:Fallback>
                <p:oleObj name="数式" r:id="rId3" imgW="12697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513" y="3152775"/>
                        <a:ext cx="3741737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36094"/>
              </p:ext>
            </p:extLst>
          </p:nvPr>
        </p:nvGraphicFramePr>
        <p:xfrm>
          <a:off x="1981200" y="1371600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3" name="数式" r:id="rId5" imgW="2120760" imgH="660240" progId="Equation.3">
                  <p:embed/>
                </p:oleObj>
              </mc:Choice>
              <mc:Fallback>
                <p:oleObj name="数式" r:id="rId5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276600" y="457200"/>
            <a:ext cx="1524000" cy="12192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94107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953000" y="914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6540" y="12700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p(x)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29093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p(</a:t>
            </a:r>
            <a:r>
              <a:rPr lang="en-US" sz="2400" i="1" dirty="0" err="1">
                <a:latin typeface="+mj-lt"/>
              </a:rPr>
              <a:t>x+dx</a:t>
            </a:r>
            <a:r>
              <a:rPr lang="en-US" sz="2400" i="1" dirty="0">
                <a:latin typeface="+mj-lt"/>
              </a:rPr>
              <a:t>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25811"/>
              </p:ext>
            </p:extLst>
          </p:nvPr>
        </p:nvGraphicFramePr>
        <p:xfrm>
          <a:off x="685800" y="2239696"/>
          <a:ext cx="7620000" cy="294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90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9696"/>
                        <a:ext cx="7620000" cy="2941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4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3021"/>
              </p:ext>
            </p:extLst>
          </p:nvPr>
        </p:nvGraphicFramePr>
        <p:xfrm>
          <a:off x="298450" y="860425"/>
          <a:ext cx="468788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18" name="数式" r:id="rId3" imgW="1904760" imgH="1054080" progId="Equation.3">
                  <p:embed/>
                </p:oleObj>
              </mc:Choice>
              <mc:Fallback>
                <p:oleObj name="数式" r:id="rId3" imgW="190476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60425"/>
                        <a:ext cx="468788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6605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17804</TotalTime>
  <Words>514</Words>
  <Application>Microsoft Office PowerPoint</Application>
  <PresentationFormat>On-screen Show (4:3)</PresentationFormat>
  <Paragraphs>153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 Holzwarth</cp:lastModifiedBy>
  <cp:revision>842</cp:revision>
  <cp:lastPrinted>2019-10-29T19:46:53Z</cp:lastPrinted>
  <dcterms:created xsi:type="dcterms:W3CDTF">2012-01-10T18:32:24Z</dcterms:created>
  <dcterms:modified xsi:type="dcterms:W3CDTF">2019-10-29T19:47:18Z</dcterms:modified>
</cp:coreProperties>
</file>