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95" r:id="rId4"/>
    <p:sldId id="396" r:id="rId5"/>
    <p:sldId id="386" r:id="rId6"/>
    <p:sldId id="387" r:id="rId7"/>
    <p:sldId id="388" r:id="rId8"/>
    <p:sldId id="389" r:id="rId9"/>
    <p:sldId id="390" r:id="rId10"/>
    <p:sldId id="391" r:id="rId11"/>
    <p:sldId id="394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  <p:sldId id="410" r:id="rId25"/>
    <p:sldId id="411" r:id="rId26"/>
    <p:sldId id="412" r:id="rId27"/>
    <p:sldId id="413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06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0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09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Introduction to hydrodynamics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(Chap. 9 in F &amp; W)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Incompressible fluids</a:t>
            </a:r>
          </a:p>
          <a:p>
            <a:pPr marL="1428750" lvl="3" indent="-514350">
              <a:spcBef>
                <a:spcPct val="50000"/>
              </a:spcBef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Isentropic fluids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664322"/>
              </p:ext>
            </p:extLst>
          </p:nvPr>
        </p:nvGraphicFramePr>
        <p:xfrm>
          <a:off x="1447800" y="500247"/>
          <a:ext cx="4840288" cy="3596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6" name="Equation" r:id="rId3" imgW="2895480" imgH="2171520" progId="Equation.DSMT4">
                  <p:embed/>
                </p:oleObj>
              </mc:Choice>
              <mc:Fallback>
                <p:oleObj name="Equation" r:id="rId3" imgW="289548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0247"/>
                        <a:ext cx="4840288" cy="3596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07760"/>
              </p:ext>
            </p:extLst>
          </p:nvPr>
        </p:nvGraphicFramePr>
        <p:xfrm>
          <a:off x="537210" y="4343400"/>
          <a:ext cx="814959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27" name="Equation" r:id="rId5" imgW="6019560" imgH="1307880" progId="Equation.DSMT4">
                  <p:embed/>
                </p:oleObj>
              </mc:Choice>
              <mc:Fallback>
                <p:oleObj name="Equation" r:id="rId5" imgW="6019560" imgH="1307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" y="4343400"/>
                        <a:ext cx="814959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26030"/>
              </p:ext>
            </p:extLst>
          </p:nvPr>
        </p:nvGraphicFramePr>
        <p:xfrm>
          <a:off x="457200" y="826742"/>
          <a:ext cx="8148638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6" name="Equation" r:id="rId3" imgW="6019560" imgH="977760" progId="Equation.DSMT4">
                  <p:embed/>
                </p:oleObj>
              </mc:Choice>
              <mc:Fallback>
                <p:oleObj name="Equation" r:id="rId3" imgW="60195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26742"/>
                        <a:ext cx="8148638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Spherical system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28347"/>
              </p:ext>
            </p:extLst>
          </p:nvPr>
        </p:nvGraphicFramePr>
        <p:xfrm>
          <a:off x="659606" y="2116561"/>
          <a:ext cx="7824788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907" name="Equation" r:id="rId5" imgW="5778360" imgH="3085920" progId="Equation.DSMT4">
                  <p:embed/>
                </p:oleObj>
              </mc:Choice>
              <mc:Fallback>
                <p:oleObj name="Equation" r:id="rId5" imgW="577836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2116561"/>
                        <a:ext cx="7824788" cy="413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76900" y="5410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(Continue analysis for homework)</a:t>
            </a:r>
          </a:p>
        </p:txBody>
      </p:sp>
    </p:spTree>
    <p:extLst>
      <p:ext uri="{BB962C8B-B14F-4D97-AF65-F5344CB8AC3E}">
        <p14:creationId xmlns:p14="http://schemas.microsoft.com/office/powerpoint/2010/main" val="2532637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28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29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30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Bernoulli’s integral of Euler’s equation for constant </a:t>
            </a:r>
            <a:r>
              <a:rPr lang="en-US" sz="2400" dirty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40353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2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517936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6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7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78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13870"/>
              </p:ext>
            </p:extLst>
          </p:nvPr>
        </p:nvGraphicFramePr>
        <p:xfrm>
          <a:off x="442119" y="461665"/>
          <a:ext cx="6720682" cy="3451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2" name="Equation" r:id="rId3" imgW="4101840" imgH="2197080" progId="Equation.DSMT4">
                  <p:embed/>
                </p:oleObj>
              </mc:Choice>
              <mc:Fallback>
                <p:oleObj name="Equation" r:id="rId3" imgW="41018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9" y="461665"/>
                        <a:ext cx="6720682" cy="3451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3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64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8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49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150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Bernoulli’s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496"/>
              </p:ext>
            </p:extLst>
          </p:nvPr>
        </p:nvGraphicFramePr>
        <p:xfrm>
          <a:off x="1293813" y="4227513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42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27513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500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isentropic fluid with internal energy density </a:t>
            </a:r>
            <a:r>
              <a:rPr lang="en-US" sz="2400" dirty="0">
                <a:latin typeface="Symbol" pitchFamily="18" charset="2"/>
              </a:rPr>
              <a:t>e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36365"/>
              </p:ext>
            </p:extLst>
          </p:nvPr>
        </p:nvGraphicFramePr>
        <p:xfrm>
          <a:off x="1295400" y="1905000"/>
          <a:ext cx="37988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43" name="数式" r:id="rId5" imgW="1625400" imgH="457200" progId="Equation.3">
                  <p:embed/>
                </p:oleObj>
              </mc:Choice>
              <mc:Fallback>
                <p:oleObj name="数式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37988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1295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452381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8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68885"/>
              </p:ext>
            </p:extLst>
          </p:nvPr>
        </p:nvGraphicFramePr>
        <p:xfrm>
          <a:off x="1104900" y="3759200"/>
          <a:ext cx="28257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9" name="Equation" r:id="rId5" imgW="1117440" imgH="1143000" progId="Equation.DSMT4">
                  <p:embed/>
                </p:oleObj>
              </mc:Choice>
              <mc:Fallback>
                <p:oleObj name="Equation" r:id="rId5" imgW="11174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759200"/>
                        <a:ext cx="28257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5257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750429-B6F3-4D95-A95E-E55FC91D1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0"/>
            <a:ext cx="7948710" cy="646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90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91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14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15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68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500923"/>
              </p:ext>
            </p:extLst>
          </p:nvPr>
        </p:nvGraphicFramePr>
        <p:xfrm>
          <a:off x="426492" y="3429000"/>
          <a:ext cx="8360033" cy="288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69" name="Equation" r:id="rId5" imgW="5371920" imgH="1930320" progId="Equation.DSMT4">
                  <p:embed/>
                </p:oleObj>
              </mc:Choice>
              <mc:Fallback>
                <p:oleObj name="Equation" r:id="rId5" imgW="5371920" imgH="1930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92" y="3429000"/>
                        <a:ext cx="8360033" cy="288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70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2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3" name="数式" r:id="rId5" imgW="2273040" imgH="1587240" progId="Equation.3">
                  <p:embed/>
                </p:oleObj>
              </mc:Choice>
              <mc:Fallback>
                <p:oleObj name="数式" r:id="rId5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6"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7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10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11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335577"/>
              </p:ext>
            </p:extLst>
          </p:nvPr>
        </p:nvGraphicFramePr>
        <p:xfrm>
          <a:off x="434975" y="155575"/>
          <a:ext cx="6102350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34" name="Equation" r:id="rId3" imgW="2666880" imgH="1447560" progId="Equation.DSMT4">
                  <p:embed/>
                </p:oleObj>
              </mc:Choice>
              <mc:Fallback>
                <p:oleObj name="Equation" r:id="rId3" imgW="26668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55575"/>
                        <a:ext cx="6102350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35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28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Use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6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313279"/>
              </p:ext>
            </p:extLst>
          </p:nvPr>
        </p:nvGraphicFramePr>
        <p:xfrm>
          <a:off x="4338638" y="3921125"/>
          <a:ext cx="4424362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27" name="数式" r:id="rId5" imgW="1549080" imgH="634680" progId="Equation.3">
                  <p:embed/>
                </p:oleObj>
              </mc:Choice>
              <mc:Fallback>
                <p:oleObj name="数式" r:id="rId5" imgW="15490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921125"/>
                        <a:ext cx="4424362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215694"/>
              </p:ext>
            </p:extLst>
          </p:nvPr>
        </p:nvGraphicFramePr>
        <p:xfrm>
          <a:off x="152624" y="1374168"/>
          <a:ext cx="8838751" cy="4109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41" name="Equation" r:id="rId3" imgW="4863960" imgH="2260440" progId="Equation.DSMT4">
                  <p:embed/>
                </p:oleObj>
              </mc:Choice>
              <mc:Fallback>
                <p:oleObj name="Equation" r:id="rId3" imgW="4863960" imgH="226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624" y="1374168"/>
                        <a:ext cx="8838751" cy="4109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10795"/>
              </p:ext>
            </p:extLst>
          </p:nvPr>
        </p:nvGraphicFramePr>
        <p:xfrm>
          <a:off x="2628331" y="5350476"/>
          <a:ext cx="4184525" cy="872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42" name="Equation" r:id="rId5" imgW="2984400" imgH="622080" progId="Equation.DSMT4">
                  <p:embed/>
                </p:oleObj>
              </mc:Choice>
              <mc:Fallback>
                <p:oleObj name="Equation" r:id="rId5" imgW="29844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8331" y="5350476"/>
                        <a:ext cx="4184525" cy="8725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3027" y="555590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088536"/>
              </p:ext>
            </p:extLst>
          </p:nvPr>
        </p:nvGraphicFramePr>
        <p:xfrm>
          <a:off x="254000" y="903288"/>
          <a:ext cx="7916863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54" name="Equation" r:id="rId3" imgW="3263760" imgH="1955520" progId="Equation.DSMT4">
                  <p:embed/>
                </p:oleObj>
              </mc:Choice>
              <mc:Fallback>
                <p:oleObj name="Equation" r:id="rId3" imgW="3263760" imgH="1955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903288"/>
                        <a:ext cx="7916863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6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7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flow around a long cylinder (oriented in the  </a:t>
            </a:r>
            <a:r>
              <a:rPr lang="en-US" sz="2400" b="1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sz="2400" b="1" i="1" dirty="0">
                  <a:latin typeface="+mj-lt"/>
                </a:rPr>
                <a:t>Z</a:t>
              </a:r>
              <a:endParaRPr lang="en-US" sz="2400" i="1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v</a:t>
              </a:r>
              <a:r>
                <a:rPr lang="en-US" sz="2400" i="1" baseline="-25000" dirty="0">
                  <a:latin typeface="+mj-lt"/>
                </a:rPr>
                <a:t>0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sz="2400" b="1" i="1" dirty="0">
                  <a:latin typeface="+mj-lt"/>
                </a:rPr>
                <a:t>Z</a:t>
              </a:r>
              <a:endParaRPr lang="en-US" sz="2400" i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8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74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75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8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9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17686</TotalTime>
  <Words>452</Words>
  <Application>Microsoft Office PowerPoint</Application>
  <PresentationFormat>On-screen Show (4:3)</PresentationFormat>
  <Paragraphs>128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 Holzwarth</cp:lastModifiedBy>
  <cp:revision>845</cp:revision>
  <cp:lastPrinted>2018-11-02T01:13:48Z</cp:lastPrinted>
  <dcterms:created xsi:type="dcterms:W3CDTF">2012-01-10T18:32:24Z</dcterms:created>
  <dcterms:modified xsi:type="dcterms:W3CDTF">2019-11-01T15:01:12Z</dcterms:modified>
</cp:coreProperties>
</file>