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96" r:id="rId2"/>
    <p:sldId id="354" r:id="rId3"/>
    <p:sldId id="429" r:id="rId4"/>
    <p:sldId id="456" r:id="rId5"/>
    <p:sldId id="455" r:id="rId6"/>
    <p:sldId id="454" r:id="rId7"/>
    <p:sldId id="430" r:id="rId8"/>
    <p:sldId id="431" r:id="rId9"/>
    <p:sldId id="432" r:id="rId10"/>
    <p:sldId id="433" r:id="rId11"/>
    <p:sldId id="434" r:id="rId12"/>
    <p:sldId id="435" r:id="rId13"/>
    <p:sldId id="436" r:id="rId14"/>
    <p:sldId id="437" r:id="rId15"/>
    <p:sldId id="438" r:id="rId16"/>
    <p:sldId id="439" r:id="rId17"/>
    <p:sldId id="440" r:id="rId18"/>
    <p:sldId id="441" r:id="rId19"/>
    <p:sldId id="442" r:id="rId20"/>
    <p:sldId id="443" r:id="rId21"/>
    <p:sldId id="444" r:id="rId22"/>
    <p:sldId id="445" r:id="rId23"/>
    <p:sldId id="446" r:id="rId24"/>
    <p:sldId id="447" r:id="rId25"/>
    <p:sldId id="410" r:id="rId26"/>
    <p:sldId id="448" r:id="rId27"/>
    <p:sldId id="449" r:id="rId28"/>
    <p:sldId id="450" r:id="rId29"/>
    <p:sldId id="451" r:id="rId30"/>
    <p:sldId id="452" r:id="rId3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65" d="100"/>
          <a:sy n="65" d="100"/>
        </p:scale>
        <p:origin x="1066" y="38"/>
      </p:cViewPr>
      <p:guideLst>
        <p:guide orient="horz" pos="2160"/>
        <p:guide pos="2880"/>
      </p:guideLst>
    </p:cSldViewPr>
  </p:slideViewPr>
  <p:notesTextViewPr>
    <p:cViewPr>
      <p:scale>
        <a:sx n="1" d="1"/>
        <a:sy n="1" d="1"/>
      </p:scale>
      <p:origin x="0" y="0"/>
    </p:cViewPr>
  </p:notesTextViewPr>
  <p:sorterViewPr>
    <p:cViewPr>
      <p:scale>
        <a:sx n="78" d="100"/>
        <a:sy n="78"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8.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image" Target="../media/image52.wmf"/><Relationship Id="rId1" Type="http://schemas.openxmlformats.org/officeDocument/2006/relationships/image" Target="../media/image5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6"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11/7/2019</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6"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48" tIns="48325" rIns="96648" bIns="48325" rtlCol="0"/>
          <a:lstStyle>
            <a:lvl1pPr algn="l">
              <a:defRPr sz="1300"/>
            </a:lvl1pPr>
          </a:lstStyle>
          <a:p>
            <a:endParaRPr lang="en-US" dirty="0"/>
          </a:p>
        </p:txBody>
      </p:sp>
      <p:sp>
        <p:nvSpPr>
          <p:cNvPr id="3" name="Date Placeholder 2"/>
          <p:cNvSpPr>
            <a:spLocks noGrp="1"/>
          </p:cNvSpPr>
          <p:nvPr>
            <p:ph type="dt" idx="1"/>
          </p:nvPr>
        </p:nvSpPr>
        <p:spPr>
          <a:xfrm>
            <a:off x="4143587" y="1"/>
            <a:ext cx="3169920" cy="480060"/>
          </a:xfrm>
          <a:prstGeom prst="rect">
            <a:avLst/>
          </a:prstGeom>
        </p:spPr>
        <p:txBody>
          <a:bodyPr vert="horz" lIns="96648" tIns="48325" rIns="96648" bIns="48325" rtlCol="0"/>
          <a:lstStyle>
            <a:lvl1pPr algn="r">
              <a:defRPr sz="1300"/>
            </a:lvl1pPr>
          </a:lstStyle>
          <a:p>
            <a:fld id="{AC5D2E9F-93AF-4192-9362-BE5EFDABCE46}" type="datetimeFigureOut">
              <a:rPr lang="en-US" smtClean="0"/>
              <a:t>11/7/2019</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8" tIns="48325" rIns="96648" bIns="48325"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48" tIns="48325" rIns="96648" bIns="4832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48" tIns="48325" rIns="96648" bIns="48325"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48" tIns="48325" rIns="96648" bIns="48325"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3268810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11/8/2019</a:t>
            </a:r>
            <a:endParaRPr lang="en-US" dirty="0"/>
          </a:p>
        </p:txBody>
      </p:sp>
      <p:sp>
        <p:nvSpPr>
          <p:cNvPr id="5" name="Footer Placeholder 4"/>
          <p:cNvSpPr>
            <a:spLocks noGrp="1"/>
          </p:cNvSpPr>
          <p:nvPr>
            <p:ph type="ftr" sz="quarter" idx="11"/>
          </p:nvPr>
        </p:nvSpPr>
        <p:spPr/>
        <p:txBody>
          <a:bodyPr/>
          <a:lstStyle/>
          <a:p>
            <a:r>
              <a:rPr lang="en-US"/>
              <a:t>PHY 711  Fall 2019 -- Lecture 29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11/8/2019</a:t>
            </a:r>
            <a:endParaRPr lang="en-US" dirty="0"/>
          </a:p>
        </p:txBody>
      </p:sp>
      <p:sp>
        <p:nvSpPr>
          <p:cNvPr id="5" name="Footer Placeholder 4"/>
          <p:cNvSpPr>
            <a:spLocks noGrp="1"/>
          </p:cNvSpPr>
          <p:nvPr>
            <p:ph type="ftr" sz="quarter" idx="11"/>
          </p:nvPr>
        </p:nvSpPr>
        <p:spPr/>
        <p:txBody>
          <a:bodyPr/>
          <a:lstStyle/>
          <a:p>
            <a:r>
              <a:rPr lang="en-US"/>
              <a:t>PHY 711  Fall 2019 -- Lecture 29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11/8/2019</a:t>
            </a:r>
            <a:endParaRPr lang="en-US" dirty="0"/>
          </a:p>
        </p:txBody>
      </p:sp>
      <p:sp>
        <p:nvSpPr>
          <p:cNvPr id="5" name="Footer Placeholder 4"/>
          <p:cNvSpPr>
            <a:spLocks noGrp="1"/>
          </p:cNvSpPr>
          <p:nvPr>
            <p:ph type="ftr" sz="quarter" idx="11"/>
          </p:nvPr>
        </p:nvSpPr>
        <p:spPr/>
        <p:txBody>
          <a:bodyPr/>
          <a:lstStyle/>
          <a:p>
            <a:r>
              <a:rPr lang="en-US"/>
              <a:t>PHY 711  Fall 2019 -- Lecture 29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11/8/2019</a:t>
            </a:r>
            <a:endParaRPr lang="en-US" dirty="0"/>
          </a:p>
        </p:txBody>
      </p:sp>
      <p:sp>
        <p:nvSpPr>
          <p:cNvPr id="5" name="Footer Placeholder 4"/>
          <p:cNvSpPr>
            <a:spLocks noGrp="1"/>
          </p:cNvSpPr>
          <p:nvPr>
            <p:ph type="ftr" sz="quarter" idx="11"/>
          </p:nvPr>
        </p:nvSpPr>
        <p:spPr/>
        <p:txBody>
          <a:bodyPr/>
          <a:lstStyle/>
          <a:p>
            <a:r>
              <a:rPr lang="en-US"/>
              <a:t>PHY 711  Fall 2019 -- Lecture 29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11/8/2019</a:t>
            </a:r>
            <a:endParaRPr lang="en-US" dirty="0"/>
          </a:p>
        </p:txBody>
      </p:sp>
      <p:sp>
        <p:nvSpPr>
          <p:cNvPr id="5" name="Footer Placeholder 4"/>
          <p:cNvSpPr>
            <a:spLocks noGrp="1"/>
          </p:cNvSpPr>
          <p:nvPr>
            <p:ph type="ftr" sz="quarter" idx="11"/>
          </p:nvPr>
        </p:nvSpPr>
        <p:spPr/>
        <p:txBody>
          <a:bodyPr/>
          <a:lstStyle/>
          <a:p>
            <a:r>
              <a:rPr lang="en-US"/>
              <a:t>PHY 711  Fall 2019 -- Lecture 29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11/8/2019</a:t>
            </a:r>
            <a:endParaRPr lang="en-US" dirty="0"/>
          </a:p>
        </p:txBody>
      </p:sp>
      <p:sp>
        <p:nvSpPr>
          <p:cNvPr id="6" name="Footer Placeholder 5"/>
          <p:cNvSpPr>
            <a:spLocks noGrp="1"/>
          </p:cNvSpPr>
          <p:nvPr>
            <p:ph type="ftr" sz="quarter" idx="11"/>
          </p:nvPr>
        </p:nvSpPr>
        <p:spPr/>
        <p:txBody>
          <a:bodyPr/>
          <a:lstStyle/>
          <a:p>
            <a:r>
              <a:rPr lang="en-US"/>
              <a:t>PHY 711  Fall 2019 -- Lecture 29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11/8/2019</a:t>
            </a:r>
            <a:endParaRPr lang="en-US" dirty="0"/>
          </a:p>
        </p:txBody>
      </p:sp>
      <p:sp>
        <p:nvSpPr>
          <p:cNvPr id="8" name="Footer Placeholder 7"/>
          <p:cNvSpPr>
            <a:spLocks noGrp="1"/>
          </p:cNvSpPr>
          <p:nvPr>
            <p:ph type="ftr" sz="quarter" idx="11"/>
          </p:nvPr>
        </p:nvSpPr>
        <p:spPr/>
        <p:txBody>
          <a:bodyPr/>
          <a:lstStyle/>
          <a:p>
            <a:r>
              <a:rPr lang="en-US"/>
              <a:t>PHY 711  Fall 2019 -- Lecture 29</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11/8/2019</a:t>
            </a:r>
            <a:endParaRPr lang="en-US" dirty="0"/>
          </a:p>
        </p:txBody>
      </p:sp>
      <p:sp>
        <p:nvSpPr>
          <p:cNvPr id="4" name="Footer Placeholder 3"/>
          <p:cNvSpPr>
            <a:spLocks noGrp="1"/>
          </p:cNvSpPr>
          <p:nvPr>
            <p:ph type="ftr" sz="quarter" idx="11"/>
          </p:nvPr>
        </p:nvSpPr>
        <p:spPr/>
        <p:txBody>
          <a:bodyPr/>
          <a:lstStyle/>
          <a:p>
            <a:r>
              <a:rPr lang="en-US"/>
              <a:t>PHY 711  Fall 2019 -- Lecture 29</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11/8/2019</a:t>
            </a:r>
            <a:endParaRPr lang="en-US" dirty="0"/>
          </a:p>
        </p:txBody>
      </p:sp>
      <p:sp>
        <p:nvSpPr>
          <p:cNvPr id="6" name="Footer Placeholder 5"/>
          <p:cNvSpPr>
            <a:spLocks noGrp="1"/>
          </p:cNvSpPr>
          <p:nvPr>
            <p:ph type="ftr" sz="quarter" idx="11"/>
          </p:nvPr>
        </p:nvSpPr>
        <p:spPr/>
        <p:txBody>
          <a:bodyPr/>
          <a:lstStyle/>
          <a:p>
            <a:r>
              <a:rPr lang="en-US"/>
              <a:t>PHY 711  Fall 2019 -- Lecture 29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11/8/2019</a:t>
            </a:r>
            <a:endParaRPr lang="en-US" dirty="0"/>
          </a:p>
        </p:txBody>
      </p:sp>
      <p:sp>
        <p:nvSpPr>
          <p:cNvPr id="6" name="Footer Placeholder 5"/>
          <p:cNvSpPr>
            <a:spLocks noGrp="1"/>
          </p:cNvSpPr>
          <p:nvPr>
            <p:ph type="ftr" sz="quarter" idx="11"/>
          </p:nvPr>
        </p:nvSpPr>
        <p:spPr/>
        <p:txBody>
          <a:bodyPr/>
          <a:lstStyle/>
          <a:p>
            <a:r>
              <a:rPr lang="en-US"/>
              <a:t>PHY 711  Fall 2019 -- Lecture 29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11/8/2019</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2019 -- Lecture 29</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5.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16.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17.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19.wmf"/><Relationship Id="rId5" Type="http://schemas.openxmlformats.org/officeDocument/2006/relationships/oleObject" Target="../embeddings/oleObject18.bin"/><Relationship Id="rId4" Type="http://schemas.openxmlformats.org/officeDocument/2006/relationships/image" Target="../media/image18.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20.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13.vml"/><Relationship Id="rId4" Type="http://schemas.openxmlformats.org/officeDocument/2006/relationships/image" Target="../media/image21.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image" Target="../media/image22.wmf"/></Relationships>
</file>

<file path=ppt/slides/_rels/slide17.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22.bin"/><Relationship Id="rId7"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24.wmf"/><Relationship Id="rId5" Type="http://schemas.openxmlformats.org/officeDocument/2006/relationships/oleObject" Target="../embeddings/oleObject23.bin"/><Relationship Id="rId4" Type="http://schemas.openxmlformats.org/officeDocument/2006/relationships/image" Target="../media/image23.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27.wmf"/><Relationship Id="rId5" Type="http://schemas.openxmlformats.org/officeDocument/2006/relationships/oleObject" Target="../embeddings/oleObject26.bin"/><Relationship Id="rId4" Type="http://schemas.openxmlformats.org/officeDocument/2006/relationships/image" Target="../media/image26.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29.wmf"/><Relationship Id="rId5" Type="http://schemas.openxmlformats.org/officeDocument/2006/relationships/oleObject" Target="../embeddings/oleObject28.bin"/><Relationship Id="rId4" Type="http://schemas.openxmlformats.org/officeDocument/2006/relationships/image" Target="../media/image28.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image" Target="../media/image32.wmf"/><Relationship Id="rId3" Type="http://schemas.openxmlformats.org/officeDocument/2006/relationships/oleObject" Target="../embeddings/oleObject29.bin"/><Relationship Id="rId7" Type="http://schemas.openxmlformats.org/officeDocument/2006/relationships/oleObject" Target="../embeddings/oleObject31.bin"/><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image" Target="../media/image31.wmf"/><Relationship Id="rId5" Type="http://schemas.openxmlformats.org/officeDocument/2006/relationships/oleObject" Target="../embeddings/oleObject30.bin"/><Relationship Id="rId4" Type="http://schemas.openxmlformats.org/officeDocument/2006/relationships/image" Target="../media/image30.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34.wmf"/><Relationship Id="rId5" Type="http://schemas.openxmlformats.org/officeDocument/2006/relationships/oleObject" Target="../embeddings/oleObject33.bin"/><Relationship Id="rId4" Type="http://schemas.openxmlformats.org/officeDocument/2006/relationships/image" Target="../media/image33.wmf"/></Relationships>
</file>

<file path=ppt/slides/_rels/slide22.x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oleObject" Target="../embeddings/oleObject34.bin"/><Relationship Id="rId7" Type="http://schemas.openxmlformats.org/officeDocument/2006/relationships/oleObject" Target="../embeddings/oleObject36.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36.wmf"/><Relationship Id="rId5" Type="http://schemas.openxmlformats.org/officeDocument/2006/relationships/oleObject" Target="../embeddings/oleObject35.bin"/><Relationship Id="rId4" Type="http://schemas.openxmlformats.org/officeDocument/2006/relationships/image" Target="../media/image35.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image" Target="../media/image39.wmf"/><Relationship Id="rId5" Type="http://schemas.openxmlformats.org/officeDocument/2006/relationships/oleObject" Target="../embeddings/oleObject38.bin"/><Relationship Id="rId4" Type="http://schemas.openxmlformats.org/officeDocument/2006/relationships/image" Target="../media/image38.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7.xml"/><Relationship Id="rId1" Type="http://schemas.openxmlformats.org/officeDocument/2006/relationships/vmlDrawing" Target="../drawings/vmlDrawing22.vml"/><Relationship Id="rId4" Type="http://schemas.openxmlformats.org/officeDocument/2006/relationships/image" Target="../media/image40.wmf"/></Relationships>
</file>

<file path=ppt/slides/_rels/slide25.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slideLayout" Target="../slideLayouts/slideLayout7.xml"/><Relationship Id="rId1" Type="http://schemas.openxmlformats.org/officeDocument/2006/relationships/vmlDrawing" Target="../drawings/vmlDrawing23.vml"/><Relationship Id="rId5" Type="http://schemas.openxmlformats.org/officeDocument/2006/relationships/image" Target="../media/image41.wmf"/><Relationship Id="rId4" Type="http://schemas.openxmlformats.org/officeDocument/2006/relationships/oleObject" Target="../embeddings/oleObject40.bin"/></Relationships>
</file>

<file path=ppt/slides/_rels/slide26.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image" Target="../media/image45.wmf"/><Relationship Id="rId5" Type="http://schemas.openxmlformats.org/officeDocument/2006/relationships/oleObject" Target="../embeddings/oleObject42.bin"/><Relationship Id="rId4" Type="http://schemas.openxmlformats.org/officeDocument/2006/relationships/image" Target="../media/image44.wmf"/></Relationships>
</file>

<file path=ppt/slides/_rels/slide28.xml.rels><?xml version="1.0" encoding="UTF-8" standalone="yes"?>
<Relationships xmlns="http://schemas.openxmlformats.org/package/2006/relationships"><Relationship Id="rId3" Type="http://schemas.openxmlformats.org/officeDocument/2006/relationships/image" Target="../media/image43.png"/><Relationship Id="rId7" Type="http://schemas.openxmlformats.org/officeDocument/2006/relationships/image" Target="../media/image47.wmf"/><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oleObject" Target="../embeddings/oleObject44.bin"/><Relationship Id="rId5" Type="http://schemas.openxmlformats.org/officeDocument/2006/relationships/image" Target="../media/image46.wmf"/><Relationship Id="rId4" Type="http://schemas.openxmlformats.org/officeDocument/2006/relationships/oleObject" Target="../embeddings/oleObject43.bin"/></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47.bin"/><Relationship Id="rId3" Type="http://schemas.openxmlformats.org/officeDocument/2006/relationships/image" Target="../media/image43.png"/><Relationship Id="rId7" Type="http://schemas.openxmlformats.org/officeDocument/2006/relationships/image" Target="../media/image49.wmf"/><Relationship Id="rId2" Type="http://schemas.openxmlformats.org/officeDocument/2006/relationships/slideLayout" Target="../slideLayouts/slideLayout7.xml"/><Relationship Id="rId1" Type="http://schemas.openxmlformats.org/officeDocument/2006/relationships/vmlDrawing" Target="../drawings/vmlDrawing26.vml"/><Relationship Id="rId6" Type="http://schemas.openxmlformats.org/officeDocument/2006/relationships/oleObject" Target="../embeddings/oleObject46.bin"/><Relationship Id="rId5" Type="http://schemas.openxmlformats.org/officeDocument/2006/relationships/image" Target="../media/image48.wmf"/><Relationship Id="rId4" Type="http://schemas.openxmlformats.org/officeDocument/2006/relationships/oleObject" Target="../embeddings/oleObject45.bin"/><Relationship Id="rId9" Type="http://schemas.openxmlformats.org/officeDocument/2006/relationships/image" Target="../media/image50.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30.xml.rels><?xml version="1.0" encoding="UTF-8" standalone="yes"?>
<Relationships xmlns="http://schemas.openxmlformats.org/package/2006/relationships"><Relationship Id="rId8" Type="http://schemas.openxmlformats.org/officeDocument/2006/relationships/image" Target="../media/image52.wmf"/><Relationship Id="rId3" Type="http://schemas.openxmlformats.org/officeDocument/2006/relationships/image" Target="../media/image54.png"/><Relationship Id="rId7" Type="http://schemas.openxmlformats.org/officeDocument/2006/relationships/oleObject" Target="../embeddings/oleObject49.bin"/><Relationship Id="rId2" Type="http://schemas.openxmlformats.org/officeDocument/2006/relationships/slideLayout" Target="../slideLayouts/slideLayout7.xml"/><Relationship Id="rId1" Type="http://schemas.openxmlformats.org/officeDocument/2006/relationships/vmlDrawing" Target="../drawings/vmlDrawing27.vml"/><Relationship Id="rId6" Type="http://schemas.openxmlformats.org/officeDocument/2006/relationships/image" Target="../media/image43.png"/><Relationship Id="rId5" Type="http://schemas.openxmlformats.org/officeDocument/2006/relationships/image" Target="../media/image51.wmf"/><Relationship Id="rId10" Type="http://schemas.openxmlformats.org/officeDocument/2006/relationships/image" Target="../media/image53.wmf"/><Relationship Id="rId4" Type="http://schemas.openxmlformats.org/officeDocument/2006/relationships/oleObject" Target="../embeddings/oleObject48.bin"/><Relationship Id="rId9" Type="http://schemas.openxmlformats.org/officeDocument/2006/relationships/oleObject" Target="../embeddings/oleObject50.bin"/></Relationships>
</file>

<file path=ppt/slides/_rels/slide4.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4.bin"/><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7.bin"/><Relationship Id="rId4" Type="http://schemas.openxmlformats.org/officeDocument/2006/relationships/image" Target="../media/image7.wmf"/></Relationships>
</file>

<file path=ppt/slides/_rels/slide6.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0.wmf"/><Relationship Id="rId5" Type="http://schemas.openxmlformats.org/officeDocument/2006/relationships/oleObject" Target="../embeddings/oleObject9.bin"/><Relationship Id="rId4" Type="http://schemas.openxmlformats.org/officeDocument/2006/relationships/image" Target="../media/image9.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2.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3.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457200" y="762000"/>
            <a:ext cx="8195109" cy="5139869"/>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Olin 103</a:t>
            </a:r>
          </a:p>
          <a:p>
            <a:pPr algn="ctr"/>
            <a:endParaRPr lang="en-US" sz="2400" b="1" dirty="0"/>
          </a:p>
          <a:p>
            <a:pPr algn="ctr"/>
            <a:r>
              <a:rPr lang="en-US" sz="3200" b="1" dirty="0"/>
              <a:t>Plan for Lecture 29: Chap. 9 of F&amp;W</a:t>
            </a:r>
            <a:endParaRPr lang="en-US" sz="3200" b="1" dirty="0">
              <a:solidFill>
                <a:schemeClr val="folHlink"/>
              </a:solidFill>
            </a:endParaRPr>
          </a:p>
          <a:p>
            <a:pPr marL="457200" lvl="2">
              <a:spcBef>
                <a:spcPct val="50000"/>
              </a:spcBef>
            </a:pPr>
            <a:r>
              <a:rPr lang="en-US" sz="3200" b="1" dirty="0">
                <a:solidFill>
                  <a:schemeClr val="folHlink"/>
                </a:solidFill>
              </a:rPr>
              <a:t>Wave equation for sound in the linear approximation</a:t>
            </a:r>
          </a:p>
          <a:p>
            <a:pPr marL="1428750" lvl="3" indent="-514350">
              <a:spcBef>
                <a:spcPct val="50000"/>
              </a:spcBef>
              <a:buFont typeface="+mj-lt"/>
              <a:buAutoNum type="arabicPeriod"/>
            </a:pPr>
            <a:r>
              <a:rPr lang="en-US" sz="3200" b="1" dirty="0">
                <a:solidFill>
                  <a:schemeClr val="folHlink"/>
                </a:solidFill>
                <a:sym typeface="Wingdings" pitchFamily="2" charset="2"/>
              </a:rPr>
              <a:t>Sound generation</a:t>
            </a:r>
          </a:p>
          <a:p>
            <a:pPr marL="1428750" lvl="3" indent="-514350">
              <a:spcBef>
                <a:spcPct val="50000"/>
              </a:spcBef>
              <a:buFont typeface="+mj-lt"/>
              <a:buAutoNum type="arabicPeriod"/>
            </a:pPr>
            <a:r>
              <a:rPr lang="en-US" sz="3200" b="1" dirty="0">
                <a:solidFill>
                  <a:schemeClr val="folHlink"/>
                </a:solidFill>
                <a:sym typeface="Wingdings" pitchFamily="2" charset="2"/>
              </a:rPr>
              <a:t>Sound scattering</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500062" y="302567"/>
            <a:ext cx="8491538" cy="461665"/>
          </a:xfrm>
          <a:prstGeom prst="rect">
            <a:avLst/>
          </a:prstGeom>
          <a:noFill/>
        </p:spPr>
        <p:txBody>
          <a:bodyPr wrap="square" rtlCol="0">
            <a:spAutoFit/>
          </a:bodyPr>
          <a:lstStyle/>
          <a:p>
            <a:r>
              <a:rPr lang="en-US" sz="2400" dirty="0">
                <a:latin typeface="+mj-lt"/>
              </a:rPr>
              <a:t>Derivation of Green’s function for wave equation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634932061"/>
              </p:ext>
            </p:extLst>
          </p:nvPr>
        </p:nvGraphicFramePr>
        <p:xfrm>
          <a:off x="534987" y="1277937"/>
          <a:ext cx="8228013" cy="4437063"/>
        </p:xfrm>
        <a:graphic>
          <a:graphicData uri="http://schemas.openxmlformats.org/presentationml/2006/ole">
            <mc:AlternateContent xmlns:mc="http://schemas.openxmlformats.org/markup-compatibility/2006">
              <mc:Choice xmlns:v="urn:schemas-microsoft-com:vml" Requires="v">
                <p:oleObj spid="_x0000_s335926" name="数式" r:id="rId3" imgW="3022560" imgH="1650960" progId="Equation.3">
                  <p:embed/>
                </p:oleObj>
              </mc:Choice>
              <mc:Fallback>
                <p:oleObj name="数式" r:id="rId3" imgW="3022560" imgH="1650960" progId="Equation.3">
                  <p:embed/>
                  <p:pic>
                    <p:nvPicPr>
                      <p:cNvPr id="0" name=""/>
                      <p:cNvPicPr>
                        <a:picLocks noChangeAspect="1" noChangeArrowheads="1"/>
                      </p:cNvPicPr>
                      <p:nvPr/>
                    </p:nvPicPr>
                    <p:blipFill>
                      <a:blip r:embed="rId4"/>
                      <a:srcRect/>
                      <a:stretch>
                        <a:fillRect/>
                      </a:stretch>
                    </p:blipFill>
                    <p:spPr bwMode="auto">
                      <a:xfrm>
                        <a:off x="534987" y="1277937"/>
                        <a:ext cx="8228013" cy="443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70501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500062" y="302567"/>
            <a:ext cx="8491538" cy="461665"/>
          </a:xfrm>
          <a:prstGeom prst="rect">
            <a:avLst/>
          </a:prstGeom>
          <a:noFill/>
        </p:spPr>
        <p:txBody>
          <a:bodyPr wrap="square" rtlCol="0">
            <a:spAutoFit/>
          </a:bodyPr>
          <a:lstStyle/>
          <a:p>
            <a:r>
              <a:rPr lang="en-US" sz="2400" dirty="0">
                <a:latin typeface="+mj-lt"/>
              </a:rPr>
              <a:t>Derivation of Green’s function for wave equation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830206186"/>
              </p:ext>
            </p:extLst>
          </p:nvPr>
        </p:nvGraphicFramePr>
        <p:xfrm>
          <a:off x="179388" y="1274763"/>
          <a:ext cx="8850312" cy="4437062"/>
        </p:xfrm>
        <a:graphic>
          <a:graphicData uri="http://schemas.openxmlformats.org/presentationml/2006/ole">
            <mc:AlternateContent xmlns:mc="http://schemas.openxmlformats.org/markup-compatibility/2006">
              <mc:Choice xmlns:v="urn:schemas-microsoft-com:vml" Requires="v">
                <p:oleObj spid="_x0000_s336950" name="数式" r:id="rId3" imgW="3251160" imgH="1650960" progId="Equation.3">
                  <p:embed/>
                </p:oleObj>
              </mc:Choice>
              <mc:Fallback>
                <p:oleObj name="数式" r:id="rId3" imgW="3251160" imgH="1650960" progId="Equation.3">
                  <p:embed/>
                  <p:pic>
                    <p:nvPicPr>
                      <p:cNvPr id="0" name=""/>
                      <p:cNvPicPr>
                        <a:picLocks noChangeAspect="1" noChangeArrowheads="1"/>
                      </p:cNvPicPr>
                      <p:nvPr/>
                    </p:nvPicPr>
                    <p:blipFill>
                      <a:blip r:embed="rId4"/>
                      <a:srcRect/>
                      <a:stretch>
                        <a:fillRect/>
                      </a:stretch>
                    </p:blipFill>
                    <p:spPr bwMode="auto">
                      <a:xfrm>
                        <a:off x="179388" y="1274763"/>
                        <a:ext cx="8850312" cy="443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72359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500062" y="302567"/>
            <a:ext cx="8491538" cy="461665"/>
          </a:xfrm>
          <a:prstGeom prst="rect">
            <a:avLst/>
          </a:prstGeom>
          <a:noFill/>
        </p:spPr>
        <p:txBody>
          <a:bodyPr wrap="square" rtlCol="0">
            <a:spAutoFit/>
          </a:bodyPr>
          <a:lstStyle/>
          <a:p>
            <a:r>
              <a:rPr lang="en-US" sz="2400" dirty="0">
                <a:latin typeface="+mj-lt"/>
              </a:rPr>
              <a:t>Derivation of Green’s function for wave equation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618160840"/>
              </p:ext>
            </p:extLst>
          </p:nvPr>
        </p:nvGraphicFramePr>
        <p:xfrm>
          <a:off x="192088" y="1538287"/>
          <a:ext cx="8848725" cy="4710113"/>
        </p:xfrm>
        <a:graphic>
          <a:graphicData uri="http://schemas.openxmlformats.org/presentationml/2006/ole">
            <mc:AlternateContent xmlns:mc="http://schemas.openxmlformats.org/markup-compatibility/2006">
              <mc:Choice xmlns:v="urn:schemas-microsoft-com:vml" Requires="v">
                <p:oleObj spid="_x0000_s337974" name="数式" r:id="rId3" imgW="3251160" imgH="1752480" progId="Equation.3">
                  <p:embed/>
                </p:oleObj>
              </mc:Choice>
              <mc:Fallback>
                <p:oleObj name="数式" r:id="rId3" imgW="3251160" imgH="1752480" progId="Equation.3">
                  <p:embed/>
                  <p:pic>
                    <p:nvPicPr>
                      <p:cNvPr id="0" name=""/>
                      <p:cNvPicPr>
                        <a:picLocks noChangeAspect="1" noChangeArrowheads="1"/>
                      </p:cNvPicPr>
                      <p:nvPr/>
                    </p:nvPicPr>
                    <p:blipFill>
                      <a:blip r:embed="rId4"/>
                      <a:srcRect/>
                      <a:stretch>
                        <a:fillRect/>
                      </a:stretch>
                    </p:blipFill>
                    <p:spPr bwMode="auto">
                      <a:xfrm>
                        <a:off x="192088" y="1538287"/>
                        <a:ext cx="8848725" cy="471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50916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500062" y="302567"/>
            <a:ext cx="8491538" cy="830997"/>
          </a:xfrm>
          <a:prstGeom prst="rect">
            <a:avLst/>
          </a:prstGeom>
          <a:noFill/>
        </p:spPr>
        <p:txBody>
          <a:bodyPr wrap="square" rtlCol="0">
            <a:spAutoFit/>
          </a:bodyPr>
          <a:lstStyle/>
          <a:p>
            <a:r>
              <a:rPr lang="en-US" sz="2400" dirty="0">
                <a:latin typeface="+mj-lt"/>
              </a:rPr>
              <a:t>Derivation of Green’s function for wave equation – continued</a:t>
            </a:r>
          </a:p>
          <a:p>
            <a:r>
              <a:rPr lang="en-US" sz="2400" dirty="0">
                <a:latin typeface="+mj-lt"/>
              </a:rPr>
              <a:t>    need to find </a:t>
            </a:r>
            <a:r>
              <a:rPr lang="en-US" sz="2400" i="1" dirty="0">
                <a:latin typeface="+mj-lt"/>
              </a:rPr>
              <a:t>A</a:t>
            </a:r>
            <a:r>
              <a:rPr lang="en-US" sz="2400" dirty="0">
                <a:latin typeface="+mj-lt"/>
              </a:rPr>
              <a:t> and </a:t>
            </a:r>
            <a:r>
              <a:rPr lang="en-US" sz="2400" i="1" dirty="0">
                <a:latin typeface="+mj-lt"/>
              </a:rPr>
              <a:t>B</a:t>
            </a:r>
            <a:r>
              <a:rPr lang="en-US" sz="2400" dirty="0">
                <a:latin typeface="+mj-lt"/>
              </a:rPr>
              <a:t>.</a:t>
            </a:r>
          </a:p>
        </p:txBody>
      </p:sp>
      <p:graphicFrame>
        <p:nvGraphicFramePr>
          <p:cNvPr id="6" name="Object 5"/>
          <p:cNvGraphicFramePr>
            <a:graphicFrameLocks noChangeAspect="1"/>
          </p:cNvGraphicFramePr>
          <p:nvPr>
            <p:extLst>
              <p:ext uri="{D42A27DB-BD31-4B8C-83A1-F6EECF244321}">
                <p14:modId xmlns:p14="http://schemas.microsoft.com/office/powerpoint/2010/main" val="991609918"/>
              </p:ext>
            </p:extLst>
          </p:nvPr>
        </p:nvGraphicFramePr>
        <p:xfrm>
          <a:off x="519113" y="1133475"/>
          <a:ext cx="6188075" cy="2320925"/>
        </p:xfrm>
        <a:graphic>
          <a:graphicData uri="http://schemas.openxmlformats.org/presentationml/2006/ole">
            <mc:AlternateContent xmlns:mc="http://schemas.openxmlformats.org/markup-compatibility/2006">
              <mc:Choice xmlns:v="urn:schemas-microsoft-com:vml" Requires="v">
                <p:oleObj spid="_x0000_s339050" name="数式" r:id="rId3" imgW="2273040" imgH="863280" progId="Equation.3">
                  <p:embed/>
                </p:oleObj>
              </mc:Choice>
              <mc:Fallback>
                <p:oleObj name="数式" r:id="rId3" imgW="2273040" imgH="863280" progId="Equation.3">
                  <p:embed/>
                  <p:pic>
                    <p:nvPicPr>
                      <p:cNvPr id="0" name=""/>
                      <p:cNvPicPr>
                        <a:picLocks noChangeAspect="1" noChangeArrowheads="1"/>
                      </p:cNvPicPr>
                      <p:nvPr/>
                    </p:nvPicPr>
                    <p:blipFill>
                      <a:blip r:embed="rId4"/>
                      <a:srcRect/>
                      <a:stretch>
                        <a:fillRect/>
                      </a:stretch>
                    </p:blipFill>
                    <p:spPr bwMode="auto">
                      <a:xfrm>
                        <a:off x="519113" y="1133475"/>
                        <a:ext cx="6188075" cy="232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937405576"/>
              </p:ext>
            </p:extLst>
          </p:nvPr>
        </p:nvGraphicFramePr>
        <p:xfrm>
          <a:off x="1828800" y="4267200"/>
          <a:ext cx="2800350" cy="1125538"/>
        </p:xfrm>
        <a:graphic>
          <a:graphicData uri="http://schemas.openxmlformats.org/presentationml/2006/ole">
            <mc:AlternateContent xmlns:mc="http://schemas.openxmlformats.org/markup-compatibility/2006">
              <mc:Choice xmlns:v="urn:schemas-microsoft-com:vml" Requires="v">
                <p:oleObj spid="_x0000_s339051" name="数式" r:id="rId5" imgW="1028520" imgH="419040" progId="Equation.3">
                  <p:embed/>
                </p:oleObj>
              </mc:Choice>
              <mc:Fallback>
                <p:oleObj name="数式" r:id="rId5" imgW="1028520" imgH="419040" progId="Equation.3">
                  <p:embed/>
                  <p:pic>
                    <p:nvPicPr>
                      <p:cNvPr id="0" name=""/>
                      <p:cNvPicPr>
                        <a:picLocks noChangeAspect="1" noChangeArrowheads="1"/>
                      </p:cNvPicPr>
                      <p:nvPr/>
                    </p:nvPicPr>
                    <p:blipFill>
                      <a:blip r:embed="rId6"/>
                      <a:srcRect/>
                      <a:stretch>
                        <a:fillRect/>
                      </a:stretch>
                    </p:blipFill>
                    <p:spPr bwMode="auto">
                      <a:xfrm>
                        <a:off x="1828800" y="4267200"/>
                        <a:ext cx="2800350" cy="1125538"/>
                      </a:xfrm>
                      <a:prstGeom prst="rect">
                        <a:avLst/>
                      </a:prstGeom>
                      <a:solidFill>
                        <a:srgbClr val="FFFF00"/>
                      </a:solidFill>
                      <a:ln>
                        <a:noFill/>
                      </a:ln>
                    </p:spPr>
                  </p:pic>
                </p:oleObj>
              </mc:Fallback>
            </mc:AlternateContent>
          </a:graphicData>
        </a:graphic>
      </p:graphicFrame>
    </p:spTree>
    <p:extLst>
      <p:ext uri="{BB962C8B-B14F-4D97-AF65-F5344CB8AC3E}">
        <p14:creationId xmlns:p14="http://schemas.microsoft.com/office/powerpoint/2010/main" val="1719239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500062" y="302567"/>
            <a:ext cx="8491538" cy="461665"/>
          </a:xfrm>
          <a:prstGeom prst="rect">
            <a:avLst/>
          </a:prstGeom>
          <a:noFill/>
        </p:spPr>
        <p:txBody>
          <a:bodyPr wrap="square" rtlCol="0">
            <a:spAutoFit/>
          </a:bodyPr>
          <a:lstStyle/>
          <a:p>
            <a:r>
              <a:rPr lang="en-US" sz="2400" dirty="0">
                <a:latin typeface="+mj-lt"/>
              </a:rPr>
              <a:t>Derivation of Green’s function for wave equation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896857685"/>
              </p:ext>
            </p:extLst>
          </p:nvPr>
        </p:nvGraphicFramePr>
        <p:xfrm>
          <a:off x="424070" y="1298575"/>
          <a:ext cx="8338930" cy="4568825"/>
        </p:xfrm>
        <a:graphic>
          <a:graphicData uri="http://schemas.openxmlformats.org/presentationml/2006/ole">
            <mc:AlternateContent xmlns:mc="http://schemas.openxmlformats.org/markup-compatibility/2006">
              <mc:Choice xmlns:v="urn:schemas-microsoft-com:vml" Requires="v">
                <p:oleObj spid="_x0000_s340022" name="数式" r:id="rId3" imgW="2654280" imgH="1473120" progId="Equation.3">
                  <p:embed/>
                </p:oleObj>
              </mc:Choice>
              <mc:Fallback>
                <p:oleObj name="数式" r:id="rId3" imgW="2654280" imgH="1473120" progId="Equation.3">
                  <p:embed/>
                  <p:pic>
                    <p:nvPicPr>
                      <p:cNvPr id="0" name=""/>
                      <p:cNvPicPr>
                        <a:picLocks noChangeAspect="1" noChangeArrowheads="1"/>
                      </p:cNvPicPr>
                      <p:nvPr/>
                    </p:nvPicPr>
                    <p:blipFill>
                      <a:blip r:embed="rId4"/>
                      <a:srcRect/>
                      <a:stretch>
                        <a:fillRect/>
                      </a:stretch>
                    </p:blipFill>
                    <p:spPr bwMode="auto">
                      <a:xfrm>
                        <a:off x="424070" y="1298575"/>
                        <a:ext cx="8338930" cy="45688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381160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500062" y="302567"/>
            <a:ext cx="8491538" cy="461665"/>
          </a:xfrm>
          <a:prstGeom prst="rect">
            <a:avLst/>
          </a:prstGeom>
          <a:noFill/>
        </p:spPr>
        <p:txBody>
          <a:bodyPr wrap="square" rtlCol="0">
            <a:spAutoFit/>
          </a:bodyPr>
          <a:lstStyle/>
          <a:p>
            <a:r>
              <a:rPr lang="en-US" sz="2400" dirty="0">
                <a:latin typeface="+mj-lt"/>
              </a:rPr>
              <a:t>Derivation of Green’s function for wave equation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921603361"/>
              </p:ext>
            </p:extLst>
          </p:nvPr>
        </p:nvGraphicFramePr>
        <p:xfrm>
          <a:off x="192088" y="922338"/>
          <a:ext cx="8777287" cy="5359400"/>
        </p:xfrm>
        <a:graphic>
          <a:graphicData uri="http://schemas.openxmlformats.org/presentationml/2006/ole">
            <mc:AlternateContent xmlns:mc="http://schemas.openxmlformats.org/markup-compatibility/2006">
              <mc:Choice xmlns:v="urn:schemas-microsoft-com:vml" Requires="v">
                <p:oleObj spid="_x0000_s341046" name="数式" r:id="rId3" imgW="2793960" imgH="1726920" progId="Equation.3">
                  <p:embed/>
                </p:oleObj>
              </mc:Choice>
              <mc:Fallback>
                <p:oleObj name="数式" r:id="rId3" imgW="2793960" imgH="1726920" progId="Equation.3">
                  <p:embed/>
                  <p:pic>
                    <p:nvPicPr>
                      <p:cNvPr id="0" name=""/>
                      <p:cNvPicPr>
                        <a:picLocks noChangeAspect="1" noChangeArrowheads="1"/>
                      </p:cNvPicPr>
                      <p:nvPr/>
                    </p:nvPicPr>
                    <p:blipFill>
                      <a:blip r:embed="rId4"/>
                      <a:srcRect/>
                      <a:stretch>
                        <a:fillRect/>
                      </a:stretch>
                    </p:blipFill>
                    <p:spPr bwMode="auto">
                      <a:xfrm>
                        <a:off x="192088" y="922338"/>
                        <a:ext cx="8777287" cy="53594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326232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533400" y="381000"/>
            <a:ext cx="7467600" cy="1200329"/>
          </a:xfrm>
          <a:prstGeom prst="rect">
            <a:avLst/>
          </a:prstGeom>
          <a:noFill/>
        </p:spPr>
        <p:txBody>
          <a:bodyPr wrap="square" rtlCol="0">
            <a:spAutoFit/>
          </a:bodyPr>
          <a:lstStyle/>
          <a:p>
            <a:r>
              <a:rPr lang="en-US" sz="2400" dirty="0">
                <a:latin typeface="+mj-lt"/>
                <a:sym typeface="Wingdings" panose="05000000000000000000" pitchFamily="2" charset="2"/>
              </a:rPr>
              <a:t></a:t>
            </a:r>
            <a:r>
              <a:rPr lang="en-US" sz="2400" dirty="0">
                <a:latin typeface="+mj-lt"/>
              </a:rPr>
              <a:t>In order to solve an </a:t>
            </a:r>
            <a:r>
              <a:rPr lang="en-US" sz="2400" dirty="0" err="1">
                <a:latin typeface="+mj-lt"/>
              </a:rPr>
              <a:t>inhomogenous</a:t>
            </a:r>
            <a:r>
              <a:rPr lang="en-US" sz="2400" dirty="0">
                <a:latin typeface="+mj-lt"/>
              </a:rPr>
              <a:t> wave equation with a time harmonic forcing term, we can use the corresponding Green’s function:</a:t>
            </a:r>
          </a:p>
        </p:txBody>
      </p:sp>
      <p:graphicFrame>
        <p:nvGraphicFramePr>
          <p:cNvPr id="6" name="Object 5"/>
          <p:cNvGraphicFramePr>
            <a:graphicFrameLocks noChangeAspect="1"/>
          </p:cNvGraphicFramePr>
          <p:nvPr>
            <p:extLst>
              <p:ext uri="{D42A27DB-BD31-4B8C-83A1-F6EECF244321}">
                <p14:modId xmlns:p14="http://schemas.microsoft.com/office/powerpoint/2010/main" val="1590619289"/>
              </p:ext>
            </p:extLst>
          </p:nvPr>
        </p:nvGraphicFramePr>
        <p:xfrm>
          <a:off x="1676400" y="1818570"/>
          <a:ext cx="4079875" cy="1296988"/>
        </p:xfrm>
        <a:graphic>
          <a:graphicData uri="http://schemas.openxmlformats.org/presentationml/2006/ole">
            <mc:AlternateContent xmlns:mc="http://schemas.openxmlformats.org/markup-compatibility/2006">
              <mc:Choice xmlns:v="urn:schemas-microsoft-com:vml" Requires="v">
                <p:oleObj spid="_x0000_s342070" name="数式" r:id="rId3" imgW="1498320" imgH="482400" progId="Equation.3">
                  <p:embed/>
                </p:oleObj>
              </mc:Choice>
              <mc:Fallback>
                <p:oleObj name="数式" r:id="rId3" imgW="1498320" imgH="482400" progId="Equation.3">
                  <p:embed/>
                  <p:pic>
                    <p:nvPicPr>
                      <p:cNvPr id="0" name=""/>
                      <p:cNvPicPr>
                        <a:picLocks noChangeAspect="1" noChangeArrowheads="1"/>
                      </p:cNvPicPr>
                      <p:nvPr/>
                    </p:nvPicPr>
                    <p:blipFill>
                      <a:blip r:embed="rId4"/>
                      <a:srcRect/>
                      <a:stretch>
                        <a:fillRect/>
                      </a:stretch>
                    </p:blipFill>
                    <p:spPr bwMode="auto">
                      <a:xfrm>
                        <a:off x="1676400" y="1818570"/>
                        <a:ext cx="4079875" cy="1296988"/>
                      </a:xfrm>
                      <a:prstGeom prst="rect">
                        <a:avLst/>
                      </a:prstGeom>
                      <a:noFill/>
                      <a:ln>
                        <a:noFill/>
                      </a:ln>
                    </p:spPr>
                  </p:pic>
                </p:oleObj>
              </mc:Fallback>
            </mc:AlternateContent>
          </a:graphicData>
        </a:graphic>
      </p:graphicFrame>
      <p:sp>
        <p:nvSpPr>
          <p:cNvPr id="7" name="TextBox 6"/>
          <p:cNvSpPr txBox="1"/>
          <p:nvPr/>
        </p:nvSpPr>
        <p:spPr>
          <a:xfrm>
            <a:off x="533400" y="3352800"/>
            <a:ext cx="8001000" cy="1938992"/>
          </a:xfrm>
          <a:prstGeom prst="rect">
            <a:avLst/>
          </a:prstGeom>
          <a:noFill/>
        </p:spPr>
        <p:txBody>
          <a:bodyPr wrap="square" rtlCol="0">
            <a:spAutoFit/>
          </a:bodyPr>
          <a:lstStyle/>
          <a:p>
            <a:r>
              <a:rPr lang="en-US" sz="2400" dirty="0">
                <a:latin typeface="+mj-lt"/>
              </a:rPr>
              <a:t>In fact, this Green’s function is appropriate for solving equations with boundary conditions at infinity.    For solving problems with surface boundary conditions where we know the boundary values or their gradients, the Green’s function must be modified.</a:t>
            </a:r>
          </a:p>
        </p:txBody>
      </p:sp>
    </p:spTree>
    <p:extLst>
      <p:ext uri="{BB962C8B-B14F-4D97-AF65-F5344CB8AC3E}">
        <p14:creationId xmlns:p14="http://schemas.microsoft.com/office/powerpoint/2010/main" val="1203109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88450931"/>
              </p:ext>
            </p:extLst>
          </p:nvPr>
        </p:nvGraphicFramePr>
        <p:xfrm>
          <a:off x="71438" y="609600"/>
          <a:ext cx="8885237" cy="2217738"/>
        </p:xfrm>
        <a:graphic>
          <a:graphicData uri="http://schemas.openxmlformats.org/presentationml/2006/ole">
            <mc:AlternateContent xmlns:mc="http://schemas.openxmlformats.org/markup-compatibility/2006">
              <mc:Choice xmlns:v="urn:schemas-microsoft-com:vml" Requires="v">
                <p:oleObj spid="_x0000_s343198" name="数式" r:id="rId3" imgW="3263760" imgH="825480" progId="Equation.3">
                  <p:embed/>
                </p:oleObj>
              </mc:Choice>
              <mc:Fallback>
                <p:oleObj name="数式" r:id="rId3" imgW="3263760" imgH="825480" progId="Equation.3">
                  <p:embed/>
                  <p:pic>
                    <p:nvPicPr>
                      <p:cNvPr id="0" name=""/>
                      <p:cNvPicPr>
                        <a:picLocks noChangeAspect="1" noChangeArrowheads="1"/>
                      </p:cNvPicPr>
                      <p:nvPr/>
                    </p:nvPicPr>
                    <p:blipFill>
                      <a:blip r:embed="rId4"/>
                      <a:srcRect/>
                      <a:stretch>
                        <a:fillRect/>
                      </a:stretch>
                    </p:blipFill>
                    <p:spPr bwMode="auto">
                      <a:xfrm>
                        <a:off x="71438" y="609600"/>
                        <a:ext cx="8885237" cy="2217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230885426"/>
              </p:ext>
            </p:extLst>
          </p:nvPr>
        </p:nvGraphicFramePr>
        <p:xfrm>
          <a:off x="609600" y="2819400"/>
          <a:ext cx="5419725" cy="1336675"/>
        </p:xfrm>
        <a:graphic>
          <a:graphicData uri="http://schemas.openxmlformats.org/presentationml/2006/ole">
            <mc:AlternateContent xmlns:mc="http://schemas.openxmlformats.org/markup-compatibility/2006">
              <mc:Choice xmlns:v="urn:schemas-microsoft-com:vml" Requires="v">
                <p:oleObj spid="_x0000_s343199" name="数式" r:id="rId5" imgW="2031840" imgH="507960" progId="Equation.3">
                  <p:embed/>
                </p:oleObj>
              </mc:Choice>
              <mc:Fallback>
                <p:oleObj name="数式" r:id="rId5" imgW="2031840" imgH="507960" progId="Equation.3">
                  <p:embed/>
                  <p:pic>
                    <p:nvPicPr>
                      <p:cNvPr id="0" name=""/>
                      <p:cNvPicPr>
                        <a:picLocks noChangeAspect="1" noChangeArrowheads="1"/>
                      </p:cNvPicPr>
                      <p:nvPr/>
                    </p:nvPicPr>
                    <p:blipFill>
                      <a:blip r:embed="rId6"/>
                      <a:srcRect/>
                      <a:stretch>
                        <a:fillRect/>
                      </a:stretch>
                    </p:blipFill>
                    <p:spPr bwMode="auto">
                      <a:xfrm>
                        <a:off x="609600" y="2819400"/>
                        <a:ext cx="5419725" cy="133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3217729"/>
              </p:ext>
            </p:extLst>
          </p:nvPr>
        </p:nvGraphicFramePr>
        <p:xfrm>
          <a:off x="996950" y="4292692"/>
          <a:ext cx="7461250" cy="2260508"/>
        </p:xfrm>
        <a:graphic>
          <a:graphicData uri="http://schemas.openxmlformats.org/presentationml/2006/ole">
            <mc:AlternateContent xmlns:mc="http://schemas.openxmlformats.org/markup-compatibility/2006">
              <mc:Choice xmlns:v="urn:schemas-microsoft-com:vml" Requires="v">
                <p:oleObj spid="_x0000_s343200" name="数式" r:id="rId7" imgW="3390840" imgH="1041120" progId="Equation.3">
                  <p:embed/>
                </p:oleObj>
              </mc:Choice>
              <mc:Fallback>
                <p:oleObj name="数式" r:id="rId7" imgW="3390840" imgH="1041120" progId="Equation.3">
                  <p:embed/>
                  <p:pic>
                    <p:nvPicPr>
                      <p:cNvPr id="0" name=""/>
                      <p:cNvPicPr>
                        <a:picLocks noChangeAspect="1" noChangeArrowheads="1"/>
                      </p:cNvPicPr>
                      <p:nvPr/>
                    </p:nvPicPr>
                    <p:blipFill>
                      <a:blip r:embed="rId8"/>
                      <a:srcRect/>
                      <a:stretch>
                        <a:fillRect/>
                      </a:stretch>
                    </p:blipFill>
                    <p:spPr bwMode="auto">
                      <a:xfrm>
                        <a:off x="996950" y="4292692"/>
                        <a:ext cx="7461250" cy="226050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19273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268433430"/>
              </p:ext>
            </p:extLst>
          </p:nvPr>
        </p:nvGraphicFramePr>
        <p:xfrm>
          <a:off x="219596" y="3962400"/>
          <a:ext cx="8704807" cy="2239963"/>
        </p:xfrm>
        <a:graphic>
          <a:graphicData uri="http://schemas.openxmlformats.org/presentationml/2006/ole">
            <mc:AlternateContent xmlns:mc="http://schemas.openxmlformats.org/markup-compatibility/2006">
              <mc:Choice xmlns:v="urn:schemas-microsoft-com:vml" Requires="v">
                <p:oleObj spid="_x0000_s344147" name="Equation" r:id="rId3" imgW="5663880" imgH="1460160" progId="Equation.DSMT4">
                  <p:embed/>
                </p:oleObj>
              </mc:Choice>
              <mc:Fallback>
                <p:oleObj name="Equation" r:id="rId3" imgW="5663880" imgH="1460160" progId="Equation.DSMT4">
                  <p:embed/>
                  <p:pic>
                    <p:nvPicPr>
                      <p:cNvPr id="0" name=""/>
                      <p:cNvPicPr>
                        <a:picLocks noChangeAspect="1" noChangeArrowheads="1"/>
                      </p:cNvPicPr>
                      <p:nvPr/>
                    </p:nvPicPr>
                    <p:blipFill>
                      <a:blip r:embed="rId4"/>
                      <a:srcRect/>
                      <a:stretch>
                        <a:fillRect/>
                      </a:stretch>
                    </p:blipFill>
                    <p:spPr bwMode="auto">
                      <a:xfrm>
                        <a:off x="219596" y="3962400"/>
                        <a:ext cx="8704807" cy="2239963"/>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801687218"/>
              </p:ext>
            </p:extLst>
          </p:nvPr>
        </p:nvGraphicFramePr>
        <p:xfrm>
          <a:off x="304800" y="228600"/>
          <a:ext cx="7488025" cy="3479343"/>
        </p:xfrm>
        <a:graphic>
          <a:graphicData uri="http://schemas.openxmlformats.org/presentationml/2006/ole">
            <mc:AlternateContent xmlns:mc="http://schemas.openxmlformats.org/markup-compatibility/2006">
              <mc:Choice xmlns:v="urn:schemas-microsoft-com:vml" Requires="v">
                <p:oleObj spid="_x0000_s344148" name="Equation" r:id="rId5" imgW="5663880" imgH="2666880" progId="Equation.DSMT4">
                  <p:embed/>
                </p:oleObj>
              </mc:Choice>
              <mc:Fallback>
                <p:oleObj name="Equation" r:id="rId5" imgW="5663880" imgH="2666880" progId="Equation.DSMT4">
                  <p:embed/>
                  <p:pic>
                    <p:nvPicPr>
                      <p:cNvPr id="0" name=""/>
                      <p:cNvPicPr>
                        <a:picLocks noChangeAspect="1" noChangeArrowheads="1"/>
                      </p:cNvPicPr>
                      <p:nvPr/>
                    </p:nvPicPr>
                    <p:blipFill>
                      <a:blip r:embed="rId6"/>
                      <a:srcRect/>
                      <a:stretch>
                        <a:fillRect/>
                      </a:stretch>
                    </p:blipFill>
                    <p:spPr bwMode="auto">
                      <a:xfrm>
                        <a:off x="304800" y="228600"/>
                        <a:ext cx="7488025" cy="3479343"/>
                      </a:xfrm>
                      <a:prstGeom prst="rect">
                        <a:avLst/>
                      </a:prstGeom>
                      <a:noFill/>
                      <a:ln>
                        <a:noFill/>
                      </a:ln>
                    </p:spPr>
                  </p:pic>
                </p:oleObj>
              </mc:Fallback>
            </mc:AlternateContent>
          </a:graphicData>
        </a:graphic>
      </p:graphicFrame>
      <p:sp>
        <p:nvSpPr>
          <p:cNvPr id="7" name="TextBox 6"/>
          <p:cNvSpPr txBox="1"/>
          <p:nvPr/>
        </p:nvSpPr>
        <p:spPr>
          <a:xfrm>
            <a:off x="2819400" y="5995155"/>
            <a:ext cx="5638800" cy="461665"/>
          </a:xfrm>
          <a:prstGeom prst="rect">
            <a:avLst/>
          </a:prstGeom>
          <a:noFill/>
        </p:spPr>
        <p:txBody>
          <a:bodyPr wrap="square" rtlCol="0">
            <a:spAutoFit/>
          </a:bodyPr>
          <a:lstStyle/>
          <a:p>
            <a:r>
              <a:rPr lang="en-US" sz="2400" dirty="0">
                <a:latin typeface="+mj-lt"/>
                <a:sym typeface="Wingdings" panose="05000000000000000000" pitchFamily="2" charset="2"/>
              </a:rPr>
              <a:t>extra contributions from boundary</a:t>
            </a:r>
            <a:endParaRPr lang="en-US" sz="2400" dirty="0">
              <a:latin typeface="+mj-lt"/>
            </a:endParaRPr>
          </a:p>
        </p:txBody>
      </p:sp>
    </p:spTree>
    <p:extLst>
      <p:ext uri="{BB962C8B-B14F-4D97-AF65-F5344CB8AC3E}">
        <p14:creationId xmlns:p14="http://schemas.microsoft.com/office/powerpoint/2010/main" val="42037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45252369"/>
              </p:ext>
            </p:extLst>
          </p:nvPr>
        </p:nvGraphicFramePr>
        <p:xfrm>
          <a:off x="914400" y="698973"/>
          <a:ext cx="4132263" cy="1104900"/>
        </p:xfrm>
        <a:graphic>
          <a:graphicData uri="http://schemas.openxmlformats.org/presentationml/2006/ole">
            <mc:AlternateContent xmlns:mc="http://schemas.openxmlformats.org/markup-compatibility/2006">
              <mc:Choice xmlns:v="urn:schemas-microsoft-com:vml" Requires="v">
                <p:oleObj spid="_x0000_s345194" name="数式" r:id="rId3" imgW="1549080" imgH="419040" progId="Equation.3">
                  <p:embed/>
                </p:oleObj>
              </mc:Choice>
              <mc:Fallback>
                <p:oleObj name="数式" r:id="rId3" imgW="1549080" imgH="419040" progId="Equation.3">
                  <p:embed/>
                  <p:pic>
                    <p:nvPicPr>
                      <p:cNvPr id="0" name=""/>
                      <p:cNvPicPr>
                        <a:picLocks noChangeAspect="1" noChangeArrowheads="1"/>
                      </p:cNvPicPr>
                      <p:nvPr/>
                    </p:nvPicPr>
                    <p:blipFill>
                      <a:blip r:embed="rId4"/>
                      <a:srcRect/>
                      <a:stretch>
                        <a:fillRect/>
                      </a:stretch>
                    </p:blipFill>
                    <p:spPr bwMode="auto">
                      <a:xfrm>
                        <a:off x="914400" y="698973"/>
                        <a:ext cx="4132263" cy="1104900"/>
                      </a:xfrm>
                      <a:prstGeom prst="rect">
                        <a:avLst/>
                      </a:prstGeom>
                      <a:noFill/>
                      <a:ln>
                        <a:noFill/>
                      </a:ln>
                    </p:spPr>
                  </p:pic>
                </p:oleObj>
              </mc:Fallback>
            </mc:AlternateContent>
          </a:graphicData>
        </a:graphic>
      </p:graphicFrame>
      <p:sp>
        <p:nvSpPr>
          <p:cNvPr id="6" name="TextBox 5"/>
          <p:cNvSpPr txBox="1"/>
          <p:nvPr/>
        </p:nvSpPr>
        <p:spPr>
          <a:xfrm>
            <a:off x="228600" y="228599"/>
            <a:ext cx="7620000" cy="461665"/>
          </a:xfrm>
          <a:prstGeom prst="rect">
            <a:avLst/>
          </a:prstGeom>
          <a:noFill/>
        </p:spPr>
        <p:txBody>
          <a:bodyPr wrap="square" rtlCol="0">
            <a:spAutoFit/>
          </a:bodyPr>
          <a:lstStyle/>
          <a:p>
            <a:r>
              <a:rPr lang="en-US" sz="2400" dirty="0">
                <a:latin typeface="+mj-lt"/>
              </a:rPr>
              <a:t>Wave equation with source:</a:t>
            </a:r>
          </a:p>
        </p:txBody>
      </p:sp>
      <p:graphicFrame>
        <p:nvGraphicFramePr>
          <p:cNvPr id="7" name="Object 6"/>
          <p:cNvGraphicFramePr>
            <a:graphicFrameLocks noChangeAspect="1"/>
          </p:cNvGraphicFramePr>
          <p:nvPr>
            <p:extLst>
              <p:ext uri="{D42A27DB-BD31-4B8C-83A1-F6EECF244321}">
                <p14:modId xmlns:p14="http://schemas.microsoft.com/office/powerpoint/2010/main" val="733055225"/>
              </p:ext>
            </p:extLst>
          </p:nvPr>
        </p:nvGraphicFramePr>
        <p:xfrm>
          <a:off x="427463" y="2111325"/>
          <a:ext cx="8416925" cy="1470075"/>
        </p:xfrm>
        <a:graphic>
          <a:graphicData uri="http://schemas.openxmlformats.org/presentationml/2006/ole">
            <mc:AlternateContent xmlns:mc="http://schemas.openxmlformats.org/markup-compatibility/2006">
              <mc:Choice xmlns:v="urn:schemas-microsoft-com:vml" Requires="v">
                <p:oleObj spid="_x0000_s345195" name="Equation" r:id="rId5" imgW="5384520" imgH="952200" progId="Equation.DSMT4">
                  <p:embed/>
                </p:oleObj>
              </mc:Choice>
              <mc:Fallback>
                <p:oleObj name="Equation" r:id="rId5" imgW="5384520" imgH="952200" progId="Equation.DSMT4">
                  <p:embed/>
                  <p:pic>
                    <p:nvPicPr>
                      <p:cNvPr id="0" name=""/>
                      <p:cNvPicPr>
                        <a:picLocks noChangeAspect="1" noChangeArrowheads="1"/>
                      </p:cNvPicPr>
                      <p:nvPr/>
                    </p:nvPicPr>
                    <p:blipFill>
                      <a:blip r:embed="rId6"/>
                      <a:srcRect/>
                      <a:stretch>
                        <a:fillRect/>
                      </a:stretch>
                    </p:blipFill>
                    <p:spPr bwMode="auto">
                      <a:xfrm>
                        <a:off x="427463" y="2111325"/>
                        <a:ext cx="8416925" cy="1470075"/>
                      </a:xfrm>
                      <a:prstGeom prst="rect">
                        <a:avLst/>
                      </a:prstGeom>
                      <a:noFill/>
                      <a:ln>
                        <a:noFill/>
                      </a:ln>
                    </p:spPr>
                  </p:pic>
                </p:oleObj>
              </mc:Fallback>
            </mc:AlternateContent>
          </a:graphicData>
        </a:graphic>
      </p:graphicFrame>
      <p:sp>
        <p:nvSpPr>
          <p:cNvPr id="8" name="Cube 7"/>
          <p:cNvSpPr/>
          <p:nvPr/>
        </p:nvSpPr>
        <p:spPr>
          <a:xfrm>
            <a:off x="304800" y="4876800"/>
            <a:ext cx="8382000" cy="1219200"/>
          </a:xfrm>
          <a:prstGeom prst="cube">
            <a:avLst>
              <a:gd name="adj" fmla="val 79066"/>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an 8"/>
          <p:cNvSpPr/>
          <p:nvPr/>
        </p:nvSpPr>
        <p:spPr>
          <a:xfrm>
            <a:off x="3810000" y="5257800"/>
            <a:ext cx="1219200" cy="457200"/>
          </a:xfrm>
          <a:prstGeom prst="can">
            <a:avLst>
              <a:gd name="adj" fmla="val 5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flipV="1">
            <a:off x="4419600" y="3733800"/>
            <a:ext cx="0" cy="1676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369526" y="5410200"/>
            <a:ext cx="1447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4419600" y="4876800"/>
            <a:ext cx="1066800" cy="533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648200" y="3886200"/>
            <a:ext cx="304800" cy="461665"/>
          </a:xfrm>
          <a:prstGeom prst="rect">
            <a:avLst/>
          </a:prstGeom>
          <a:noFill/>
        </p:spPr>
        <p:txBody>
          <a:bodyPr wrap="square" rtlCol="0">
            <a:spAutoFit/>
          </a:bodyPr>
          <a:lstStyle/>
          <a:p>
            <a:r>
              <a:rPr lang="en-US" sz="2400" b="1" dirty="0">
                <a:latin typeface="+mj-lt"/>
              </a:rPr>
              <a:t>z</a:t>
            </a:r>
          </a:p>
        </p:txBody>
      </p:sp>
      <p:sp>
        <p:nvSpPr>
          <p:cNvPr id="17" name="TextBox 16"/>
          <p:cNvSpPr txBox="1"/>
          <p:nvPr/>
        </p:nvSpPr>
        <p:spPr>
          <a:xfrm>
            <a:off x="5134792" y="4870102"/>
            <a:ext cx="304800" cy="461665"/>
          </a:xfrm>
          <a:prstGeom prst="rect">
            <a:avLst/>
          </a:prstGeom>
          <a:noFill/>
        </p:spPr>
        <p:txBody>
          <a:bodyPr wrap="square" rtlCol="0">
            <a:spAutoFit/>
          </a:bodyPr>
          <a:lstStyle/>
          <a:p>
            <a:r>
              <a:rPr lang="en-US" sz="2400" b="1" dirty="0">
                <a:latin typeface="+mj-lt"/>
              </a:rPr>
              <a:t>y</a:t>
            </a:r>
          </a:p>
        </p:txBody>
      </p:sp>
      <p:sp>
        <p:nvSpPr>
          <p:cNvPr id="18" name="TextBox 17"/>
          <p:cNvSpPr txBox="1"/>
          <p:nvPr/>
        </p:nvSpPr>
        <p:spPr>
          <a:xfrm>
            <a:off x="5791200" y="5100935"/>
            <a:ext cx="304800" cy="461665"/>
          </a:xfrm>
          <a:prstGeom prst="rect">
            <a:avLst/>
          </a:prstGeom>
          <a:noFill/>
        </p:spPr>
        <p:txBody>
          <a:bodyPr wrap="square" rtlCol="0">
            <a:spAutoFit/>
          </a:bodyPr>
          <a:lstStyle/>
          <a:p>
            <a:r>
              <a:rPr lang="en-US" sz="2400" b="1" dirty="0">
                <a:latin typeface="+mj-lt"/>
              </a:rPr>
              <a:t>x</a:t>
            </a:r>
          </a:p>
        </p:txBody>
      </p:sp>
    </p:spTree>
    <p:extLst>
      <p:ext uri="{BB962C8B-B14F-4D97-AF65-F5344CB8AC3E}">
        <p14:creationId xmlns:p14="http://schemas.microsoft.com/office/powerpoint/2010/main" val="799691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pic>
        <p:nvPicPr>
          <p:cNvPr id="6" name="Picture 5">
            <a:extLst>
              <a:ext uri="{FF2B5EF4-FFF2-40B4-BE49-F238E27FC236}">
                <a16:creationId xmlns:a16="http://schemas.microsoft.com/office/drawing/2014/main" id="{C328FA4A-1EAA-4C87-8852-9E3168D4CD69}"/>
              </a:ext>
            </a:extLst>
          </p:cNvPr>
          <p:cNvPicPr>
            <a:picLocks noChangeAspect="1"/>
          </p:cNvPicPr>
          <p:nvPr/>
        </p:nvPicPr>
        <p:blipFill>
          <a:blip r:embed="rId3"/>
          <a:stretch>
            <a:fillRect/>
          </a:stretch>
        </p:blipFill>
        <p:spPr>
          <a:xfrm>
            <a:off x="381000" y="76200"/>
            <a:ext cx="8753475" cy="6410325"/>
          </a:xfrm>
          <a:prstGeom prst="rect">
            <a:avLst/>
          </a:prstGeom>
        </p:spPr>
      </p:pic>
      <p:sp>
        <p:nvSpPr>
          <p:cNvPr id="5" name="Right Arrow 4"/>
          <p:cNvSpPr/>
          <p:nvPr/>
        </p:nvSpPr>
        <p:spPr>
          <a:xfrm>
            <a:off x="29308" y="2656498"/>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08179954"/>
              </p:ext>
            </p:extLst>
          </p:nvPr>
        </p:nvGraphicFramePr>
        <p:xfrm>
          <a:off x="358775" y="990600"/>
          <a:ext cx="7880350" cy="1728788"/>
        </p:xfrm>
        <a:graphic>
          <a:graphicData uri="http://schemas.openxmlformats.org/presentationml/2006/ole">
            <mc:AlternateContent xmlns:mc="http://schemas.openxmlformats.org/markup-compatibility/2006">
              <mc:Choice xmlns:v="urn:schemas-microsoft-com:vml" Requires="v">
                <p:oleObj spid="_x0000_s346270" name="数式" r:id="rId3" imgW="3581280" imgH="787320" progId="Equation.3">
                  <p:embed/>
                </p:oleObj>
              </mc:Choice>
              <mc:Fallback>
                <p:oleObj name="数式" r:id="rId3" imgW="3581280" imgH="787320" progId="Equation.3">
                  <p:embed/>
                  <p:pic>
                    <p:nvPicPr>
                      <p:cNvPr id="0" name=""/>
                      <p:cNvPicPr>
                        <a:picLocks noChangeAspect="1" noChangeArrowheads="1"/>
                      </p:cNvPicPr>
                      <p:nvPr/>
                    </p:nvPicPr>
                    <p:blipFill>
                      <a:blip r:embed="rId4"/>
                      <a:srcRect/>
                      <a:stretch>
                        <a:fillRect/>
                      </a:stretch>
                    </p:blipFill>
                    <p:spPr bwMode="auto">
                      <a:xfrm>
                        <a:off x="358775" y="990600"/>
                        <a:ext cx="7880350" cy="1728788"/>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614909331"/>
              </p:ext>
            </p:extLst>
          </p:nvPr>
        </p:nvGraphicFramePr>
        <p:xfrm>
          <a:off x="290019" y="4824412"/>
          <a:ext cx="8017861" cy="1423988"/>
        </p:xfrm>
        <a:graphic>
          <a:graphicData uri="http://schemas.openxmlformats.org/presentationml/2006/ole">
            <mc:AlternateContent xmlns:mc="http://schemas.openxmlformats.org/markup-compatibility/2006">
              <mc:Choice xmlns:v="urn:schemas-microsoft-com:vml" Requires="v">
                <p:oleObj spid="_x0000_s346271" name="Equation" r:id="rId5" imgW="5905440" imgH="1028520" progId="Equation.DSMT4">
                  <p:embed/>
                </p:oleObj>
              </mc:Choice>
              <mc:Fallback>
                <p:oleObj name="Equation" r:id="rId5" imgW="5905440" imgH="1028520" progId="Equation.DSMT4">
                  <p:embed/>
                  <p:pic>
                    <p:nvPicPr>
                      <p:cNvPr id="0" name=""/>
                      <p:cNvPicPr>
                        <a:picLocks noChangeAspect="1" noChangeArrowheads="1"/>
                      </p:cNvPicPr>
                      <p:nvPr/>
                    </p:nvPicPr>
                    <p:blipFill>
                      <a:blip r:embed="rId6"/>
                      <a:srcRect/>
                      <a:stretch>
                        <a:fillRect/>
                      </a:stretch>
                    </p:blipFill>
                    <p:spPr bwMode="auto">
                      <a:xfrm>
                        <a:off x="290019" y="4824412"/>
                        <a:ext cx="8017861" cy="1423988"/>
                      </a:xfrm>
                      <a:prstGeom prst="rect">
                        <a:avLst/>
                      </a:prstGeom>
                      <a:noFill/>
                      <a:ln>
                        <a:noFill/>
                      </a:ln>
                    </p:spPr>
                  </p:pic>
                </p:oleObj>
              </mc:Fallback>
            </mc:AlternateContent>
          </a:graphicData>
        </a:graphic>
      </p:graphicFrame>
      <p:sp>
        <p:nvSpPr>
          <p:cNvPr id="7" name="TextBox 6"/>
          <p:cNvSpPr txBox="1"/>
          <p:nvPr/>
        </p:nvSpPr>
        <p:spPr>
          <a:xfrm>
            <a:off x="228600" y="228600"/>
            <a:ext cx="8458200" cy="461665"/>
          </a:xfrm>
          <a:prstGeom prst="rect">
            <a:avLst/>
          </a:prstGeom>
          <a:noFill/>
        </p:spPr>
        <p:txBody>
          <a:bodyPr wrap="square" rtlCol="0">
            <a:spAutoFit/>
          </a:bodyPr>
          <a:lstStyle/>
          <a:p>
            <a:r>
              <a:rPr lang="en-US" sz="2400" dirty="0">
                <a:latin typeface="+mj-lt"/>
              </a:rPr>
              <a:t>Treatment of boundary values for time-harmonic force:</a:t>
            </a:r>
          </a:p>
        </p:txBody>
      </p:sp>
      <p:graphicFrame>
        <p:nvGraphicFramePr>
          <p:cNvPr id="8" name="Object 7"/>
          <p:cNvGraphicFramePr>
            <a:graphicFrameLocks noChangeAspect="1"/>
          </p:cNvGraphicFramePr>
          <p:nvPr>
            <p:extLst>
              <p:ext uri="{D42A27DB-BD31-4B8C-83A1-F6EECF244321}">
                <p14:modId xmlns:p14="http://schemas.microsoft.com/office/powerpoint/2010/main" val="4129565103"/>
              </p:ext>
            </p:extLst>
          </p:nvPr>
        </p:nvGraphicFramePr>
        <p:xfrm>
          <a:off x="228600" y="2743200"/>
          <a:ext cx="6049962" cy="1911350"/>
        </p:xfrm>
        <a:graphic>
          <a:graphicData uri="http://schemas.openxmlformats.org/presentationml/2006/ole">
            <mc:AlternateContent xmlns:mc="http://schemas.openxmlformats.org/markup-compatibility/2006">
              <mc:Choice xmlns:v="urn:schemas-microsoft-com:vml" Requires="v">
                <p:oleObj spid="_x0000_s346272" name="数式" r:id="rId7" imgW="2222280" imgH="711000" progId="Equation.3">
                  <p:embed/>
                </p:oleObj>
              </mc:Choice>
              <mc:Fallback>
                <p:oleObj name="数式" r:id="rId7" imgW="2222280" imgH="711000" progId="Equation.3">
                  <p:embed/>
                  <p:pic>
                    <p:nvPicPr>
                      <p:cNvPr id="0" name=""/>
                      <p:cNvPicPr>
                        <a:picLocks noChangeAspect="1" noChangeArrowheads="1"/>
                      </p:cNvPicPr>
                      <p:nvPr/>
                    </p:nvPicPr>
                    <p:blipFill>
                      <a:blip r:embed="rId8"/>
                      <a:srcRect/>
                      <a:stretch>
                        <a:fillRect/>
                      </a:stretch>
                    </p:blipFill>
                    <p:spPr bwMode="auto">
                      <a:xfrm>
                        <a:off x="228600" y="2743200"/>
                        <a:ext cx="6049962" cy="191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037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151061056"/>
              </p:ext>
            </p:extLst>
          </p:nvPr>
        </p:nvGraphicFramePr>
        <p:xfrm>
          <a:off x="663575" y="381000"/>
          <a:ext cx="5897563" cy="1031875"/>
        </p:xfrm>
        <a:graphic>
          <a:graphicData uri="http://schemas.openxmlformats.org/presentationml/2006/ole">
            <mc:AlternateContent xmlns:mc="http://schemas.openxmlformats.org/markup-compatibility/2006">
              <mc:Choice xmlns:v="urn:schemas-microsoft-com:vml" Requires="v">
                <p:oleObj spid="_x0000_s347242" name="数式" r:id="rId3" imgW="2679480" imgH="469800" progId="Equation.3">
                  <p:embed/>
                </p:oleObj>
              </mc:Choice>
              <mc:Fallback>
                <p:oleObj name="数式" r:id="rId3" imgW="2679480" imgH="469800" progId="Equation.3">
                  <p:embed/>
                  <p:pic>
                    <p:nvPicPr>
                      <p:cNvPr id="0" name=""/>
                      <p:cNvPicPr>
                        <a:picLocks noChangeAspect="1" noChangeArrowheads="1"/>
                      </p:cNvPicPr>
                      <p:nvPr/>
                    </p:nvPicPr>
                    <p:blipFill>
                      <a:blip r:embed="rId4"/>
                      <a:srcRect/>
                      <a:stretch>
                        <a:fillRect/>
                      </a:stretch>
                    </p:blipFill>
                    <p:spPr bwMode="auto">
                      <a:xfrm>
                        <a:off x="663575" y="381000"/>
                        <a:ext cx="5897563"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38971286"/>
              </p:ext>
            </p:extLst>
          </p:nvPr>
        </p:nvGraphicFramePr>
        <p:xfrm>
          <a:off x="561975" y="2892425"/>
          <a:ext cx="8245475" cy="2289175"/>
        </p:xfrm>
        <a:graphic>
          <a:graphicData uri="http://schemas.openxmlformats.org/presentationml/2006/ole">
            <mc:AlternateContent xmlns:mc="http://schemas.openxmlformats.org/markup-compatibility/2006">
              <mc:Choice xmlns:v="urn:schemas-microsoft-com:vml" Requires="v">
                <p:oleObj spid="_x0000_s347243" name="数式" r:id="rId5" imgW="3733560" imgH="1015920" progId="Equation.3">
                  <p:embed/>
                </p:oleObj>
              </mc:Choice>
              <mc:Fallback>
                <p:oleObj name="数式" r:id="rId5" imgW="3733560" imgH="1015920" progId="Equation.3">
                  <p:embed/>
                  <p:pic>
                    <p:nvPicPr>
                      <p:cNvPr id="0" name=""/>
                      <p:cNvPicPr>
                        <a:picLocks noChangeAspect="1" noChangeArrowheads="1"/>
                      </p:cNvPicPr>
                      <p:nvPr/>
                    </p:nvPicPr>
                    <p:blipFill>
                      <a:blip r:embed="rId6"/>
                      <a:srcRect/>
                      <a:stretch>
                        <a:fillRect/>
                      </a:stretch>
                    </p:blipFill>
                    <p:spPr bwMode="auto">
                      <a:xfrm>
                        <a:off x="561975" y="2892425"/>
                        <a:ext cx="8245475"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01668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041301605"/>
              </p:ext>
            </p:extLst>
          </p:nvPr>
        </p:nvGraphicFramePr>
        <p:xfrm>
          <a:off x="609600" y="457200"/>
          <a:ext cx="5897563" cy="2174875"/>
        </p:xfrm>
        <a:graphic>
          <a:graphicData uri="http://schemas.openxmlformats.org/presentationml/2006/ole">
            <mc:AlternateContent xmlns:mc="http://schemas.openxmlformats.org/markup-compatibility/2006">
              <mc:Choice xmlns:v="urn:schemas-microsoft-com:vml" Requires="v">
                <p:oleObj spid="_x0000_s348318" name="数式" r:id="rId3" imgW="2679480" imgH="990360" progId="Equation.3">
                  <p:embed/>
                </p:oleObj>
              </mc:Choice>
              <mc:Fallback>
                <p:oleObj name="数式" r:id="rId3" imgW="2679480" imgH="990360" progId="Equation.3">
                  <p:embed/>
                  <p:pic>
                    <p:nvPicPr>
                      <p:cNvPr id="0" name=""/>
                      <p:cNvPicPr>
                        <a:picLocks noChangeAspect="1" noChangeArrowheads="1"/>
                      </p:cNvPicPr>
                      <p:nvPr/>
                    </p:nvPicPr>
                    <p:blipFill>
                      <a:blip r:embed="rId4"/>
                      <a:srcRect/>
                      <a:stretch>
                        <a:fillRect/>
                      </a:stretch>
                    </p:blipFill>
                    <p:spPr bwMode="auto">
                      <a:xfrm>
                        <a:off x="609600" y="457200"/>
                        <a:ext cx="5897563" cy="217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78015696"/>
              </p:ext>
            </p:extLst>
          </p:nvPr>
        </p:nvGraphicFramePr>
        <p:xfrm>
          <a:off x="604838" y="3886200"/>
          <a:ext cx="6000750" cy="2235200"/>
        </p:xfrm>
        <a:graphic>
          <a:graphicData uri="http://schemas.openxmlformats.org/presentationml/2006/ole">
            <mc:AlternateContent xmlns:mc="http://schemas.openxmlformats.org/markup-compatibility/2006">
              <mc:Choice xmlns:v="urn:schemas-microsoft-com:vml" Requires="v">
                <p:oleObj spid="_x0000_s348319" name="Equation" r:id="rId5" imgW="2717640" imgH="990360" progId="Equation.DSMT4">
                  <p:embed/>
                </p:oleObj>
              </mc:Choice>
              <mc:Fallback>
                <p:oleObj name="Equation" r:id="rId5" imgW="2717640" imgH="990360" progId="Equation.DSMT4">
                  <p:embed/>
                  <p:pic>
                    <p:nvPicPr>
                      <p:cNvPr id="0" name=""/>
                      <p:cNvPicPr>
                        <a:picLocks noChangeAspect="1" noChangeArrowheads="1"/>
                      </p:cNvPicPr>
                      <p:nvPr/>
                    </p:nvPicPr>
                    <p:blipFill>
                      <a:blip r:embed="rId6"/>
                      <a:srcRect/>
                      <a:stretch>
                        <a:fillRect/>
                      </a:stretch>
                    </p:blipFill>
                    <p:spPr bwMode="auto">
                      <a:xfrm>
                        <a:off x="604838" y="3886200"/>
                        <a:ext cx="6000750" cy="223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80596011"/>
              </p:ext>
            </p:extLst>
          </p:nvPr>
        </p:nvGraphicFramePr>
        <p:xfrm>
          <a:off x="706438" y="2819400"/>
          <a:ext cx="4611687" cy="949325"/>
        </p:xfrm>
        <a:graphic>
          <a:graphicData uri="http://schemas.openxmlformats.org/presentationml/2006/ole">
            <mc:AlternateContent xmlns:mc="http://schemas.openxmlformats.org/markup-compatibility/2006">
              <mc:Choice xmlns:v="urn:schemas-microsoft-com:vml" Requires="v">
                <p:oleObj spid="_x0000_s348320" name="Equation" r:id="rId7" imgW="2095200" imgH="431640" progId="Equation.DSMT4">
                  <p:embed/>
                </p:oleObj>
              </mc:Choice>
              <mc:Fallback>
                <p:oleObj name="Equation" r:id="rId7" imgW="2095200" imgH="431640" progId="Equation.DSMT4">
                  <p:embed/>
                  <p:pic>
                    <p:nvPicPr>
                      <p:cNvPr id="0" name=""/>
                      <p:cNvPicPr>
                        <a:picLocks noChangeAspect="1" noChangeArrowheads="1"/>
                      </p:cNvPicPr>
                      <p:nvPr/>
                    </p:nvPicPr>
                    <p:blipFill>
                      <a:blip r:embed="rId8"/>
                      <a:srcRect/>
                      <a:stretch>
                        <a:fillRect/>
                      </a:stretch>
                    </p:blipFill>
                    <p:spPr bwMode="auto">
                      <a:xfrm>
                        <a:off x="706438" y="2819400"/>
                        <a:ext cx="4611687"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85397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691973344"/>
              </p:ext>
            </p:extLst>
          </p:nvPr>
        </p:nvGraphicFramePr>
        <p:xfrm>
          <a:off x="762000" y="685800"/>
          <a:ext cx="5870575" cy="3181351"/>
        </p:xfrm>
        <a:graphic>
          <a:graphicData uri="http://schemas.openxmlformats.org/presentationml/2006/ole">
            <mc:AlternateContent xmlns:mc="http://schemas.openxmlformats.org/markup-compatibility/2006">
              <mc:Choice xmlns:v="urn:schemas-microsoft-com:vml" Requires="v">
                <p:oleObj spid="_x0000_s349290" name="数式" r:id="rId3" imgW="2666880" imgH="1447560" progId="Equation.3">
                  <p:embed/>
                </p:oleObj>
              </mc:Choice>
              <mc:Fallback>
                <p:oleObj name="数式" r:id="rId3" imgW="2666880" imgH="1447560" progId="Equation.3">
                  <p:embed/>
                  <p:pic>
                    <p:nvPicPr>
                      <p:cNvPr id="0" name=""/>
                      <p:cNvPicPr>
                        <a:picLocks noChangeAspect="1" noChangeArrowheads="1"/>
                      </p:cNvPicPr>
                      <p:nvPr/>
                    </p:nvPicPr>
                    <p:blipFill>
                      <a:blip r:embed="rId4"/>
                      <a:srcRect/>
                      <a:stretch>
                        <a:fillRect/>
                      </a:stretch>
                    </p:blipFill>
                    <p:spPr bwMode="auto">
                      <a:xfrm>
                        <a:off x="762000" y="685800"/>
                        <a:ext cx="5870575" cy="3181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033976557"/>
              </p:ext>
            </p:extLst>
          </p:nvPr>
        </p:nvGraphicFramePr>
        <p:xfrm>
          <a:off x="914400" y="4038600"/>
          <a:ext cx="4949825" cy="1981200"/>
        </p:xfrm>
        <a:graphic>
          <a:graphicData uri="http://schemas.openxmlformats.org/presentationml/2006/ole">
            <mc:AlternateContent xmlns:mc="http://schemas.openxmlformats.org/markup-compatibility/2006">
              <mc:Choice xmlns:v="urn:schemas-microsoft-com:vml" Requires="v">
                <p:oleObj spid="_x0000_s349291" name="数式" r:id="rId5" imgW="2247840" imgH="901440" progId="Equation.3">
                  <p:embed/>
                </p:oleObj>
              </mc:Choice>
              <mc:Fallback>
                <p:oleObj name="数式" r:id="rId5" imgW="2247840" imgH="901440" progId="Equation.3">
                  <p:embed/>
                  <p:pic>
                    <p:nvPicPr>
                      <p:cNvPr id="0" name=""/>
                      <p:cNvPicPr>
                        <a:picLocks noChangeAspect="1" noChangeArrowheads="1"/>
                      </p:cNvPicPr>
                      <p:nvPr/>
                    </p:nvPicPr>
                    <p:blipFill>
                      <a:blip r:embed="rId6"/>
                      <a:srcRect/>
                      <a:stretch>
                        <a:fillRect/>
                      </a:stretch>
                    </p:blipFill>
                    <p:spPr bwMode="auto">
                      <a:xfrm>
                        <a:off x="914400" y="4038600"/>
                        <a:ext cx="4949825"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01407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890844599"/>
              </p:ext>
            </p:extLst>
          </p:nvPr>
        </p:nvGraphicFramePr>
        <p:xfrm>
          <a:off x="896937" y="600075"/>
          <a:ext cx="7104063" cy="3209925"/>
        </p:xfrm>
        <a:graphic>
          <a:graphicData uri="http://schemas.openxmlformats.org/presentationml/2006/ole">
            <mc:AlternateContent xmlns:mc="http://schemas.openxmlformats.org/markup-compatibility/2006">
              <mc:Choice xmlns:v="urn:schemas-microsoft-com:vml" Requires="v">
                <p:oleObj spid="_x0000_s350262" name="数式" r:id="rId3" imgW="3225600" imgH="1460160" progId="Equation.3">
                  <p:embed/>
                </p:oleObj>
              </mc:Choice>
              <mc:Fallback>
                <p:oleObj name="数式" r:id="rId3" imgW="3225600" imgH="1460160" progId="Equation.3">
                  <p:embed/>
                  <p:pic>
                    <p:nvPicPr>
                      <p:cNvPr id="0" name=""/>
                      <p:cNvPicPr>
                        <a:picLocks noChangeAspect="1" noChangeArrowheads="1"/>
                      </p:cNvPicPr>
                      <p:nvPr/>
                    </p:nvPicPr>
                    <p:blipFill>
                      <a:blip r:embed="rId4"/>
                      <a:srcRect/>
                      <a:stretch>
                        <a:fillRect/>
                      </a:stretch>
                    </p:blipFill>
                    <p:spPr bwMode="auto">
                      <a:xfrm>
                        <a:off x="896937" y="600075"/>
                        <a:ext cx="7104063" cy="320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069256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35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5410" y="1331267"/>
            <a:ext cx="4681390" cy="3110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pSp>
        <p:nvGrpSpPr>
          <p:cNvPr id="13" name="Group 12"/>
          <p:cNvGrpSpPr/>
          <p:nvPr/>
        </p:nvGrpSpPr>
        <p:grpSpPr>
          <a:xfrm>
            <a:off x="304800" y="3733800"/>
            <a:ext cx="8382000" cy="2362200"/>
            <a:chOff x="304800" y="3733800"/>
            <a:chExt cx="8382000" cy="2362200"/>
          </a:xfrm>
        </p:grpSpPr>
        <p:sp>
          <p:nvSpPr>
            <p:cNvPr id="5" name="Cube 4"/>
            <p:cNvSpPr/>
            <p:nvPr/>
          </p:nvSpPr>
          <p:spPr>
            <a:xfrm>
              <a:off x="304800" y="4876800"/>
              <a:ext cx="8382000" cy="1219200"/>
            </a:xfrm>
            <a:prstGeom prst="cube">
              <a:avLst>
                <a:gd name="adj" fmla="val 79066"/>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an 5"/>
            <p:cNvSpPr/>
            <p:nvPr/>
          </p:nvSpPr>
          <p:spPr>
            <a:xfrm>
              <a:off x="3810000" y="5257800"/>
              <a:ext cx="1219200" cy="457200"/>
            </a:xfrm>
            <a:prstGeom prst="can">
              <a:avLst>
                <a:gd name="adj" fmla="val 5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flipV="1">
              <a:off x="4419600" y="3733800"/>
              <a:ext cx="0" cy="1676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369526" y="5410200"/>
              <a:ext cx="1447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4419600" y="4876800"/>
              <a:ext cx="1066800" cy="533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648200" y="3886200"/>
              <a:ext cx="304800" cy="461665"/>
            </a:xfrm>
            <a:prstGeom prst="rect">
              <a:avLst/>
            </a:prstGeom>
            <a:noFill/>
          </p:spPr>
          <p:txBody>
            <a:bodyPr wrap="square" rtlCol="0">
              <a:spAutoFit/>
            </a:bodyPr>
            <a:lstStyle/>
            <a:p>
              <a:r>
                <a:rPr lang="en-US" sz="2400" b="1" dirty="0">
                  <a:latin typeface="+mj-lt"/>
                </a:rPr>
                <a:t>z</a:t>
              </a:r>
            </a:p>
          </p:txBody>
        </p:sp>
        <p:sp>
          <p:nvSpPr>
            <p:cNvPr id="11" name="TextBox 10"/>
            <p:cNvSpPr txBox="1"/>
            <p:nvPr/>
          </p:nvSpPr>
          <p:spPr>
            <a:xfrm>
              <a:off x="5134792" y="4870102"/>
              <a:ext cx="304800" cy="461665"/>
            </a:xfrm>
            <a:prstGeom prst="rect">
              <a:avLst/>
            </a:prstGeom>
            <a:noFill/>
          </p:spPr>
          <p:txBody>
            <a:bodyPr wrap="square" rtlCol="0">
              <a:spAutoFit/>
            </a:bodyPr>
            <a:lstStyle/>
            <a:p>
              <a:r>
                <a:rPr lang="en-US" sz="2400" b="1" dirty="0">
                  <a:latin typeface="+mj-lt"/>
                </a:rPr>
                <a:t>y</a:t>
              </a:r>
            </a:p>
          </p:txBody>
        </p:sp>
        <p:sp>
          <p:nvSpPr>
            <p:cNvPr id="12" name="TextBox 11"/>
            <p:cNvSpPr txBox="1"/>
            <p:nvPr/>
          </p:nvSpPr>
          <p:spPr>
            <a:xfrm>
              <a:off x="5791200" y="5100935"/>
              <a:ext cx="304800" cy="461665"/>
            </a:xfrm>
            <a:prstGeom prst="rect">
              <a:avLst/>
            </a:prstGeom>
            <a:noFill/>
          </p:spPr>
          <p:txBody>
            <a:bodyPr wrap="square" rtlCol="0">
              <a:spAutoFit/>
            </a:bodyPr>
            <a:lstStyle/>
            <a:p>
              <a:r>
                <a:rPr lang="en-US" sz="2400" b="1" dirty="0">
                  <a:latin typeface="+mj-lt"/>
                </a:rPr>
                <a:t>x</a:t>
              </a:r>
            </a:p>
          </p:txBody>
        </p:sp>
      </p:grpSp>
      <p:cxnSp>
        <p:nvCxnSpPr>
          <p:cNvPr id="15" name="Straight Arrow Connector 14"/>
          <p:cNvCxnSpPr>
            <a:stCxn id="6" idx="0"/>
          </p:cNvCxnSpPr>
          <p:nvPr/>
        </p:nvCxnSpPr>
        <p:spPr>
          <a:xfrm flipV="1">
            <a:off x="4419600" y="2514600"/>
            <a:ext cx="1676400" cy="2971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Arc 15"/>
          <p:cNvSpPr/>
          <p:nvPr/>
        </p:nvSpPr>
        <p:spPr>
          <a:xfrm>
            <a:off x="4114800" y="4953000"/>
            <a:ext cx="533400" cy="304800"/>
          </a:xfrm>
          <a:prstGeom prst="arc">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p:cNvSpPr txBox="1"/>
          <p:nvPr/>
        </p:nvSpPr>
        <p:spPr>
          <a:xfrm>
            <a:off x="4419600" y="4572000"/>
            <a:ext cx="457200" cy="400110"/>
          </a:xfrm>
          <a:prstGeom prst="rect">
            <a:avLst/>
          </a:prstGeom>
          <a:noFill/>
        </p:spPr>
        <p:txBody>
          <a:bodyPr wrap="square" rtlCol="0">
            <a:spAutoFit/>
          </a:bodyPr>
          <a:lstStyle/>
          <a:p>
            <a:r>
              <a:rPr lang="en-US" sz="2000" b="1" dirty="0">
                <a:latin typeface="Symbol" pitchFamily="18" charset="2"/>
              </a:rPr>
              <a:t>q</a:t>
            </a:r>
          </a:p>
        </p:txBody>
      </p:sp>
      <p:graphicFrame>
        <p:nvGraphicFramePr>
          <p:cNvPr id="18" name="Object 17"/>
          <p:cNvGraphicFramePr>
            <a:graphicFrameLocks noChangeAspect="1"/>
          </p:cNvGraphicFramePr>
          <p:nvPr>
            <p:extLst>
              <p:ext uri="{D42A27DB-BD31-4B8C-83A1-F6EECF244321}">
                <p14:modId xmlns:p14="http://schemas.microsoft.com/office/powerpoint/2010/main" val="2006535379"/>
              </p:ext>
            </p:extLst>
          </p:nvPr>
        </p:nvGraphicFramePr>
        <p:xfrm>
          <a:off x="996156" y="92075"/>
          <a:ext cx="6237288" cy="1508125"/>
        </p:xfrm>
        <a:graphic>
          <a:graphicData uri="http://schemas.openxmlformats.org/presentationml/2006/ole">
            <mc:AlternateContent xmlns:mc="http://schemas.openxmlformats.org/markup-compatibility/2006">
              <mc:Choice xmlns:v="urn:schemas-microsoft-com:vml" Requires="v">
                <p:oleObj spid="_x0000_s315449" name="数式" r:id="rId4" imgW="2831760" imgH="685800" progId="Equation.3">
                  <p:embed/>
                </p:oleObj>
              </mc:Choice>
              <mc:Fallback>
                <p:oleObj name="数式" r:id="rId4" imgW="2831760" imgH="685800" progId="Equation.3">
                  <p:embed/>
                  <p:pic>
                    <p:nvPicPr>
                      <p:cNvPr id="0" name=""/>
                      <p:cNvPicPr>
                        <a:picLocks noChangeAspect="1" noChangeArrowheads="1"/>
                      </p:cNvPicPr>
                      <p:nvPr/>
                    </p:nvPicPr>
                    <p:blipFill>
                      <a:blip r:embed="rId5"/>
                      <a:srcRect/>
                      <a:stretch>
                        <a:fillRect/>
                      </a:stretch>
                    </p:blipFill>
                    <p:spPr bwMode="auto">
                      <a:xfrm>
                        <a:off x="996156" y="92075"/>
                        <a:ext cx="6237288"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146748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pic>
        <p:nvPicPr>
          <p:cNvPr id="5" name="Picture 4"/>
          <p:cNvPicPr>
            <a:picLocks noChangeAspect="1"/>
          </p:cNvPicPr>
          <p:nvPr/>
        </p:nvPicPr>
        <p:blipFill>
          <a:blip r:embed="rId2"/>
          <a:stretch>
            <a:fillRect/>
          </a:stretch>
        </p:blipFill>
        <p:spPr>
          <a:xfrm>
            <a:off x="1219200" y="228600"/>
            <a:ext cx="7315200" cy="5724525"/>
          </a:xfrm>
          <a:prstGeom prst="rect">
            <a:avLst/>
          </a:prstGeom>
        </p:spPr>
      </p:pic>
      <p:sp>
        <p:nvSpPr>
          <p:cNvPr id="6" name="TextBox 5"/>
          <p:cNvSpPr txBox="1"/>
          <p:nvPr/>
        </p:nvSpPr>
        <p:spPr>
          <a:xfrm>
            <a:off x="427463" y="5894685"/>
            <a:ext cx="6096000" cy="461665"/>
          </a:xfrm>
          <a:prstGeom prst="rect">
            <a:avLst/>
          </a:prstGeom>
          <a:noFill/>
        </p:spPr>
        <p:txBody>
          <a:bodyPr wrap="square" rtlCol="0">
            <a:spAutoFit/>
          </a:bodyPr>
          <a:lstStyle/>
          <a:p>
            <a:r>
              <a:rPr lang="en-US" sz="2400" dirty="0">
                <a:latin typeface="+mj-lt"/>
              </a:rPr>
              <a:t>Figure from Fetter and </a:t>
            </a:r>
            <a:r>
              <a:rPr lang="en-US" sz="2400" dirty="0" err="1">
                <a:latin typeface="+mj-lt"/>
              </a:rPr>
              <a:t>Walecka</a:t>
            </a:r>
            <a:r>
              <a:rPr lang="en-US" sz="2400" dirty="0">
                <a:latin typeface="+mj-lt"/>
              </a:rPr>
              <a:t> pg. 337</a:t>
            </a:r>
          </a:p>
        </p:txBody>
      </p:sp>
      <p:sp>
        <p:nvSpPr>
          <p:cNvPr id="7" name="TextBox 6"/>
          <p:cNvSpPr txBox="1"/>
          <p:nvPr/>
        </p:nvSpPr>
        <p:spPr>
          <a:xfrm>
            <a:off x="381000" y="228600"/>
            <a:ext cx="5638800" cy="830997"/>
          </a:xfrm>
          <a:prstGeom prst="rect">
            <a:avLst/>
          </a:prstGeom>
          <a:noFill/>
        </p:spPr>
        <p:txBody>
          <a:bodyPr wrap="square" rtlCol="0">
            <a:spAutoFit/>
          </a:bodyPr>
          <a:lstStyle/>
          <a:p>
            <a:r>
              <a:rPr lang="en-US" sz="2400" dirty="0">
                <a:latin typeface="+mj-lt"/>
              </a:rPr>
              <a:t>Scattering of sound waves – </a:t>
            </a:r>
          </a:p>
          <a:p>
            <a:r>
              <a:rPr lang="en-US" sz="2400" dirty="0">
                <a:latin typeface="+mj-lt"/>
              </a:rPr>
              <a:t>        for example, from a rigid cylinder</a:t>
            </a:r>
          </a:p>
        </p:txBody>
      </p:sp>
    </p:spTree>
    <p:extLst>
      <p:ext uri="{BB962C8B-B14F-4D97-AF65-F5344CB8AC3E}">
        <p14:creationId xmlns:p14="http://schemas.microsoft.com/office/powerpoint/2010/main" val="37817590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sp>
        <p:nvSpPr>
          <p:cNvPr id="5" name="TextBox 4"/>
          <p:cNvSpPr txBox="1"/>
          <p:nvPr/>
        </p:nvSpPr>
        <p:spPr>
          <a:xfrm>
            <a:off x="381000" y="228600"/>
            <a:ext cx="5638800" cy="830997"/>
          </a:xfrm>
          <a:prstGeom prst="rect">
            <a:avLst/>
          </a:prstGeom>
          <a:noFill/>
        </p:spPr>
        <p:txBody>
          <a:bodyPr wrap="square" rtlCol="0">
            <a:spAutoFit/>
          </a:bodyPr>
          <a:lstStyle/>
          <a:p>
            <a:r>
              <a:rPr lang="en-US" sz="2400" dirty="0">
                <a:latin typeface="+mj-lt"/>
              </a:rPr>
              <a:t>Scattering of sound waves – </a:t>
            </a:r>
          </a:p>
          <a:p>
            <a:r>
              <a:rPr lang="en-US" sz="2400" dirty="0">
                <a:latin typeface="+mj-lt"/>
              </a:rPr>
              <a:t>        for example, from a rigid cylinder</a:t>
            </a:r>
          </a:p>
        </p:txBody>
      </p:sp>
      <p:graphicFrame>
        <p:nvGraphicFramePr>
          <p:cNvPr id="6" name="Object 5"/>
          <p:cNvGraphicFramePr>
            <a:graphicFrameLocks noChangeAspect="1"/>
          </p:cNvGraphicFramePr>
          <p:nvPr>
            <p:extLst>
              <p:ext uri="{D42A27DB-BD31-4B8C-83A1-F6EECF244321}">
                <p14:modId xmlns:p14="http://schemas.microsoft.com/office/powerpoint/2010/main" val="77795985"/>
              </p:ext>
            </p:extLst>
          </p:nvPr>
        </p:nvGraphicFramePr>
        <p:xfrm>
          <a:off x="1143000" y="1219200"/>
          <a:ext cx="7122735" cy="896937"/>
        </p:xfrm>
        <a:graphic>
          <a:graphicData uri="http://schemas.openxmlformats.org/presentationml/2006/ole">
            <mc:AlternateContent xmlns:mc="http://schemas.openxmlformats.org/markup-compatibility/2006">
              <mc:Choice xmlns:v="urn:schemas-microsoft-com:vml" Requires="v">
                <p:oleObj spid="_x0000_s351319" name="Equation" r:id="rId3" imgW="5143320" imgH="647640" progId="Equation.DSMT4">
                  <p:embed/>
                </p:oleObj>
              </mc:Choice>
              <mc:Fallback>
                <p:oleObj name="Equation" r:id="rId3" imgW="5143320" imgH="647640" progId="Equation.DSMT4">
                  <p:embed/>
                  <p:pic>
                    <p:nvPicPr>
                      <p:cNvPr id="0" name=""/>
                      <p:cNvPicPr/>
                      <p:nvPr/>
                    </p:nvPicPr>
                    <p:blipFill>
                      <a:blip r:embed="rId4"/>
                      <a:stretch>
                        <a:fillRect/>
                      </a:stretch>
                    </p:blipFill>
                    <p:spPr>
                      <a:xfrm>
                        <a:off x="1143000" y="1219200"/>
                        <a:ext cx="7122735" cy="89693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719469510"/>
              </p:ext>
            </p:extLst>
          </p:nvPr>
        </p:nvGraphicFramePr>
        <p:xfrm>
          <a:off x="1075871" y="2292305"/>
          <a:ext cx="6992257" cy="3124200"/>
        </p:xfrm>
        <a:graphic>
          <a:graphicData uri="http://schemas.openxmlformats.org/presentationml/2006/ole">
            <mc:AlternateContent xmlns:mc="http://schemas.openxmlformats.org/markup-compatibility/2006">
              <mc:Choice xmlns:v="urn:schemas-microsoft-com:vml" Requires="v">
                <p:oleObj spid="_x0000_s351320" name="Equation" r:id="rId5" imgW="5371920" imgH="2400120" progId="Equation.DSMT4">
                  <p:embed/>
                </p:oleObj>
              </mc:Choice>
              <mc:Fallback>
                <p:oleObj name="Equation" r:id="rId5" imgW="5371920" imgH="2400120" progId="Equation.DSMT4">
                  <p:embed/>
                  <p:pic>
                    <p:nvPicPr>
                      <p:cNvPr id="0" name=""/>
                      <p:cNvPicPr/>
                      <p:nvPr/>
                    </p:nvPicPr>
                    <p:blipFill>
                      <a:blip r:embed="rId6"/>
                      <a:stretch>
                        <a:fillRect/>
                      </a:stretch>
                    </p:blipFill>
                    <p:spPr>
                      <a:xfrm>
                        <a:off x="1075871" y="2292305"/>
                        <a:ext cx="6992257" cy="3124200"/>
                      </a:xfrm>
                      <a:prstGeom prst="rect">
                        <a:avLst/>
                      </a:prstGeom>
                    </p:spPr>
                  </p:pic>
                </p:oleObj>
              </mc:Fallback>
            </mc:AlternateContent>
          </a:graphicData>
        </a:graphic>
      </p:graphicFrame>
    </p:spTree>
    <p:extLst>
      <p:ext uri="{BB962C8B-B14F-4D97-AF65-F5344CB8AC3E}">
        <p14:creationId xmlns:p14="http://schemas.microsoft.com/office/powerpoint/2010/main" val="29976530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pic>
        <p:nvPicPr>
          <p:cNvPr id="5" name="Picture 4"/>
          <p:cNvPicPr>
            <a:picLocks noChangeAspect="1"/>
          </p:cNvPicPr>
          <p:nvPr/>
        </p:nvPicPr>
        <p:blipFill>
          <a:blip r:embed="rId3"/>
          <a:stretch>
            <a:fillRect/>
          </a:stretch>
        </p:blipFill>
        <p:spPr>
          <a:xfrm>
            <a:off x="304800" y="152400"/>
            <a:ext cx="3962400" cy="3100784"/>
          </a:xfrm>
          <a:prstGeom prst="rect">
            <a:avLst/>
          </a:prstGeom>
        </p:spPr>
      </p:pic>
      <p:graphicFrame>
        <p:nvGraphicFramePr>
          <p:cNvPr id="6" name="Object 5"/>
          <p:cNvGraphicFramePr>
            <a:graphicFrameLocks noChangeAspect="1"/>
          </p:cNvGraphicFramePr>
          <p:nvPr>
            <p:extLst>
              <p:ext uri="{D42A27DB-BD31-4B8C-83A1-F6EECF244321}">
                <p14:modId xmlns:p14="http://schemas.microsoft.com/office/powerpoint/2010/main" val="444288482"/>
              </p:ext>
            </p:extLst>
          </p:nvPr>
        </p:nvGraphicFramePr>
        <p:xfrm>
          <a:off x="3657600" y="685800"/>
          <a:ext cx="5257800" cy="862012"/>
        </p:xfrm>
        <a:graphic>
          <a:graphicData uri="http://schemas.openxmlformats.org/presentationml/2006/ole">
            <mc:AlternateContent xmlns:mc="http://schemas.openxmlformats.org/markup-compatibility/2006">
              <mc:Choice xmlns:v="urn:schemas-microsoft-com:vml" Requires="v">
                <p:oleObj spid="_x0000_s352340" name="Equation" r:id="rId4" imgW="3797280" imgH="622080" progId="Equation.DSMT4">
                  <p:embed/>
                </p:oleObj>
              </mc:Choice>
              <mc:Fallback>
                <p:oleObj name="Equation" r:id="rId4" imgW="3797280" imgH="622080" progId="Equation.DSMT4">
                  <p:embed/>
                  <p:pic>
                    <p:nvPicPr>
                      <p:cNvPr id="0" name=""/>
                      <p:cNvPicPr/>
                      <p:nvPr/>
                    </p:nvPicPr>
                    <p:blipFill>
                      <a:blip r:embed="rId5"/>
                      <a:stretch>
                        <a:fillRect/>
                      </a:stretch>
                    </p:blipFill>
                    <p:spPr>
                      <a:xfrm>
                        <a:off x="3657600" y="685800"/>
                        <a:ext cx="5257800" cy="862012"/>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17000830"/>
              </p:ext>
            </p:extLst>
          </p:nvPr>
        </p:nvGraphicFramePr>
        <p:xfrm>
          <a:off x="477838" y="3298825"/>
          <a:ext cx="7720012" cy="3219450"/>
        </p:xfrm>
        <a:graphic>
          <a:graphicData uri="http://schemas.openxmlformats.org/presentationml/2006/ole">
            <mc:AlternateContent xmlns:mc="http://schemas.openxmlformats.org/markup-compatibility/2006">
              <mc:Choice xmlns:v="urn:schemas-microsoft-com:vml" Requires="v">
                <p:oleObj spid="_x0000_s352341" name="Equation" r:id="rId6" imgW="5574960" imgH="2323800" progId="Equation.DSMT4">
                  <p:embed/>
                </p:oleObj>
              </mc:Choice>
              <mc:Fallback>
                <p:oleObj name="Equation" r:id="rId6" imgW="5574960" imgH="2323800" progId="Equation.DSMT4">
                  <p:embed/>
                  <p:pic>
                    <p:nvPicPr>
                      <p:cNvPr id="0" name=""/>
                      <p:cNvPicPr/>
                      <p:nvPr/>
                    </p:nvPicPr>
                    <p:blipFill>
                      <a:blip r:embed="rId7"/>
                      <a:stretch>
                        <a:fillRect/>
                      </a:stretch>
                    </p:blipFill>
                    <p:spPr>
                      <a:xfrm>
                        <a:off x="477838" y="3298825"/>
                        <a:ext cx="7720012" cy="3219450"/>
                      </a:xfrm>
                      <a:prstGeom prst="rect">
                        <a:avLst/>
                      </a:prstGeom>
                    </p:spPr>
                  </p:pic>
                </p:oleObj>
              </mc:Fallback>
            </mc:AlternateContent>
          </a:graphicData>
        </a:graphic>
      </p:graphicFrame>
    </p:spTree>
    <p:extLst>
      <p:ext uri="{BB962C8B-B14F-4D97-AF65-F5344CB8AC3E}">
        <p14:creationId xmlns:p14="http://schemas.microsoft.com/office/powerpoint/2010/main" val="28308322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pic>
        <p:nvPicPr>
          <p:cNvPr id="5" name="Picture 4"/>
          <p:cNvPicPr>
            <a:picLocks noChangeAspect="1"/>
          </p:cNvPicPr>
          <p:nvPr/>
        </p:nvPicPr>
        <p:blipFill>
          <a:blip r:embed="rId3"/>
          <a:stretch>
            <a:fillRect/>
          </a:stretch>
        </p:blipFill>
        <p:spPr>
          <a:xfrm>
            <a:off x="304800" y="152400"/>
            <a:ext cx="3962400" cy="3100784"/>
          </a:xfrm>
          <a:prstGeom prst="rect">
            <a:avLst/>
          </a:prstGeom>
        </p:spPr>
      </p:pic>
      <p:graphicFrame>
        <p:nvGraphicFramePr>
          <p:cNvPr id="6" name="Object 5"/>
          <p:cNvGraphicFramePr>
            <a:graphicFrameLocks noChangeAspect="1"/>
          </p:cNvGraphicFramePr>
          <p:nvPr>
            <p:extLst>
              <p:ext uri="{D42A27DB-BD31-4B8C-83A1-F6EECF244321}">
                <p14:modId xmlns:p14="http://schemas.microsoft.com/office/powerpoint/2010/main" val="155758906"/>
              </p:ext>
            </p:extLst>
          </p:nvPr>
        </p:nvGraphicFramePr>
        <p:xfrm>
          <a:off x="4038600" y="609600"/>
          <a:ext cx="4800600" cy="896937"/>
        </p:xfrm>
        <a:graphic>
          <a:graphicData uri="http://schemas.openxmlformats.org/presentationml/2006/ole">
            <mc:AlternateContent xmlns:mc="http://schemas.openxmlformats.org/markup-compatibility/2006">
              <mc:Choice xmlns:v="urn:schemas-microsoft-com:vml" Requires="v">
                <p:oleObj spid="_x0000_s353402" name="Equation" r:id="rId4" imgW="3466800" imgH="647640" progId="Equation.DSMT4">
                  <p:embed/>
                </p:oleObj>
              </mc:Choice>
              <mc:Fallback>
                <p:oleObj name="Equation" r:id="rId4" imgW="3466800" imgH="647640" progId="Equation.DSMT4">
                  <p:embed/>
                  <p:pic>
                    <p:nvPicPr>
                      <p:cNvPr id="0" name=""/>
                      <p:cNvPicPr/>
                      <p:nvPr/>
                    </p:nvPicPr>
                    <p:blipFill>
                      <a:blip r:embed="rId5"/>
                      <a:stretch>
                        <a:fillRect/>
                      </a:stretch>
                    </p:blipFill>
                    <p:spPr>
                      <a:xfrm>
                        <a:off x="4038600" y="609600"/>
                        <a:ext cx="4800600" cy="89693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37513989"/>
              </p:ext>
            </p:extLst>
          </p:nvPr>
        </p:nvGraphicFramePr>
        <p:xfrm>
          <a:off x="4419600" y="1752600"/>
          <a:ext cx="3509158" cy="1371600"/>
        </p:xfrm>
        <a:graphic>
          <a:graphicData uri="http://schemas.openxmlformats.org/presentationml/2006/ole">
            <mc:AlternateContent xmlns:mc="http://schemas.openxmlformats.org/markup-compatibility/2006">
              <mc:Choice xmlns:v="urn:schemas-microsoft-com:vml" Requires="v">
                <p:oleObj spid="_x0000_s353403" name="Equation" r:id="rId6" imgW="2501640" imgH="977760" progId="Equation.DSMT4">
                  <p:embed/>
                </p:oleObj>
              </mc:Choice>
              <mc:Fallback>
                <p:oleObj name="Equation" r:id="rId6" imgW="2501640" imgH="977760" progId="Equation.DSMT4">
                  <p:embed/>
                  <p:pic>
                    <p:nvPicPr>
                      <p:cNvPr id="0" name=""/>
                      <p:cNvPicPr/>
                      <p:nvPr/>
                    </p:nvPicPr>
                    <p:blipFill>
                      <a:blip r:embed="rId7"/>
                      <a:stretch>
                        <a:fillRect/>
                      </a:stretch>
                    </p:blipFill>
                    <p:spPr>
                      <a:xfrm>
                        <a:off x="4419600" y="1752600"/>
                        <a:ext cx="3509158" cy="13716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994664620"/>
              </p:ext>
            </p:extLst>
          </p:nvPr>
        </p:nvGraphicFramePr>
        <p:xfrm>
          <a:off x="530225" y="3429000"/>
          <a:ext cx="7192963" cy="1952625"/>
        </p:xfrm>
        <a:graphic>
          <a:graphicData uri="http://schemas.openxmlformats.org/presentationml/2006/ole">
            <mc:AlternateContent xmlns:mc="http://schemas.openxmlformats.org/markup-compatibility/2006">
              <mc:Choice xmlns:v="urn:schemas-microsoft-com:vml" Requires="v">
                <p:oleObj spid="_x0000_s353404" name="Equation" r:id="rId8" imgW="5194080" imgH="1409400" progId="Equation.DSMT4">
                  <p:embed/>
                </p:oleObj>
              </mc:Choice>
              <mc:Fallback>
                <p:oleObj name="Equation" r:id="rId8" imgW="5194080" imgH="1409400" progId="Equation.DSMT4">
                  <p:embed/>
                  <p:pic>
                    <p:nvPicPr>
                      <p:cNvPr id="0" name=""/>
                      <p:cNvPicPr/>
                      <p:nvPr/>
                    </p:nvPicPr>
                    <p:blipFill>
                      <a:blip r:embed="rId9"/>
                      <a:stretch>
                        <a:fillRect/>
                      </a:stretch>
                    </p:blipFill>
                    <p:spPr>
                      <a:xfrm>
                        <a:off x="530225" y="3429000"/>
                        <a:ext cx="7192963" cy="1952625"/>
                      </a:xfrm>
                      <a:prstGeom prst="rect">
                        <a:avLst/>
                      </a:prstGeom>
                    </p:spPr>
                  </p:pic>
                </p:oleObj>
              </mc:Fallback>
            </mc:AlternateContent>
          </a:graphicData>
        </a:graphic>
      </p:graphicFrame>
    </p:spTree>
    <p:extLst>
      <p:ext uri="{BB962C8B-B14F-4D97-AF65-F5344CB8AC3E}">
        <p14:creationId xmlns:p14="http://schemas.microsoft.com/office/powerpoint/2010/main" val="949318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67253166"/>
              </p:ext>
            </p:extLst>
          </p:nvPr>
        </p:nvGraphicFramePr>
        <p:xfrm>
          <a:off x="2503488" y="838200"/>
          <a:ext cx="3910012" cy="1279525"/>
        </p:xfrm>
        <a:graphic>
          <a:graphicData uri="http://schemas.openxmlformats.org/presentationml/2006/ole">
            <mc:AlternateContent xmlns:mc="http://schemas.openxmlformats.org/markup-compatibility/2006">
              <mc:Choice xmlns:v="urn:schemas-microsoft-com:vml" Requires="v">
                <p:oleObj spid="_x0000_s331884" name="数式" r:id="rId3" imgW="1231560" imgH="419040" progId="Equation.3">
                  <p:embed/>
                </p:oleObj>
              </mc:Choice>
              <mc:Fallback>
                <p:oleObj name="数式" r:id="rId3" imgW="1231560" imgH="419040" progId="Equation.3">
                  <p:embed/>
                  <p:pic>
                    <p:nvPicPr>
                      <p:cNvPr id="0" name=""/>
                      <p:cNvPicPr>
                        <a:picLocks noChangeAspect="1" noChangeArrowheads="1"/>
                      </p:cNvPicPr>
                      <p:nvPr/>
                    </p:nvPicPr>
                    <p:blipFill>
                      <a:blip r:embed="rId4"/>
                      <a:srcRect/>
                      <a:stretch>
                        <a:fillRect/>
                      </a:stretch>
                    </p:blipFill>
                    <p:spPr bwMode="auto">
                      <a:xfrm>
                        <a:off x="2503488" y="838200"/>
                        <a:ext cx="3910012"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381000" y="228600"/>
            <a:ext cx="7620000" cy="461665"/>
          </a:xfrm>
          <a:prstGeom prst="rect">
            <a:avLst/>
          </a:prstGeom>
          <a:noFill/>
        </p:spPr>
        <p:txBody>
          <a:bodyPr wrap="square" rtlCol="0">
            <a:spAutoFit/>
          </a:bodyPr>
          <a:lstStyle/>
          <a:p>
            <a:r>
              <a:rPr lang="en-US" sz="2400" dirty="0">
                <a:latin typeface="+mj-lt"/>
              </a:rPr>
              <a:t>Solutions to wave equation:</a:t>
            </a:r>
          </a:p>
        </p:txBody>
      </p:sp>
      <p:graphicFrame>
        <p:nvGraphicFramePr>
          <p:cNvPr id="7" name="Object 6"/>
          <p:cNvGraphicFramePr>
            <a:graphicFrameLocks noChangeAspect="1"/>
          </p:cNvGraphicFramePr>
          <p:nvPr>
            <p:extLst>
              <p:ext uri="{D42A27DB-BD31-4B8C-83A1-F6EECF244321}">
                <p14:modId xmlns:p14="http://schemas.microsoft.com/office/powerpoint/2010/main" val="2589565463"/>
              </p:ext>
            </p:extLst>
          </p:nvPr>
        </p:nvGraphicFramePr>
        <p:xfrm>
          <a:off x="127793" y="2185425"/>
          <a:ext cx="8888413" cy="3453375"/>
        </p:xfrm>
        <a:graphic>
          <a:graphicData uri="http://schemas.openxmlformats.org/presentationml/2006/ole">
            <mc:AlternateContent xmlns:mc="http://schemas.openxmlformats.org/markup-compatibility/2006">
              <mc:Choice xmlns:v="urn:schemas-microsoft-com:vml" Requires="v">
                <p:oleObj spid="_x0000_s331885" name="Equation" r:id="rId5" imgW="3365280" imgH="1358640" progId="Equation.DSMT4">
                  <p:embed/>
                </p:oleObj>
              </mc:Choice>
              <mc:Fallback>
                <p:oleObj name="Equation" r:id="rId5" imgW="3365280" imgH="1358640" progId="Equation.DSMT4">
                  <p:embed/>
                  <p:pic>
                    <p:nvPicPr>
                      <p:cNvPr id="0" name=""/>
                      <p:cNvPicPr>
                        <a:picLocks noChangeAspect="1" noChangeArrowheads="1"/>
                      </p:cNvPicPr>
                      <p:nvPr/>
                    </p:nvPicPr>
                    <p:blipFill>
                      <a:blip r:embed="rId6"/>
                      <a:srcRect/>
                      <a:stretch>
                        <a:fillRect/>
                      </a:stretch>
                    </p:blipFill>
                    <p:spPr bwMode="auto">
                      <a:xfrm>
                        <a:off x="127793" y="2185425"/>
                        <a:ext cx="8888413" cy="34533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4347423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a:off x="228600" y="3035688"/>
            <a:ext cx="3810000" cy="3810000"/>
          </a:xfrm>
          <a:prstGeom prst="rect">
            <a:avLst/>
          </a:prstGeom>
        </p:spPr>
      </p:pic>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44465924"/>
              </p:ext>
            </p:extLst>
          </p:nvPr>
        </p:nvGraphicFramePr>
        <p:xfrm>
          <a:off x="5334000" y="533400"/>
          <a:ext cx="1742661" cy="853548"/>
        </p:xfrm>
        <a:graphic>
          <a:graphicData uri="http://schemas.openxmlformats.org/presentationml/2006/ole">
            <mc:AlternateContent xmlns:mc="http://schemas.openxmlformats.org/markup-compatibility/2006">
              <mc:Choice xmlns:v="urn:schemas-microsoft-com:vml" Requires="v">
                <p:oleObj spid="_x0000_s354411" name="Equation" r:id="rId4" imgW="1244520" imgH="609480" progId="Equation.DSMT4">
                  <p:embed/>
                </p:oleObj>
              </mc:Choice>
              <mc:Fallback>
                <p:oleObj name="Equation" r:id="rId4" imgW="1244520" imgH="609480" progId="Equation.DSMT4">
                  <p:embed/>
                  <p:pic>
                    <p:nvPicPr>
                      <p:cNvPr id="0" name=""/>
                      <p:cNvPicPr/>
                      <p:nvPr/>
                    </p:nvPicPr>
                    <p:blipFill>
                      <a:blip r:embed="rId5"/>
                      <a:stretch>
                        <a:fillRect/>
                      </a:stretch>
                    </p:blipFill>
                    <p:spPr>
                      <a:xfrm>
                        <a:off x="5334000" y="533400"/>
                        <a:ext cx="1742661" cy="853548"/>
                      </a:xfrm>
                      <a:prstGeom prst="rect">
                        <a:avLst/>
                      </a:prstGeom>
                    </p:spPr>
                  </p:pic>
                </p:oleObj>
              </mc:Fallback>
            </mc:AlternateContent>
          </a:graphicData>
        </a:graphic>
      </p:graphicFrame>
      <p:pic>
        <p:nvPicPr>
          <p:cNvPr id="6" name="Picture 5"/>
          <p:cNvPicPr>
            <a:picLocks noChangeAspect="1"/>
          </p:cNvPicPr>
          <p:nvPr/>
        </p:nvPicPr>
        <p:blipFill>
          <a:blip r:embed="rId6"/>
          <a:stretch>
            <a:fillRect/>
          </a:stretch>
        </p:blipFill>
        <p:spPr>
          <a:xfrm>
            <a:off x="304800" y="152400"/>
            <a:ext cx="3962400" cy="3100784"/>
          </a:xfrm>
          <a:prstGeom prst="rect">
            <a:avLst/>
          </a:prstGeom>
        </p:spPr>
      </p:pic>
      <p:sp>
        <p:nvSpPr>
          <p:cNvPr id="7" name="TextBox 6"/>
          <p:cNvSpPr txBox="1"/>
          <p:nvPr/>
        </p:nvSpPr>
        <p:spPr>
          <a:xfrm>
            <a:off x="4324068" y="3919676"/>
            <a:ext cx="4191000" cy="457200"/>
          </a:xfrm>
          <a:prstGeom prst="rect">
            <a:avLst/>
          </a:prstGeom>
          <a:noFill/>
        </p:spPr>
        <p:txBody>
          <a:bodyPr wrap="square" rtlCol="0">
            <a:spAutoFit/>
          </a:bodyPr>
          <a:lstStyle/>
          <a:p>
            <a:r>
              <a:rPr lang="en-US" sz="2400" dirty="0">
                <a:latin typeface="+mj-lt"/>
              </a:rPr>
              <a:t>For </a:t>
            </a:r>
            <a:r>
              <a:rPr lang="en-US" sz="2400" i="1" dirty="0" err="1">
                <a:latin typeface="+mj-lt"/>
              </a:rPr>
              <a:t>ka</a:t>
            </a:r>
            <a:r>
              <a:rPr lang="en-US" sz="2400" i="1" dirty="0">
                <a:latin typeface="+mj-lt"/>
              </a:rPr>
              <a:t> &lt;&lt; 1</a:t>
            </a:r>
            <a:endParaRPr lang="en-US" sz="2400" dirty="0">
              <a:latin typeface="+mj-lt"/>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1408842493"/>
              </p:ext>
            </p:extLst>
          </p:nvPr>
        </p:nvGraphicFramePr>
        <p:xfrm>
          <a:off x="4303643" y="4514444"/>
          <a:ext cx="4695825" cy="852488"/>
        </p:xfrm>
        <a:graphic>
          <a:graphicData uri="http://schemas.openxmlformats.org/presentationml/2006/ole">
            <mc:AlternateContent xmlns:mc="http://schemas.openxmlformats.org/markup-compatibility/2006">
              <mc:Choice xmlns:v="urn:schemas-microsoft-com:vml" Requires="v">
                <p:oleObj spid="_x0000_s354412" name="Equation" r:id="rId7" imgW="3352680" imgH="609480" progId="Equation.DSMT4">
                  <p:embed/>
                </p:oleObj>
              </mc:Choice>
              <mc:Fallback>
                <p:oleObj name="Equation" r:id="rId7" imgW="3352680" imgH="609480" progId="Equation.DSMT4">
                  <p:embed/>
                  <p:pic>
                    <p:nvPicPr>
                      <p:cNvPr id="0" name=""/>
                      <p:cNvPicPr/>
                      <p:nvPr/>
                    </p:nvPicPr>
                    <p:blipFill>
                      <a:blip r:embed="rId8"/>
                      <a:stretch>
                        <a:fillRect/>
                      </a:stretch>
                    </p:blipFill>
                    <p:spPr>
                      <a:xfrm>
                        <a:off x="4303643" y="4514444"/>
                        <a:ext cx="4695825" cy="852488"/>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657439981"/>
              </p:ext>
            </p:extLst>
          </p:nvPr>
        </p:nvGraphicFramePr>
        <p:xfrm>
          <a:off x="4035458" y="2631884"/>
          <a:ext cx="4556125" cy="949325"/>
        </p:xfrm>
        <a:graphic>
          <a:graphicData uri="http://schemas.openxmlformats.org/presentationml/2006/ole">
            <mc:AlternateContent xmlns:mc="http://schemas.openxmlformats.org/markup-compatibility/2006">
              <mc:Choice xmlns:v="urn:schemas-microsoft-com:vml" Requires="v">
                <p:oleObj spid="_x0000_s354413" name="Equation" r:id="rId9" imgW="3288960" imgH="685800" progId="Equation.DSMT4">
                  <p:embed/>
                </p:oleObj>
              </mc:Choice>
              <mc:Fallback>
                <p:oleObj name="Equation" r:id="rId9" imgW="3288960" imgH="685800" progId="Equation.DSMT4">
                  <p:embed/>
                  <p:pic>
                    <p:nvPicPr>
                      <p:cNvPr id="0" name=""/>
                      <p:cNvPicPr/>
                      <p:nvPr/>
                    </p:nvPicPr>
                    <p:blipFill>
                      <a:blip r:embed="rId10"/>
                      <a:stretch>
                        <a:fillRect/>
                      </a:stretch>
                    </p:blipFill>
                    <p:spPr>
                      <a:xfrm>
                        <a:off x="4035458" y="2631884"/>
                        <a:ext cx="4556125" cy="949325"/>
                      </a:xfrm>
                      <a:prstGeom prst="rect">
                        <a:avLst/>
                      </a:prstGeom>
                    </p:spPr>
                  </p:pic>
                </p:oleObj>
              </mc:Fallback>
            </mc:AlternateContent>
          </a:graphicData>
        </a:graphic>
      </p:graphicFrame>
    </p:spTree>
    <p:extLst>
      <p:ext uri="{BB962C8B-B14F-4D97-AF65-F5344CB8AC3E}">
        <p14:creationId xmlns:p14="http://schemas.microsoft.com/office/powerpoint/2010/main" val="3695895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300061105"/>
              </p:ext>
            </p:extLst>
          </p:nvPr>
        </p:nvGraphicFramePr>
        <p:xfrm>
          <a:off x="134143" y="690265"/>
          <a:ext cx="8875713" cy="2492375"/>
        </p:xfrm>
        <a:graphic>
          <a:graphicData uri="http://schemas.openxmlformats.org/presentationml/2006/ole">
            <mc:AlternateContent xmlns:mc="http://schemas.openxmlformats.org/markup-compatibility/2006">
              <mc:Choice xmlns:v="urn:schemas-microsoft-com:vml" Requires="v">
                <p:oleObj spid="_x0000_s355380" name="数式" r:id="rId3" imgW="3606480" imgH="1054080" progId="Equation.3">
                  <p:embed/>
                </p:oleObj>
              </mc:Choice>
              <mc:Fallback>
                <p:oleObj name="数式" r:id="rId3" imgW="3606480" imgH="1054080" progId="Equation.3">
                  <p:embed/>
                  <p:pic>
                    <p:nvPicPr>
                      <p:cNvPr id="5" name="Object 4"/>
                      <p:cNvPicPr>
                        <a:picLocks noChangeAspect="1" noChangeArrowheads="1"/>
                      </p:cNvPicPr>
                      <p:nvPr/>
                    </p:nvPicPr>
                    <p:blipFill>
                      <a:blip r:embed="rId4"/>
                      <a:srcRect/>
                      <a:stretch>
                        <a:fillRect/>
                      </a:stretch>
                    </p:blipFill>
                    <p:spPr bwMode="auto">
                      <a:xfrm>
                        <a:off x="134143" y="690265"/>
                        <a:ext cx="8875713"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220106375"/>
              </p:ext>
            </p:extLst>
          </p:nvPr>
        </p:nvGraphicFramePr>
        <p:xfrm>
          <a:off x="120650" y="3429000"/>
          <a:ext cx="5013325" cy="2514600"/>
        </p:xfrm>
        <a:graphic>
          <a:graphicData uri="http://schemas.openxmlformats.org/presentationml/2006/ole">
            <mc:AlternateContent xmlns:mc="http://schemas.openxmlformats.org/markup-compatibility/2006">
              <mc:Choice xmlns:v="urn:schemas-microsoft-com:vml" Requires="v">
                <p:oleObj spid="_x0000_s355381" name="Equation" r:id="rId5" imgW="2577960" imgH="1346040" progId="Equation.DSMT4">
                  <p:embed/>
                </p:oleObj>
              </mc:Choice>
              <mc:Fallback>
                <p:oleObj name="Equation" r:id="rId5" imgW="2577960" imgH="1346040" progId="Equation.DSMT4">
                  <p:embed/>
                  <p:pic>
                    <p:nvPicPr>
                      <p:cNvPr id="7" name="Object 6"/>
                      <p:cNvPicPr>
                        <a:picLocks noChangeAspect="1" noChangeArrowheads="1"/>
                      </p:cNvPicPr>
                      <p:nvPr/>
                    </p:nvPicPr>
                    <p:blipFill>
                      <a:blip r:embed="rId6"/>
                      <a:srcRect/>
                      <a:stretch>
                        <a:fillRect/>
                      </a:stretch>
                    </p:blipFill>
                    <p:spPr bwMode="auto">
                      <a:xfrm>
                        <a:off x="120650" y="3429000"/>
                        <a:ext cx="5013325" cy="2514600"/>
                      </a:xfrm>
                      <a:prstGeom prst="rect">
                        <a:avLst/>
                      </a:prstGeom>
                      <a:noFill/>
                      <a:ln>
                        <a:noFill/>
                      </a:ln>
                    </p:spPr>
                  </p:pic>
                </p:oleObj>
              </mc:Fallback>
            </mc:AlternateContent>
          </a:graphicData>
        </a:graphic>
      </p:graphicFrame>
      <p:sp>
        <p:nvSpPr>
          <p:cNvPr id="7" name="TextBox 6"/>
          <p:cNvSpPr txBox="1"/>
          <p:nvPr/>
        </p:nvSpPr>
        <p:spPr>
          <a:xfrm>
            <a:off x="457200" y="228600"/>
            <a:ext cx="7620000" cy="461665"/>
          </a:xfrm>
          <a:prstGeom prst="rect">
            <a:avLst/>
          </a:prstGeom>
          <a:noFill/>
        </p:spPr>
        <p:txBody>
          <a:bodyPr wrap="square" rtlCol="0">
            <a:spAutoFit/>
          </a:bodyPr>
          <a:lstStyle/>
          <a:p>
            <a:r>
              <a:rPr lang="en-US" sz="2400" dirty="0">
                <a:latin typeface="+mj-lt"/>
              </a:rPr>
              <a:t>Some comments about Monday’s lecture</a:t>
            </a:r>
          </a:p>
        </p:txBody>
      </p:sp>
      <p:graphicFrame>
        <p:nvGraphicFramePr>
          <p:cNvPr id="8" name="Object 7"/>
          <p:cNvGraphicFramePr>
            <a:graphicFrameLocks noChangeAspect="1"/>
          </p:cNvGraphicFramePr>
          <p:nvPr>
            <p:extLst>
              <p:ext uri="{D42A27DB-BD31-4B8C-83A1-F6EECF244321}">
                <p14:modId xmlns:p14="http://schemas.microsoft.com/office/powerpoint/2010/main" val="3867221185"/>
              </p:ext>
            </p:extLst>
          </p:nvPr>
        </p:nvGraphicFramePr>
        <p:xfrm>
          <a:off x="5105400" y="3168413"/>
          <a:ext cx="3800475" cy="3305175"/>
        </p:xfrm>
        <a:graphic>
          <a:graphicData uri="http://schemas.openxmlformats.org/presentationml/2006/ole">
            <mc:AlternateContent xmlns:mc="http://schemas.openxmlformats.org/markup-compatibility/2006">
              <mc:Choice xmlns:v="urn:schemas-microsoft-com:vml" Requires="v">
                <p:oleObj spid="_x0000_s355382" name="Equation" r:id="rId7" imgW="2158920" imgH="1879560" progId="Equation.DSMT4">
                  <p:embed/>
                </p:oleObj>
              </mc:Choice>
              <mc:Fallback>
                <p:oleObj name="Equation" r:id="rId7" imgW="2158920" imgH="1879560" progId="Equation.DSMT4">
                  <p:embed/>
                  <p:pic>
                    <p:nvPicPr>
                      <p:cNvPr id="0" name=""/>
                      <p:cNvPicPr/>
                      <p:nvPr/>
                    </p:nvPicPr>
                    <p:blipFill>
                      <a:blip r:embed="rId8"/>
                      <a:stretch>
                        <a:fillRect/>
                      </a:stretch>
                    </p:blipFill>
                    <p:spPr>
                      <a:xfrm>
                        <a:off x="5105400" y="3168413"/>
                        <a:ext cx="3800475" cy="3305175"/>
                      </a:xfrm>
                      <a:prstGeom prst="rect">
                        <a:avLst/>
                      </a:prstGeom>
                    </p:spPr>
                  </p:pic>
                </p:oleObj>
              </mc:Fallback>
            </mc:AlternateContent>
          </a:graphicData>
        </a:graphic>
      </p:graphicFrame>
      <p:sp>
        <p:nvSpPr>
          <p:cNvPr id="9" name="Right Arrow 8"/>
          <p:cNvSpPr/>
          <p:nvPr/>
        </p:nvSpPr>
        <p:spPr>
          <a:xfrm rot="3083652">
            <a:off x="4843081" y="5250598"/>
            <a:ext cx="788988"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2402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340977936"/>
              </p:ext>
            </p:extLst>
          </p:nvPr>
        </p:nvGraphicFramePr>
        <p:xfrm>
          <a:off x="174401" y="909854"/>
          <a:ext cx="7943056" cy="2294018"/>
        </p:xfrm>
        <a:graphic>
          <a:graphicData uri="http://schemas.openxmlformats.org/presentationml/2006/ole">
            <mc:AlternateContent xmlns:mc="http://schemas.openxmlformats.org/markup-compatibility/2006">
              <mc:Choice xmlns:v="urn:schemas-microsoft-com:vml" Requires="v">
                <p:oleObj spid="_x0000_s356386" name="数式" r:id="rId3" imgW="3886200" imgH="1168200" progId="Equation.3">
                  <p:embed/>
                </p:oleObj>
              </mc:Choice>
              <mc:Fallback>
                <p:oleObj name="数式" r:id="rId3" imgW="3886200" imgH="1168200" progId="Equation.3">
                  <p:embed/>
                  <p:pic>
                    <p:nvPicPr>
                      <p:cNvPr id="5"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401" y="909854"/>
                        <a:ext cx="7943056" cy="2294018"/>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808300991"/>
              </p:ext>
            </p:extLst>
          </p:nvPr>
        </p:nvGraphicFramePr>
        <p:xfrm>
          <a:off x="358775" y="3276600"/>
          <a:ext cx="6683375" cy="3006725"/>
        </p:xfrm>
        <a:graphic>
          <a:graphicData uri="http://schemas.openxmlformats.org/presentationml/2006/ole">
            <mc:AlternateContent xmlns:mc="http://schemas.openxmlformats.org/markup-compatibility/2006">
              <mc:Choice xmlns:v="urn:schemas-microsoft-com:vml" Requires="v">
                <p:oleObj spid="_x0000_s356387" name="Equation" r:id="rId5" imgW="3009600" imgH="1409400" progId="Equation.DSMT4">
                  <p:embed/>
                </p:oleObj>
              </mc:Choice>
              <mc:Fallback>
                <p:oleObj name="Equation" r:id="rId5" imgW="3009600" imgH="1409400" progId="Equation.DSMT4">
                  <p:embed/>
                  <p:pic>
                    <p:nvPicPr>
                      <p:cNvPr id="6" name="Object 5"/>
                      <p:cNvPicPr>
                        <a:picLocks noChangeAspect="1" noChangeArrowheads="1"/>
                      </p:cNvPicPr>
                      <p:nvPr/>
                    </p:nvPicPr>
                    <p:blipFill>
                      <a:blip r:embed="rId6"/>
                      <a:srcRect/>
                      <a:stretch>
                        <a:fillRect/>
                      </a:stretch>
                    </p:blipFill>
                    <p:spPr bwMode="auto">
                      <a:xfrm>
                        <a:off x="358775" y="3276600"/>
                        <a:ext cx="6683375" cy="3006725"/>
                      </a:xfrm>
                      <a:prstGeom prst="rect">
                        <a:avLst/>
                      </a:prstGeom>
                      <a:noFill/>
                      <a:ln>
                        <a:noFill/>
                      </a:ln>
                    </p:spPr>
                  </p:pic>
                </p:oleObj>
              </mc:Fallback>
            </mc:AlternateContent>
          </a:graphicData>
        </a:graphic>
      </p:graphicFrame>
      <p:sp>
        <p:nvSpPr>
          <p:cNvPr id="7" name="TextBox 6"/>
          <p:cNvSpPr txBox="1"/>
          <p:nvPr/>
        </p:nvSpPr>
        <p:spPr>
          <a:xfrm>
            <a:off x="174401" y="71735"/>
            <a:ext cx="7620000" cy="461665"/>
          </a:xfrm>
          <a:prstGeom prst="rect">
            <a:avLst/>
          </a:prstGeom>
          <a:noFill/>
        </p:spPr>
        <p:txBody>
          <a:bodyPr wrap="square" rtlCol="0">
            <a:spAutoFit/>
          </a:bodyPr>
          <a:lstStyle/>
          <a:p>
            <a:r>
              <a:rPr lang="en-US" sz="2400" dirty="0">
                <a:latin typeface="+mj-lt"/>
              </a:rPr>
              <a:t>Some comments about Monday’s lecture -- continued</a:t>
            </a:r>
          </a:p>
        </p:txBody>
      </p:sp>
    </p:spTree>
    <p:extLst>
      <p:ext uri="{BB962C8B-B14F-4D97-AF65-F5344CB8AC3E}">
        <p14:creationId xmlns:p14="http://schemas.microsoft.com/office/powerpoint/2010/main" val="2750407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152400" y="100748"/>
            <a:ext cx="7620000" cy="461665"/>
          </a:xfrm>
          <a:prstGeom prst="rect">
            <a:avLst/>
          </a:prstGeom>
          <a:noFill/>
        </p:spPr>
        <p:txBody>
          <a:bodyPr wrap="square" rtlCol="0">
            <a:spAutoFit/>
          </a:bodyPr>
          <a:lstStyle/>
          <a:p>
            <a:r>
              <a:rPr lang="en-US" sz="2400" dirty="0">
                <a:latin typeface="+mj-lt"/>
              </a:rPr>
              <a:t>Some comments about Monday’s lecture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431815437"/>
              </p:ext>
            </p:extLst>
          </p:nvPr>
        </p:nvGraphicFramePr>
        <p:xfrm>
          <a:off x="304800" y="685800"/>
          <a:ext cx="3059113" cy="2731549"/>
        </p:xfrm>
        <a:graphic>
          <a:graphicData uri="http://schemas.openxmlformats.org/presentationml/2006/ole">
            <mc:AlternateContent xmlns:mc="http://schemas.openxmlformats.org/markup-compatibility/2006">
              <mc:Choice xmlns:v="urn:schemas-microsoft-com:vml" Requires="v">
                <p:oleObj spid="_x0000_s357426" name="数式" r:id="rId3" imgW="1422360" imgH="1320480" progId="Equation.3">
                  <p:embed/>
                </p:oleObj>
              </mc:Choice>
              <mc:Fallback>
                <p:oleObj name="数式" r:id="rId3" imgW="1422360" imgH="1320480" progId="Equation.3">
                  <p:embed/>
                  <p:pic>
                    <p:nvPicPr>
                      <p:cNvPr id="5" name="Object 4"/>
                      <p:cNvPicPr>
                        <a:picLocks noChangeAspect="1" noChangeArrowheads="1"/>
                      </p:cNvPicPr>
                      <p:nvPr/>
                    </p:nvPicPr>
                    <p:blipFill>
                      <a:blip r:embed="rId4"/>
                      <a:srcRect/>
                      <a:stretch>
                        <a:fillRect/>
                      </a:stretch>
                    </p:blipFill>
                    <p:spPr bwMode="auto">
                      <a:xfrm>
                        <a:off x="304800" y="685800"/>
                        <a:ext cx="3059113" cy="2731549"/>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153117509"/>
              </p:ext>
            </p:extLst>
          </p:nvPr>
        </p:nvGraphicFramePr>
        <p:xfrm>
          <a:off x="533401" y="3986862"/>
          <a:ext cx="6858000" cy="2369487"/>
        </p:xfrm>
        <a:graphic>
          <a:graphicData uri="http://schemas.openxmlformats.org/presentationml/2006/ole">
            <mc:AlternateContent xmlns:mc="http://schemas.openxmlformats.org/markup-compatibility/2006">
              <mc:Choice xmlns:v="urn:schemas-microsoft-com:vml" Requires="v">
                <p:oleObj spid="_x0000_s357427" name="Equation" r:id="rId5" imgW="5371920" imgH="1930320" progId="Equation.DSMT4">
                  <p:embed/>
                </p:oleObj>
              </mc:Choice>
              <mc:Fallback>
                <p:oleObj name="Equation" r:id="rId5" imgW="5371920" imgH="1930320" progId="Equation.DSMT4">
                  <p:embed/>
                  <p:pic>
                    <p:nvPicPr>
                      <p:cNvPr id="6" name="Object 5"/>
                      <p:cNvPicPr>
                        <a:picLocks noChangeAspect="1" noChangeArrowheads="1"/>
                      </p:cNvPicPr>
                      <p:nvPr/>
                    </p:nvPicPr>
                    <p:blipFill>
                      <a:blip r:embed="rId6"/>
                      <a:srcRect/>
                      <a:stretch>
                        <a:fillRect/>
                      </a:stretch>
                    </p:blipFill>
                    <p:spPr bwMode="auto">
                      <a:xfrm>
                        <a:off x="533401" y="3986862"/>
                        <a:ext cx="6858000" cy="2369487"/>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37062415"/>
              </p:ext>
            </p:extLst>
          </p:nvPr>
        </p:nvGraphicFramePr>
        <p:xfrm>
          <a:off x="4370388" y="768609"/>
          <a:ext cx="3249612" cy="3206750"/>
        </p:xfrm>
        <a:graphic>
          <a:graphicData uri="http://schemas.openxmlformats.org/presentationml/2006/ole">
            <mc:AlternateContent xmlns:mc="http://schemas.openxmlformats.org/markup-compatibility/2006">
              <mc:Choice xmlns:v="urn:schemas-microsoft-com:vml" Requires="v">
                <p:oleObj spid="_x0000_s357428" name="Equation" r:id="rId7" imgW="1434960" imgH="1473120" progId="Equation.DSMT4">
                  <p:embed/>
                </p:oleObj>
              </mc:Choice>
              <mc:Fallback>
                <p:oleObj name="Equation" r:id="rId7" imgW="1434960" imgH="1473120" progId="Equation.DSMT4">
                  <p:embed/>
                  <p:pic>
                    <p:nvPicPr>
                      <p:cNvPr id="7" name="Object 6"/>
                      <p:cNvPicPr>
                        <a:picLocks noChangeAspect="1" noChangeArrowheads="1"/>
                      </p:cNvPicPr>
                      <p:nvPr/>
                    </p:nvPicPr>
                    <p:blipFill>
                      <a:blip r:embed="rId8"/>
                      <a:srcRect/>
                      <a:stretch>
                        <a:fillRect/>
                      </a:stretch>
                    </p:blipFill>
                    <p:spPr bwMode="auto">
                      <a:xfrm>
                        <a:off x="4370388" y="768609"/>
                        <a:ext cx="3249612" cy="32067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600606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77349103"/>
              </p:ext>
            </p:extLst>
          </p:nvPr>
        </p:nvGraphicFramePr>
        <p:xfrm>
          <a:off x="76200" y="1015999"/>
          <a:ext cx="8865458" cy="4775201"/>
        </p:xfrm>
        <a:graphic>
          <a:graphicData uri="http://schemas.openxmlformats.org/presentationml/2006/ole">
            <mc:AlternateContent xmlns:mc="http://schemas.openxmlformats.org/markup-compatibility/2006">
              <mc:Choice xmlns:v="urn:schemas-microsoft-com:vml" Requires="v">
                <p:oleObj spid="_x0000_s332854" name="数式" r:id="rId3" imgW="2971800" imgH="1663560" progId="Equation.3">
                  <p:embed/>
                </p:oleObj>
              </mc:Choice>
              <mc:Fallback>
                <p:oleObj name="数式" r:id="rId3" imgW="2971800" imgH="1663560" progId="Equation.3">
                  <p:embed/>
                  <p:pic>
                    <p:nvPicPr>
                      <p:cNvPr id="0" name=""/>
                      <p:cNvPicPr>
                        <a:picLocks noChangeAspect="1" noChangeArrowheads="1"/>
                      </p:cNvPicPr>
                      <p:nvPr/>
                    </p:nvPicPr>
                    <p:blipFill>
                      <a:blip r:embed="rId4"/>
                      <a:srcRect/>
                      <a:stretch>
                        <a:fillRect/>
                      </a:stretch>
                    </p:blipFill>
                    <p:spPr bwMode="auto">
                      <a:xfrm>
                        <a:off x="76200" y="1015999"/>
                        <a:ext cx="8865458" cy="4775201"/>
                      </a:xfrm>
                      <a:prstGeom prst="rect">
                        <a:avLst/>
                      </a:prstGeom>
                      <a:noFill/>
                      <a:ln>
                        <a:noFill/>
                      </a:ln>
                    </p:spPr>
                  </p:pic>
                </p:oleObj>
              </mc:Fallback>
            </mc:AlternateContent>
          </a:graphicData>
        </a:graphic>
      </p:graphicFrame>
      <p:sp>
        <p:nvSpPr>
          <p:cNvPr id="6" name="TextBox 5"/>
          <p:cNvSpPr txBox="1"/>
          <p:nvPr/>
        </p:nvSpPr>
        <p:spPr>
          <a:xfrm>
            <a:off x="381000" y="228600"/>
            <a:ext cx="7620000" cy="461665"/>
          </a:xfrm>
          <a:prstGeom prst="rect">
            <a:avLst/>
          </a:prstGeom>
          <a:noFill/>
        </p:spPr>
        <p:txBody>
          <a:bodyPr wrap="square" rtlCol="0">
            <a:spAutoFit/>
          </a:bodyPr>
          <a:lstStyle/>
          <a:p>
            <a:r>
              <a:rPr lang="en-US" sz="2400" dirty="0">
                <a:latin typeface="+mj-lt"/>
              </a:rPr>
              <a:t>Wave equation with source:</a:t>
            </a:r>
          </a:p>
        </p:txBody>
      </p:sp>
    </p:spTree>
    <p:extLst>
      <p:ext uri="{BB962C8B-B14F-4D97-AF65-F5344CB8AC3E}">
        <p14:creationId xmlns:p14="http://schemas.microsoft.com/office/powerpoint/2010/main" val="799691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652203781"/>
              </p:ext>
            </p:extLst>
          </p:nvPr>
        </p:nvGraphicFramePr>
        <p:xfrm>
          <a:off x="951706" y="1143000"/>
          <a:ext cx="6478588" cy="2770187"/>
        </p:xfrm>
        <a:graphic>
          <a:graphicData uri="http://schemas.openxmlformats.org/presentationml/2006/ole">
            <mc:AlternateContent xmlns:mc="http://schemas.openxmlformats.org/markup-compatibility/2006">
              <mc:Choice xmlns:v="urn:schemas-microsoft-com:vml" Requires="v">
                <p:oleObj spid="_x0000_s333878" name="数式" r:id="rId3" imgW="2171520" imgH="965160" progId="Equation.3">
                  <p:embed/>
                </p:oleObj>
              </mc:Choice>
              <mc:Fallback>
                <p:oleObj name="数式" r:id="rId3" imgW="2171520" imgH="965160" progId="Equation.3">
                  <p:embed/>
                  <p:pic>
                    <p:nvPicPr>
                      <p:cNvPr id="0" name=""/>
                      <p:cNvPicPr>
                        <a:picLocks noChangeAspect="1" noChangeArrowheads="1"/>
                      </p:cNvPicPr>
                      <p:nvPr/>
                    </p:nvPicPr>
                    <p:blipFill>
                      <a:blip r:embed="rId4"/>
                      <a:srcRect/>
                      <a:stretch>
                        <a:fillRect/>
                      </a:stretch>
                    </p:blipFill>
                    <p:spPr bwMode="auto">
                      <a:xfrm>
                        <a:off x="951706" y="1143000"/>
                        <a:ext cx="6478588" cy="277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381000" y="228600"/>
            <a:ext cx="7620000" cy="461665"/>
          </a:xfrm>
          <a:prstGeom prst="rect">
            <a:avLst/>
          </a:prstGeom>
          <a:noFill/>
        </p:spPr>
        <p:txBody>
          <a:bodyPr wrap="square" rtlCol="0">
            <a:spAutoFit/>
          </a:bodyPr>
          <a:lstStyle/>
          <a:p>
            <a:r>
              <a:rPr lang="en-US" sz="2400" dirty="0">
                <a:latin typeface="+mj-lt"/>
              </a:rPr>
              <a:t>Wave equation with source -- continued:</a:t>
            </a:r>
          </a:p>
        </p:txBody>
      </p:sp>
    </p:spTree>
    <p:extLst>
      <p:ext uri="{BB962C8B-B14F-4D97-AF65-F5344CB8AC3E}">
        <p14:creationId xmlns:p14="http://schemas.microsoft.com/office/powerpoint/2010/main" val="810240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11/8/2019</a:t>
            </a:r>
            <a:endParaRPr lang="en-US" dirty="0"/>
          </a:p>
        </p:txBody>
      </p:sp>
      <p:sp>
        <p:nvSpPr>
          <p:cNvPr id="3" name="Footer Placeholder 2"/>
          <p:cNvSpPr>
            <a:spLocks noGrp="1"/>
          </p:cNvSpPr>
          <p:nvPr>
            <p:ph type="ftr" sz="quarter" idx="11"/>
          </p:nvPr>
        </p:nvSpPr>
        <p:spPr/>
        <p:txBody>
          <a:bodyPr/>
          <a:lstStyle/>
          <a:p>
            <a:r>
              <a:rPr lang="en-US"/>
              <a:t>PHY 711  Fall 2019 --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500062" y="302567"/>
            <a:ext cx="7239000" cy="461665"/>
          </a:xfrm>
          <a:prstGeom prst="rect">
            <a:avLst/>
          </a:prstGeom>
          <a:noFill/>
        </p:spPr>
        <p:txBody>
          <a:bodyPr wrap="square" rtlCol="0">
            <a:spAutoFit/>
          </a:bodyPr>
          <a:lstStyle/>
          <a:p>
            <a:r>
              <a:rPr lang="en-US" sz="2400" dirty="0">
                <a:latin typeface="+mj-lt"/>
              </a:rPr>
              <a:t>Derivation of Green’s function for wave equation</a:t>
            </a:r>
          </a:p>
        </p:txBody>
      </p:sp>
      <p:graphicFrame>
        <p:nvGraphicFramePr>
          <p:cNvPr id="7" name="Object 6"/>
          <p:cNvGraphicFramePr>
            <a:graphicFrameLocks noChangeAspect="1"/>
          </p:cNvGraphicFramePr>
          <p:nvPr>
            <p:extLst>
              <p:ext uri="{D42A27DB-BD31-4B8C-83A1-F6EECF244321}">
                <p14:modId xmlns:p14="http://schemas.microsoft.com/office/powerpoint/2010/main" val="1135202482"/>
              </p:ext>
            </p:extLst>
          </p:nvPr>
        </p:nvGraphicFramePr>
        <p:xfrm>
          <a:off x="381000" y="1524000"/>
          <a:ext cx="7924800" cy="3113088"/>
        </p:xfrm>
        <a:graphic>
          <a:graphicData uri="http://schemas.openxmlformats.org/presentationml/2006/ole">
            <mc:AlternateContent xmlns:mc="http://schemas.openxmlformats.org/markup-compatibility/2006">
              <mc:Choice xmlns:v="urn:schemas-microsoft-com:vml" Requires="v">
                <p:oleObj spid="_x0000_s334902" name="数式" r:id="rId3" imgW="2971800" imgH="1180800" progId="Equation.3">
                  <p:embed/>
                </p:oleObj>
              </mc:Choice>
              <mc:Fallback>
                <p:oleObj name="数式" r:id="rId3" imgW="2971800" imgH="1180800" progId="Equation.3">
                  <p:embed/>
                  <p:pic>
                    <p:nvPicPr>
                      <p:cNvPr id="0" name=""/>
                      <p:cNvPicPr>
                        <a:picLocks noChangeAspect="1" noChangeArrowheads="1"/>
                      </p:cNvPicPr>
                      <p:nvPr/>
                    </p:nvPicPr>
                    <p:blipFill>
                      <a:blip r:embed="rId4"/>
                      <a:srcRect/>
                      <a:stretch>
                        <a:fillRect/>
                      </a:stretch>
                    </p:blipFill>
                    <p:spPr bwMode="auto">
                      <a:xfrm>
                        <a:off x="381000" y="1524000"/>
                        <a:ext cx="7924800" cy="311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3739605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18912</TotalTime>
  <Words>541</Words>
  <Application>Microsoft Office PowerPoint</Application>
  <PresentationFormat>On-screen Show (4:3)</PresentationFormat>
  <Paragraphs>131</Paragraphs>
  <Slides>30</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30</vt:i4>
      </vt:variant>
    </vt:vector>
  </HeadingPairs>
  <TitlesOfParts>
    <vt:vector size="37" baseType="lpstr">
      <vt:lpstr>Arial</vt:lpstr>
      <vt:lpstr>Calibri</vt:lpstr>
      <vt:lpstr>Symbol</vt:lpstr>
      <vt:lpstr>Office Theme</vt:lpstr>
      <vt:lpstr>Equation</vt:lpstr>
      <vt:lpstr>数式</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Natalie Holzwarth</cp:lastModifiedBy>
  <cp:revision>894</cp:revision>
  <cp:lastPrinted>2019-11-08T05:06:26Z</cp:lastPrinted>
  <dcterms:created xsi:type="dcterms:W3CDTF">2012-01-10T18:32:24Z</dcterms:created>
  <dcterms:modified xsi:type="dcterms:W3CDTF">2019-11-08T05:06:39Z</dcterms:modified>
</cp:coreProperties>
</file>