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6" r:id="rId2"/>
    <p:sldId id="389" r:id="rId3"/>
    <p:sldId id="427" r:id="rId4"/>
    <p:sldId id="369" r:id="rId5"/>
    <p:sldId id="370" r:id="rId6"/>
    <p:sldId id="391" r:id="rId7"/>
    <p:sldId id="388" r:id="rId8"/>
    <p:sldId id="392" r:id="rId9"/>
    <p:sldId id="384" r:id="rId10"/>
    <p:sldId id="390" r:id="rId11"/>
    <p:sldId id="386" r:id="rId12"/>
    <p:sldId id="385" r:id="rId13"/>
    <p:sldId id="414" r:id="rId14"/>
    <p:sldId id="371" r:id="rId15"/>
    <p:sldId id="403" r:id="rId16"/>
    <p:sldId id="404" r:id="rId17"/>
    <p:sldId id="405" r:id="rId18"/>
    <p:sldId id="406" r:id="rId19"/>
    <p:sldId id="407" r:id="rId20"/>
    <p:sldId id="408" r:id="rId21"/>
    <p:sldId id="410" r:id="rId22"/>
    <p:sldId id="411" r:id="rId23"/>
    <p:sldId id="415" r:id="rId24"/>
    <p:sldId id="416" r:id="rId25"/>
    <p:sldId id="417" r:id="rId26"/>
    <p:sldId id="418" r:id="rId27"/>
    <p:sldId id="423" r:id="rId28"/>
    <p:sldId id="424" r:id="rId29"/>
    <p:sldId id="426" r:id="rId30"/>
    <p:sldId id="425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45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60"/>
  </p:normalViewPr>
  <p:slideViewPr>
    <p:cSldViewPr>
      <p:cViewPr varScale="1">
        <p:scale>
          <a:sx n="61" d="100"/>
          <a:sy n="61" d="100"/>
        </p:scale>
        <p:origin x="153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-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8.wmf"/><Relationship Id="rId1" Type="http://schemas.openxmlformats.org/officeDocument/2006/relationships/image" Target="../media/image39.wmf"/><Relationship Id="rId4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8.wmf"/><Relationship Id="rId1" Type="http://schemas.openxmlformats.org/officeDocument/2006/relationships/image" Target="../media/image39.wmf"/><Relationship Id="rId4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39.wmf"/><Relationship Id="rId1" Type="http://schemas.openxmlformats.org/officeDocument/2006/relationships/image" Target="../media/image5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0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4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8/30/2019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1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1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5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52.wmf"/><Relationship Id="rId3" Type="http://schemas.openxmlformats.org/officeDocument/2006/relationships/image" Target="../media/image55.pn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2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6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63.bin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8.png"/><Relationship Id="rId4" Type="http://schemas.openxmlformats.org/officeDocument/2006/relationships/image" Target="../media/image56.wmf"/><Relationship Id="rId9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63.wmf"/><Relationship Id="rId3" Type="http://schemas.openxmlformats.org/officeDocument/2006/relationships/image" Target="../media/image65.png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7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7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4.wmf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4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0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4.png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686800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1100" b="1" dirty="0"/>
          </a:p>
          <a:p>
            <a:pPr algn="ctr"/>
            <a:r>
              <a:rPr lang="en-US" sz="3200" b="1" dirty="0"/>
              <a:t>Plan for Lecture 3:</a:t>
            </a:r>
          </a:p>
          <a:p>
            <a:r>
              <a:rPr lang="en-US" sz="3200" b="1" dirty="0"/>
              <a:t>Textbook reading:    Chapter 1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Continuation of scattering theory discussion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 Center of mass reference fame and its relationship to “laboratory” reference frame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 Analytical evaluation of the differential scattering cross section</a:t>
            </a:r>
          </a:p>
          <a:p>
            <a:pPr>
              <a:spcBef>
                <a:spcPts val="1200"/>
              </a:spcBef>
            </a:pP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Typical two-particle interactions –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464681"/>
              </p:ext>
            </p:extLst>
          </p:nvPr>
        </p:nvGraphicFramePr>
        <p:xfrm>
          <a:off x="448849" y="914400"/>
          <a:ext cx="773284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Equation" r:id="rId4" imgW="4813200" imgH="2323800" progId="Equation.DSMT4">
                  <p:embed/>
                </p:oleObj>
              </mc:Choice>
              <mc:Fallback>
                <p:oleObj name="Equation" r:id="rId4" imgW="4813200" imgH="232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8849" y="914400"/>
                        <a:ext cx="7732843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0FD252-20BD-4AB4-863B-38DD764840A1}"/>
              </a:ext>
            </a:extLst>
          </p:cNvPr>
          <p:cNvSpPr txBox="1"/>
          <p:nvPr/>
        </p:nvSpPr>
        <p:spPr>
          <a:xfrm>
            <a:off x="228600" y="4953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theory can help us analyze the interaction potential </a:t>
            </a:r>
            <a:r>
              <a:rPr lang="en-US" sz="2400" i="1" dirty="0">
                <a:latin typeface="+mj-lt"/>
              </a:rPr>
              <a:t>V(r).   </a:t>
            </a:r>
            <a:r>
              <a:rPr lang="en-US" sz="2400" dirty="0">
                <a:latin typeface="+mj-lt"/>
              </a:rPr>
              <a:t>First we need to simply the number of variables.</a:t>
            </a:r>
          </a:p>
        </p:txBody>
      </p:sp>
    </p:spTree>
    <p:extLst>
      <p:ext uri="{BB962C8B-B14F-4D97-AF65-F5344CB8AC3E}">
        <p14:creationId xmlns:p14="http://schemas.microsoft.com/office/powerpoint/2010/main" val="239578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6525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Relationship between center of mass and laboratory frames of reference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696899"/>
              </p:ext>
            </p:extLst>
          </p:nvPr>
        </p:nvGraphicFramePr>
        <p:xfrm>
          <a:off x="641350" y="1130241"/>
          <a:ext cx="64135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4" name="Equation" r:id="rId3" imgW="2717640" imgH="736560" progId="Equation.DSMT4">
                  <p:embed/>
                </p:oleObj>
              </mc:Choice>
              <mc:Fallback>
                <p:oleObj name="Equation" r:id="rId3" imgW="2717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130241"/>
                        <a:ext cx="6413500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460507"/>
              </p:ext>
            </p:extLst>
          </p:nvPr>
        </p:nvGraphicFramePr>
        <p:xfrm>
          <a:off x="457200" y="3038043"/>
          <a:ext cx="7516813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5" name="Equation" r:id="rId5" imgW="3085920" imgH="1244520" progId="Equation.DSMT4">
                  <p:embed/>
                </p:oleObj>
              </mc:Choice>
              <mc:Fallback>
                <p:oleObj name="Equation" r:id="rId5" imgW="308592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038043"/>
                        <a:ext cx="7516813" cy="303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33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4733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Classical mechanics of a conservative 2-particle system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5840"/>
              </p:ext>
            </p:extLst>
          </p:nvPr>
        </p:nvGraphicFramePr>
        <p:xfrm>
          <a:off x="457200" y="1893908"/>
          <a:ext cx="8474075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" name="Equation" r:id="rId3" imgW="3479760" imgH="736560" progId="Equation.DSMT4">
                  <p:embed/>
                </p:oleObj>
              </mc:Choice>
              <mc:Fallback>
                <p:oleObj name="Equation" r:id="rId3" imgW="34797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893908"/>
                        <a:ext cx="8474075" cy="17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833778"/>
              </p:ext>
            </p:extLst>
          </p:nvPr>
        </p:nvGraphicFramePr>
        <p:xfrm>
          <a:off x="478971" y="957689"/>
          <a:ext cx="70231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" name="Equation" r:id="rId5" imgW="2882880" imgH="393480" progId="Equation.DSMT4">
                  <p:embed/>
                </p:oleObj>
              </mc:Choice>
              <mc:Fallback>
                <p:oleObj name="Equation" r:id="rId5" imgW="2882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971" y="957689"/>
                        <a:ext cx="702310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345097"/>
              </p:ext>
            </p:extLst>
          </p:nvPr>
        </p:nvGraphicFramePr>
        <p:xfrm>
          <a:off x="923844" y="3589894"/>
          <a:ext cx="67135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1" name="Equation" r:id="rId7" imgW="2755800" imgH="457200" progId="Equation.DSMT4">
                  <p:embed/>
                </p:oleObj>
              </mc:Choice>
              <mc:Fallback>
                <p:oleObj name="Equation" r:id="rId7" imgW="275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3844" y="3589894"/>
                        <a:ext cx="6713537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033870"/>
              </p:ext>
            </p:extLst>
          </p:nvPr>
        </p:nvGraphicFramePr>
        <p:xfrm>
          <a:off x="923844" y="4746625"/>
          <a:ext cx="646588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2" name="Equation" r:id="rId9" imgW="2654280" imgH="660240" progId="Equation.DSMT4">
                  <p:embed/>
                </p:oleObj>
              </mc:Choice>
              <mc:Fallback>
                <p:oleObj name="Equation" r:id="rId9" imgW="26542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3844" y="4746625"/>
                        <a:ext cx="6465888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20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768541"/>
              </p:ext>
            </p:extLst>
          </p:nvPr>
        </p:nvGraphicFramePr>
        <p:xfrm>
          <a:off x="1154112" y="381000"/>
          <a:ext cx="646588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Equation" r:id="rId3" imgW="2654280" imgH="660240" progId="Equation.DSMT4">
                  <p:embed/>
                </p:oleObj>
              </mc:Choice>
              <mc:Fallback>
                <p:oleObj name="Equation" r:id="rId3" imgW="2654280" imgH="6602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4112" y="381000"/>
                        <a:ext cx="6465888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Right Arrow 6"/>
          <p:cNvSpPr/>
          <p:nvPr/>
        </p:nvSpPr>
        <p:spPr>
          <a:xfrm rot="20232985" flipV="1">
            <a:off x="887412" y="1676400"/>
            <a:ext cx="712788" cy="1447800"/>
          </a:xfrm>
          <a:prstGeom prst="curvedRightArrow">
            <a:avLst/>
          </a:prstGeom>
          <a:solidFill>
            <a:srgbClr val="DA32AA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20232985" flipV="1">
            <a:off x="2463688" y="1681732"/>
            <a:ext cx="712788" cy="1447800"/>
          </a:xfrm>
          <a:prstGeom prst="curvedRightArrow">
            <a:avLst/>
          </a:prstGeom>
          <a:solidFill>
            <a:srgbClr val="DA32AA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rot="3545707" flipV="1">
            <a:off x="3705384" y="-318356"/>
            <a:ext cx="712788" cy="4245417"/>
          </a:xfrm>
          <a:prstGeom prst="curvedRightArrow">
            <a:avLst/>
          </a:prstGeom>
          <a:solidFill>
            <a:srgbClr val="DA32AA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816047">
            <a:off x="629253" y="2772614"/>
            <a:ext cx="5344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DA32AA"/>
                </a:solidFill>
                <a:latin typeface="+mj-lt"/>
              </a:rPr>
              <a:t>constants</a:t>
            </a:r>
          </a:p>
        </p:txBody>
      </p:sp>
      <p:sp>
        <p:nvSpPr>
          <p:cNvPr id="14" name="Curved Right Arrow 13"/>
          <p:cNvSpPr/>
          <p:nvPr/>
        </p:nvSpPr>
        <p:spPr>
          <a:xfrm rot="20232985" flipV="1">
            <a:off x="4991119" y="1509642"/>
            <a:ext cx="712788" cy="3263363"/>
          </a:xfrm>
          <a:prstGeom prst="curvedRightArrow">
            <a:avLst/>
          </a:prstGeom>
          <a:solidFill>
            <a:srgbClr val="00B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20232985" flipV="1">
            <a:off x="6044406" y="1743575"/>
            <a:ext cx="712788" cy="3263363"/>
          </a:xfrm>
          <a:prstGeom prst="curvedRightArrow">
            <a:avLst/>
          </a:prstGeom>
          <a:solidFill>
            <a:srgbClr val="00B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20232985" flipV="1">
            <a:off x="7141348" y="1534701"/>
            <a:ext cx="712788" cy="3263363"/>
          </a:xfrm>
          <a:prstGeom prst="curvedRightArrow">
            <a:avLst/>
          </a:prstGeom>
          <a:solidFill>
            <a:srgbClr val="00B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816047">
            <a:off x="4987159" y="4556740"/>
            <a:ext cx="4395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+mj-lt"/>
              </a:rPr>
              <a:t>vary in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5142312"/>
            <a:ext cx="4929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scattering analysis only need to know trajectory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before</a:t>
            </a:r>
            <a:r>
              <a:rPr lang="en-US" sz="2400" dirty="0">
                <a:latin typeface="+mj-lt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after</a:t>
            </a:r>
          </a:p>
          <a:p>
            <a:r>
              <a:rPr lang="en-US" sz="2400" dirty="0">
                <a:latin typeface="+mj-lt"/>
              </a:rPr>
              <a:t>the collision.</a:t>
            </a:r>
          </a:p>
        </p:txBody>
      </p:sp>
    </p:spTree>
    <p:extLst>
      <p:ext uri="{BB962C8B-B14F-4D97-AF65-F5344CB8AC3E}">
        <p14:creationId xmlns:p14="http://schemas.microsoft.com/office/powerpoint/2010/main" val="182038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4455695" y="1942639"/>
            <a:ext cx="3581400" cy="2849940"/>
          </a:xfrm>
          <a:prstGeom prst="ellipse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 The following analysis will be carried out in the center of mass frame of reference.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In laboratory frame:                   In center-of-mass frame: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2438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19200" y="2514600"/>
            <a:ext cx="914400" cy="0"/>
          </a:xfrm>
          <a:prstGeom prst="straightConnector1">
            <a:avLst/>
          </a:prstGeom>
          <a:ln w="635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2057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</a:t>
            </a:r>
            <a:r>
              <a:rPr lang="en-US" sz="2400" baseline="-25000" dirty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90800" y="32004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27432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="1" i="1" baseline="-25000" dirty="0">
                <a:solidFill>
                  <a:srgbClr val="FF0000"/>
                </a:solidFill>
                <a:latin typeface="+mj-lt"/>
              </a:rPr>
              <a:t>1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700" y="3657600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+mj-lt"/>
              </a:rPr>
              <a:t>m</a:t>
            </a:r>
            <a:r>
              <a:rPr lang="en-US" sz="2400" b="1" i="1" baseline="-25000" dirty="0" err="1">
                <a:latin typeface="+mj-lt"/>
              </a:rPr>
              <a:t>target</a:t>
            </a:r>
            <a:endParaRPr lang="en-US" sz="2400" b="1" i="1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0" y="235773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86400" y="2433935"/>
            <a:ext cx="457200" cy="0"/>
          </a:xfrm>
          <a:prstGeom prst="straightConnector1">
            <a:avLst/>
          </a:prstGeom>
          <a:ln w="635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1976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</a:t>
            </a:r>
            <a:r>
              <a:rPr lang="en-US" sz="2400" baseline="-25000" dirty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58000" y="311973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05400" y="22860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9900" y="3249623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origin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001000" y="3200400"/>
            <a:ext cx="609600" cy="0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1316" y="311750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v</a:t>
            </a:r>
            <a:r>
              <a:rPr lang="en-US" sz="2400" baseline="-25000" dirty="0" err="1">
                <a:latin typeface="+mj-lt"/>
              </a:rPr>
              <a:t>CM</a:t>
            </a:r>
            <a:endParaRPr lang="en-US" sz="2400" dirty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386136" y="2486071"/>
            <a:ext cx="1562100" cy="690265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05500" y="27432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Also note:   We are assuming that the interaction between particle and target </a:t>
            </a:r>
            <a:r>
              <a:rPr lang="en-US" sz="2400" i="1" dirty="0">
                <a:latin typeface="+mj-lt"/>
              </a:rPr>
              <a:t>V(r)</a:t>
            </a:r>
            <a:r>
              <a:rPr lang="en-US" sz="2400" dirty="0">
                <a:latin typeface="+mj-lt"/>
              </a:rPr>
              <a:t> conserves energy and angular momentum.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28432"/>
              </p:ext>
            </p:extLst>
          </p:nvPr>
        </p:nvGraphicFramePr>
        <p:xfrm>
          <a:off x="381000" y="3429000"/>
          <a:ext cx="1879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数式" r:id="rId3" imgW="939600" imgH="736560" progId="Equation.3">
                  <p:embed/>
                </p:oleObj>
              </mc:Choice>
              <mc:Fallback>
                <p:oleObj name="数式" r:id="rId3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18796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10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8/30/2019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-76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It is often convenient to analyze the scattering cross section in the center of mass reference frame.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Relationship between normal laboratory reference and center of mass: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Laboratory reference frame:</a:t>
            </a:r>
          </a:p>
          <a:p>
            <a:r>
              <a:rPr lang="en-US" sz="2400" dirty="0">
                <a:latin typeface="+mj-lt"/>
              </a:rPr>
              <a:t>         Before                                          After   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76400" y="3200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1030" y="3268980"/>
            <a:ext cx="685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3195935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</a:t>
            </a:r>
            <a:r>
              <a:rPr lang="en-US" sz="2400" baseline="-25000" dirty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8770" y="3272135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=0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53000" y="3204752"/>
            <a:ext cx="906780" cy="452848"/>
            <a:chOff x="5554980" y="2969187"/>
            <a:chExt cx="906780" cy="45284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5554980" y="3041035"/>
              <a:ext cx="830580" cy="3810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309360" y="296918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5334000" y="3962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>
            <a:endCxn id="16" idx="5"/>
          </p:cNvCxnSpPr>
          <p:nvPr/>
        </p:nvCxnSpPr>
        <p:spPr>
          <a:xfrm>
            <a:off x="4953000" y="3657600"/>
            <a:ext cx="511082" cy="4348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65370" y="31242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</a:t>
            </a:r>
            <a:r>
              <a:rPr lang="en-US" sz="2400" baseline="-25000" dirty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9170" y="3657600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</a:t>
            </a:r>
            <a:r>
              <a:rPr lang="en-US" sz="2400" baseline="-25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14800" y="36576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13070" y="321183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0" y="3576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7432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1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17370" y="28956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4114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Center of mass reference frame:</a:t>
            </a:r>
          </a:p>
          <a:p>
            <a:r>
              <a:rPr lang="en-US" sz="2400" dirty="0">
                <a:latin typeface="+mj-lt"/>
              </a:rPr>
              <a:t>         Before                                          After   </a:t>
            </a:r>
          </a:p>
        </p:txBody>
      </p:sp>
      <p:sp>
        <p:nvSpPr>
          <p:cNvPr id="32" name="Oval 31"/>
          <p:cNvSpPr/>
          <p:nvPr/>
        </p:nvSpPr>
        <p:spPr>
          <a:xfrm>
            <a:off x="457200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5410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4830" y="5478780"/>
            <a:ext cx="533400" cy="11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6740" y="547878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</a:t>
            </a:r>
            <a:r>
              <a:rPr lang="en-US" sz="2400" baseline="-25000" dirty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2570" y="5481935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</a:t>
            </a:r>
            <a:r>
              <a:rPr lang="en-US" sz="2400" baseline="-25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953000" y="5166359"/>
            <a:ext cx="712470" cy="701041"/>
            <a:chOff x="5631180" y="2720994"/>
            <a:chExt cx="712470" cy="701041"/>
          </a:xfrm>
        </p:grpSpPr>
        <p:cxnSp>
          <p:nvCxnSpPr>
            <p:cNvPr id="38" name="Straight Arrow Connector 37"/>
            <p:cNvCxnSpPr>
              <a:endCxn id="39" idx="2"/>
            </p:cNvCxnSpPr>
            <p:nvPr/>
          </p:nvCxnSpPr>
          <p:spPr>
            <a:xfrm flipV="1">
              <a:off x="5631180" y="2797194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191250" y="272099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Oval 39"/>
          <p:cNvSpPr/>
          <p:nvPr/>
        </p:nvSpPr>
        <p:spPr>
          <a:xfrm>
            <a:off x="4331970" y="638779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419600" y="5889718"/>
            <a:ext cx="525780" cy="5742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73930" y="5161893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</a:t>
            </a:r>
            <a:r>
              <a:rPr lang="en-US" sz="2400" baseline="-25000" dirty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8685" y="5946022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</a:t>
            </a:r>
            <a:r>
              <a:rPr lang="en-US" sz="2400" baseline="-25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038600" y="58674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81600" y="5481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" y="49530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1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41170" y="51054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306830" y="5490752"/>
            <a:ext cx="36957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19600" y="5786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661117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Relationship between center of mass and laboratory frames of reference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739259"/>
              </p:ext>
            </p:extLst>
          </p:nvPr>
        </p:nvGraphicFramePr>
        <p:xfrm>
          <a:off x="175260" y="1295400"/>
          <a:ext cx="8674101" cy="22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6" name="数式" r:id="rId3" imgW="4127400" imgH="1104840" progId="Equation.3">
                  <p:embed/>
                </p:oleObj>
              </mc:Choice>
              <mc:Fallback>
                <p:oleObj name="数式" r:id="rId3" imgW="412740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" y="1295400"/>
                        <a:ext cx="8674101" cy="22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500868"/>
              </p:ext>
            </p:extLst>
          </p:nvPr>
        </p:nvGraphicFramePr>
        <p:xfrm>
          <a:off x="457200" y="3886200"/>
          <a:ext cx="253023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7" name="数式" r:id="rId5" imgW="977760" imgH="457200" progId="Equation.3">
                  <p:embed/>
                </p:oleObj>
              </mc:Choice>
              <mc:Fallback>
                <p:oleObj name="数式" r:id="rId5" imgW="977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253023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929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8600" y="5105400"/>
            <a:ext cx="58674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656332" y="1493004"/>
            <a:ext cx="4267200" cy="1713131"/>
            <a:chOff x="5257800" y="4191000"/>
            <a:chExt cx="3048000" cy="1223665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V</a:t>
              </a:r>
              <a:r>
                <a:rPr lang="en-US" sz="2400" baseline="-25000" dirty="0">
                  <a:latin typeface="+mj-lt"/>
                </a:rPr>
                <a:t>1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V</a:t>
              </a:r>
              <a:r>
                <a:rPr lang="en-US" sz="2400" baseline="-25000" dirty="0">
                  <a:latin typeface="+mj-lt"/>
                </a:rPr>
                <a:t>CM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v</a:t>
              </a:r>
              <a:r>
                <a:rPr lang="en-US" sz="2400" baseline="-25000" dirty="0">
                  <a:latin typeface="+mj-lt"/>
                </a:rPr>
                <a:t>1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30340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Relationship between center of mass and laboratory frames of reference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832626"/>
              </p:ext>
            </p:extLst>
          </p:nvPr>
        </p:nvGraphicFramePr>
        <p:xfrm>
          <a:off x="244367" y="3700462"/>
          <a:ext cx="58451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4" name="数式" r:id="rId3" imgW="2476440" imgH="1117440" progId="Equation.3">
                  <p:embed/>
                </p:oleObj>
              </mc:Choice>
              <mc:Fallback>
                <p:oleObj name="数式" r:id="rId3" imgW="2476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67" y="3700462"/>
                        <a:ext cx="584517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3294200">
            <a:off x="6030892" y="601979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98246" y="5676900"/>
            <a:ext cx="185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elastic </a:t>
            </a:r>
          </a:p>
          <a:p>
            <a:r>
              <a:rPr lang="en-US" sz="2400" dirty="0">
                <a:latin typeface="+mj-lt"/>
              </a:rPr>
              <a:t> scattering</a:t>
            </a:r>
          </a:p>
        </p:txBody>
      </p:sp>
    </p:spTree>
    <p:extLst>
      <p:ext uri="{BB962C8B-B14F-4D97-AF65-F5344CB8AC3E}">
        <p14:creationId xmlns:p14="http://schemas.microsoft.com/office/powerpoint/2010/main" val="1089150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Digression – elastic scattering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81496"/>
              </p:ext>
            </p:extLst>
          </p:nvPr>
        </p:nvGraphicFramePr>
        <p:xfrm>
          <a:off x="685800" y="990600"/>
          <a:ext cx="7863736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" name="数式" r:id="rId3" imgW="2666880" imgH="507960" progId="Equation.3">
                  <p:embed/>
                </p:oleObj>
              </mc:Choice>
              <mc:Fallback>
                <p:oleObj name="数式" r:id="rId3" imgW="2666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863736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4343400" y="685800"/>
            <a:ext cx="1524000" cy="1066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00800" y="1524000"/>
            <a:ext cx="1524000" cy="1066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080" y="237163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Also note: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10863"/>
              </p:ext>
            </p:extLst>
          </p:nvPr>
        </p:nvGraphicFramePr>
        <p:xfrm>
          <a:off x="838200" y="2971799"/>
          <a:ext cx="743964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1" name="数式" r:id="rId5" imgW="2831760" imgH="660240" progId="Equation.3">
                  <p:embed/>
                </p:oleObj>
              </mc:Choice>
              <mc:Fallback>
                <p:oleObj name="数式" r:id="rId5" imgW="28317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799"/>
                        <a:ext cx="743964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21459"/>
              </p:ext>
            </p:extLst>
          </p:nvPr>
        </p:nvGraphicFramePr>
        <p:xfrm>
          <a:off x="1066800" y="4648200"/>
          <a:ext cx="5843588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2" name="数式" r:id="rId7" imgW="2476440" imgH="736560" progId="Equation.3">
                  <p:embed/>
                </p:oleObj>
              </mc:Choice>
              <mc:Fallback>
                <p:oleObj name="数式" r:id="rId7" imgW="24764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48200"/>
                        <a:ext cx="5843588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94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43022" y="1139360"/>
            <a:ext cx="4267200" cy="1832441"/>
            <a:chOff x="5257800" y="4191000"/>
            <a:chExt cx="3048000" cy="1308886"/>
          </a:xfrm>
        </p:grpSpPr>
        <p:sp>
          <p:nvSpPr>
            <p:cNvPr id="11" name="TextBox 10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v</a:t>
              </a:r>
              <a:r>
                <a:rPr lang="en-US" sz="2400" baseline="-25000" dirty="0">
                  <a:latin typeface="+mj-lt"/>
                </a:rPr>
                <a:t>1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V</a:t>
              </a:r>
              <a:r>
                <a:rPr lang="en-US" sz="2400" baseline="-25000" dirty="0">
                  <a:latin typeface="+mj-lt"/>
                </a:rPr>
                <a:t>1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V</a:t>
              </a:r>
              <a:r>
                <a:rPr lang="en-US" sz="2400" baseline="-25000" dirty="0">
                  <a:latin typeface="+mj-lt"/>
                </a:rPr>
                <a:t>CM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1641" y="5038221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304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Relationship between center of mass and laboratory frames of reference – continued  (elastic scattering)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98622"/>
              </p:ext>
            </p:extLst>
          </p:nvPr>
        </p:nvGraphicFramePr>
        <p:xfrm>
          <a:off x="403606" y="2106553"/>
          <a:ext cx="58451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8" name="数式" r:id="rId3" imgW="2476440" imgH="1117440" progId="Equation.3">
                  <p:embed/>
                </p:oleObj>
              </mc:Choice>
              <mc:Fallback>
                <p:oleObj name="数式" r:id="rId3" imgW="2476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06" y="2106553"/>
                        <a:ext cx="584517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869296"/>
              </p:ext>
            </p:extLst>
          </p:nvPr>
        </p:nvGraphicFramePr>
        <p:xfrm>
          <a:off x="252540" y="5029200"/>
          <a:ext cx="665956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9" name="数式" r:id="rId5" imgW="2908080" imgH="482400" progId="Equation.3">
                  <p:embed/>
                </p:oleObj>
              </mc:Choice>
              <mc:Fallback>
                <p:oleObj name="数式" r:id="rId5" imgW="2908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40" y="5029200"/>
                        <a:ext cx="6659562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c 19"/>
          <p:cNvSpPr/>
          <p:nvPr/>
        </p:nvSpPr>
        <p:spPr>
          <a:xfrm>
            <a:off x="4516374" y="2312841"/>
            <a:ext cx="581025" cy="841840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5105400" y="2362200"/>
            <a:ext cx="340233" cy="749372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15551" y="4114800"/>
            <a:ext cx="609600" cy="609600"/>
          </a:xfrm>
          <a:prstGeom prst="rightArrow">
            <a:avLst/>
          </a:prstGeom>
          <a:solidFill>
            <a:srgbClr val="FF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A494F-36E8-47A7-B1B8-FC1768BBA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51" y="700087"/>
            <a:ext cx="79057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59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Differential cross sections in different reference frames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5146"/>
              </p:ext>
            </p:extLst>
          </p:nvPr>
        </p:nvGraphicFramePr>
        <p:xfrm>
          <a:off x="685800" y="934105"/>
          <a:ext cx="485616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2" name="数式" r:id="rId3" imgW="2057400" imgH="965160" progId="Equation.3">
                  <p:embed/>
                </p:oleObj>
              </mc:Choice>
              <mc:Fallback>
                <p:oleObj name="数式" r:id="rId3" imgW="20574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34105"/>
                        <a:ext cx="4856162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20342"/>
              </p:ext>
            </p:extLst>
          </p:nvPr>
        </p:nvGraphicFramePr>
        <p:xfrm>
          <a:off x="1123950" y="3140075"/>
          <a:ext cx="6338888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3" name="数式" r:id="rId5" imgW="2768400" imgH="1193760" progId="Equation.3">
                  <p:embed/>
                </p:oleObj>
              </mc:Choice>
              <mc:Fallback>
                <p:oleObj name="数式" r:id="rId5" imgW="276840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140075"/>
                        <a:ext cx="6338888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705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Differential cross sections in different reference frames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27733"/>
              </p:ext>
            </p:extLst>
          </p:nvPr>
        </p:nvGraphicFramePr>
        <p:xfrm>
          <a:off x="581025" y="1482725"/>
          <a:ext cx="50657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6" name="数式" r:id="rId3" imgW="2145960" imgH="482400" progId="Equation.3">
                  <p:embed/>
                </p:oleObj>
              </mc:Choice>
              <mc:Fallback>
                <p:oleObj name="数式" r:id="rId3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482725"/>
                        <a:ext cx="506571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388545"/>
              </p:ext>
            </p:extLst>
          </p:nvPr>
        </p:nvGraphicFramePr>
        <p:xfrm>
          <a:off x="300038" y="3116263"/>
          <a:ext cx="85439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7" name="数式" r:id="rId5" imgW="3619440" imgH="507960" progId="Equation.3">
                  <p:embed/>
                </p:oleObj>
              </mc:Choice>
              <mc:Fallback>
                <p:oleObj name="数式" r:id="rId5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3116263"/>
                        <a:ext cx="854392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357785"/>
              </p:ext>
            </p:extLst>
          </p:nvPr>
        </p:nvGraphicFramePr>
        <p:xfrm>
          <a:off x="685800" y="48006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8" name="数式" r:id="rId7" imgW="1981080" imgH="431640" progId="Equation.3">
                  <p:embed/>
                </p:oleObj>
              </mc:Choice>
              <mc:Fallback>
                <p:oleObj name="数式" r:id="rId7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006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2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265491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 suppose </a:t>
            </a:r>
            <a:r>
              <a:rPr lang="en-US" sz="2400" i="1" dirty="0">
                <a:latin typeface="+mj-lt"/>
              </a:rPr>
              <a:t> m</a:t>
            </a:r>
            <a:r>
              <a:rPr lang="en-US" sz="2400" i="1" baseline="-25000" dirty="0">
                <a:latin typeface="+mj-lt"/>
              </a:rPr>
              <a:t>1</a:t>
            </a:r>
            <a:r>
              <a:rPr lang="en-US" sz="2400" i="1" dirty="0">
                <a:latin typeface="+mj-lt"/>
              </a:rPr>
              <a:t> = m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91487"/>
              </p:ext>
            </p:extLst>
          </p:nvPr>
        </p:nvGraphicFramePr>
        <p:xfrm>
          <a:off x="285750" y="373063"/>
          <a:ext cx="85423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6" name="数式" r:id="rId3" imgW="3619440" imgH="507960" progId="Equation.3">
                  <p:embed/>
                </p:oleObj>
              </mc:Choice>
              <mc:Fallback>
                <p:oleObj name="数式" r:id="rId3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73063"/>
                        <a:ext cx="85423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95721"/>
              </p:ext>
            </p:extLst>
          </p:nvPr>
        </p:nvGraphicFramePr>
        <p:xfrm>
          <a:off x="381000" y="16764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7" name="数式" r:id="rId5" imgW="1981080" imgH="431640" progId="Equation.3">
                  <p:embed/>
                </p:oleObj>
              </mc:Choice>
              <mc:Fallback>
                <p:oleObj name="数式" r:id="rId5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37462"/>
              </p:ext>
            </p:extLst>
          </p:nvPr>
        </p:nvGraphicFramePr>
        <p:xfrm>
          <a:off x="304800" y="3116580"/>
          <a:ext cx="61468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8" name="数式" r:id="rId7" imgW="2603160" imgH="812520" progId="Equation.3">
                  <p:embed/>
                </p:oleObj>
              </mc:Choice>
              <mc:Fallback>
                <p:oleObj name="数式" r:id="rId7" imgW="26031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16580"/>
                        <a:ext cx="61468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640572"/>
              </p:ext>
            </p:extLst>
          </p:nvPr>
        </p:nvGraphicFramePr>
        <p:xfrm>
          <a:off x="685800" y="5105400"/>
          <a:ext cx="527526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9" name="数式" r:id="rId9" imgW="2234880" imgH="482400" progId="Equation.3">
                  <p:embed/>
                </p:oleObj>
              </mc:Choice>
              <mc:Fallback>
                <p:oleObj name="数式" r:id="rId9" imgW="2234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5275262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792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595" y="128378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Summary --</a:t>
            </a:r>
          </a:p>
          <a:p>
            <a:r>
              <a:rPr lang="en-US" sz="2400" dirty="0">
                <a:latin typeface="+mj-lt"/>
              </a:rPr>
              <a:t>Differential cross sections in different reference frames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27733"/>
              </p:ext>
            </p:extLst>
          </p:nvPr>
        </p:nvGraphicFramePr>
        <p:xfrm>
          <a:off x="581025" y="1482725"/>
          <a:ext cx="50657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" name="数式" r:id="rId3" imgW="2145960" imgH="482400" progId="Equation.3">
                  <p:embed/>
                </p:oleObj>
              </mc:Choice>
              <mc:Fallback>
                <p:oleObj name="数式" r:id="rId3" imgW="2145960" imgH="482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482725"/>
                        <a:ext cx="506571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928687"/>
              </p:ext>
            </p:extLst>
          </p:nvPr>
        </p:nvGraphicFramePr>
        <p:xfrm>
          <a:off x="300038" y="3116263"/>
          <a:ext cx="85439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数式" r:id="rId5" imgW="3619440" imgH="507960" progId="Equation.3">
                  <p:embed/>
                </p:oleObj>
              </mc:Choice>
              <mc:Fallback>
                <p:oleObj name="数式" r:id="rId5" imgW="3619440" imgH="50796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3116263"/>
                        <a:ext cx="8543925" cy="11572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357785"/>
              </p:ext>
            </p:extLst>
          </p:nvPr>
        </p:nvGraphicFramePr>
        <p:xfrm>
          <a:off x="685800" y="48006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数式" r:id="rId7" imgW="1981080" imgH="431640" progId="Equation.3">
                  <p:embed/>
                </p:oleObj>
              </mc:Choice>
              <mc:Fallback>
                <p:oleObj name="数式" r:id="rId7" imgW="1981080" imgH="4316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006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46738" y="4421946"/>
            <a:ext cx="319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elastic scattering</a:t>
            </a:r>
          </a:p>
        </p:txBody>
      </p:sp>
    </p:spTree>
    <p:extLst>
      <p:ext uri="{BB962C8B-B14F-4D97-AF65-F5344CB8AC3E}">
        <p14:creationId xmlns:p14="http://schemas.microsoft.com/office/powerpoint/2010/main" val="915328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265491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 suppose </a:t>
            </a:r>
            <a:r>
              <a:rPr lang="en-US" sz="2400" i="1" dirty="0">
                <a:latin typeface="+mj-lt"/>
              </a:rPr>
              <a:t> m</a:t>
            </a:r>
            <a:r>
              <a:rPr lang="en-US" sz="2400" i="1" baseline="-25000" dirty="0">
                <a:latin typeface="+mj-lt"/>
              </a:rPr>
              <a:t>1</a:t>
            </a:r>
            <a:r>
              <a:rPr lang="en-US" sz="2400" i="1" dirty="0">
                <a:latin typeface="+mj-lt"/>
              </a:rPr>
              <a:t> = m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91487"/>
              </p:ext>
            </p:extLst>
          </p:nvPr>
        </p:nvGraphicFramePr>
        <p:xfrm>
          <a:off x="285750" y="373063"/>
          <a:ext cx="85423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数式" r:id="rId3" imgW="3619440" imgH="507960" progId="Equation.3">
                  <p:embed/>
                </p:oleObj>
              </mc:Choice>
              <mc:Fallback>
                <p:oleObj name="数式" r:id="rId3" imgW="3619440" imgH="50796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73063"/>
                        <a:ext cx="85423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95721"/>
              </p:ext>
            </p:extLst>
          </p:nvPr>
        </p:nvGraphicFramePr>
        <p:xfrm>
          <a:off x="381000" y="16764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数式" r:id="rId5" imgW="1981080" imgH="431640" progId="Equation.3">
                  <p:embed/>
                </p:oleObj>
              </mc:Choice>
              <mc:Fallback>
                <p:oleObj name="数式" r:id="rId5" imgW="1981080" imgH="4316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37462"/>
              </p:ext>
            </p:extLst>
          </p:nvPr>
        </p:nvGraphicFramePr>
        <p:xfrm>
          <a:off x="304800" y="3116580"/>
          <a:ext cx="61468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8" name="数式" r:id="rId7" imgW="2603160" imgH="812520" progId="Equation.3">
                  <p:embed/>
                </p:oleObj>
              </mc:Choice>
              <mc:Fallback>
                <p:oleObj name="数式" r:id="rId7" imgW="2603160" imgH="81252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16580"/>
                        <a:ext cx="61468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991431"/>
              </p:ext>
            </p:extLst>
          </p:nvPr>
        </p:nvGraphicFramePr>
        <p:xfrm>
          <a:off x="685800" y="5105400"/>
          <a:ext cx="527526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Equation" r:id="rId9" imgW="2234880" imgH="482400" progId="Equation.DSMT4">
                  <p:embed/>
                </p:oleObj>
              </mc:Choice>
              <mc:Fallback>
                <p:oleObj name="Equation" r:id="rId9" imgW="2234880" imgH="4824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5275262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045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0" y="1042638"/>
            <a:ext cx="5029740" cy="237546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640708"/>
              </p:ext>
            </p:extLst>
          </p:nvPr>
        </p:nvGraphicFramePr>
        <p:xfrm>
          <a:off x="5029200" y="1219200"/>
          <a:ext cx="2324100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Equation" r:id="rId4" imgW="1396800" imgH="977760" progId="Equation.DSMT4">
                  <p:embed/>
                </p:oleObj>
              </mc:Choice>
              <mc:Fallback>
                <p:oleObj name="Equation" r:id="rId4" imgW="1396800" imgH="977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19200"/>
                        <a:ext cx="2324100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hard spheres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1905000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q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927868"/>
              </p:ext>
            </p:extLst>
          </p:nvPr>
        </p:nvGraphicFramePr>
        <p:xfrm>
          <a:off x="457200" y="3682678"/>
          <a:ext cx="8585200" cy="2559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Equation" r:id="rId6" imgW="5422680" imgH="1676160" progId="Equation.DSMT4">
                  <p:embed/>
                </p:oleObj>
              </mc:Choice>
              <mc:Fallback>
                <p:oleObj name="Equation" r:id="rId6" imgW="5422680" imgH="16761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82678"/>
                        <a:ext cx="8585200" cy="2559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106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Hard sphere example – continued</a:t>
            </a:r>
          </a:p>
          <a:p>
            <a:r>
              <a:rPr lang="en-US" sz="2400" dirty="0">
                <a:latin typeface="+mj-lt"/>
              </a:rPr>
              <a:t>                         </a:t>
            </a:r>
            <a:r>
              <a:rPr lang="en-US" sz="2400" i="1" dirty="0">
                <a:latin typeface="+mj-lt"/>
              </a:rPr>
              <a:t>m</a:t>
            </a:r>
            <a:r>
              <a:rPr lang="en-US" sz="2400" i="1" baseline="-25000" dirty="0">
                <a:latin typeface="+mj-lt"/>
              </a:rPr>
              <a:t>1</a:t>
            </a:r>
            <a:r>
              <a:rPr lang="en-US" sz="2400" i="1" dirty="0">
                <a:latin typeface="+mj-lt"/>
              </a:rPr>
              <a:t>=m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Center of mass frame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1371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Lab frame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70628"/>
              </p:ext>
            </p:extLst>
          </p:nvPr>
        </p:nvGraphicFramePr>
        <p:xfrm>
          <a:off x="693738" y="2119313"/>
          <a:ext cx="2767012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4" name="Equation" r:id="rId3" imgW="1663560" imgH="977760" progId="Equation.DSMT4">
                  <p:embed/>
                </p:oleObj>
              </mc:Choice>
              <mc:Fallback>
                <p:oleObj name="Equation" r:id="rId3" imgW="1663560" imgH="9777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119313"/>
                        <a:ext cx="2767012" cy="16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097542"/>
              </p:ext>
            </p:extLst>
          </p:nvPr>
        </p:nvGraphicFramePr>
        <p:xfrm>
          <a:off x="4171156" y="2148255"/>
          <a:ext cx="4764088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5" name="Equation" r:id="rId5" imgW="3009600" imgH="698400" progId="Equation.DSMT4">
                  <p:embed/>
                </p:oleObj>
              </mc:Choice>
              <mc:Fallback>
                <p:oleObj name="Equation" r:id="rId5" imgW="3009600" imgH="698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156" y="2148255"/>
                        <a:ext cx="4764088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93738" y="3733800"/>
            <a:ext cx="8161337" cy="2725738"/>
            <a:chOff x="693738" y="3733800"/>
            <a:chExt cx="8161337" cy="2725738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7334704"/>
                </p:ext>
              </p:extLst>
            </p:nvPr>
          </p:nvGraphicFramePr>
          <p:xfrm>
            <a:off x="693738" y="3757612"/>
            <a:ext cx="2955925" cy="2598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6" name="Equation" r:id="rId7" imgW="1777680" imgH="1562040" progId="Equation.DSMT4">
                    <p:embed/>
                  </p:oleObj>
                </mc:Choice>
                <mc:Fallback>
                  <p:oleObj name="Equation" r:id="rId7" imgW="1777680" imgH="156204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738" y="3757612"/>
                          <a:ext cx="2955925" cy="2598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5815765"/>
                </p:ext>
              </p:extLst>
            </p:nvPr>
          </p:nvGraphicFramePr>
          <p:xfrm>
            <a:off x="4252913" y="3733800"/>
            <a:ext cx="4602162" cy="272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7" name="Equation" r:id="rId9" imgW="2768400" imgH="1638000" progId="Equation.DSMT4">
                    <p:embed/>
                  </p:oleObj>
                </mc:Choice>
                <mc:Fallback>
                  <p:oleObj name="Equation" r:id="rId9" imgW="2768400" imgH="163800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913" y="3733800"/>
                          <a:ext cx="4602162" cy="2725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4566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909637"/>
            <a:ext cx="5314950" cy="50387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84015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cross section for hard sphere in lab frame for various mass ratios: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09090"/>
              </p:ext>
            </p:extLst>
          </p:nvPr>
        </p:nvGraphicFramePr>
        <p:xfrm>
          <a:off x="5699125" y="5867400"/>
          <a:ext cx="625475" cy="664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3" name="Equation" r:id="rId4" imgW="203040" imgH="215640" progId="Equation.DSMT4">
                  <p:embed/>
                </p:oleObj>
              </mc:Choice>
              <mc:Fallback>
                <p:oleObj name="Equation" r:id="rId4" imgW="203040" imgH="215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9125" y="5867400"/>
                        <a:ext cx="625475" cy="664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415692"/>
              </p:ext>
            </p:extLst>
          </p:nvPr>
        </p:nvGraphicFramePr>
        <p:xfrm>
          <a:off x="76200" y="2406650"/>
          <a:ext cx="1828611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4" name="Equation" r:id="rId6" imgW="1206360" imgH="698400" progId="Equation.DSMT4">
                  <p:embed/>
                </p:oleObj>
              </mc:Choice>
              <mc:Fallback>
                <p:oleObj name="Equation" r:id="rId6" imgW="1206360" imgH="698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406650"/>
                        <a:ext cx="1828611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808615"/>
              </p:ext>
            </p:extLst>
          </p:nvPr>
        </p:nvGraphicFramePr>
        <p:xfrm>
          <a:off x="3287713" y="947738"/>
          <a:ext cx="9429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5" name="Equation" r:id="rId8" imgW="622080" imgH="622080" progId="Equation.DSMT4">
                  <p:embed/>
                </p:oleObj>
              </mc:Choice>
              <mc:Fallback>
                <p:oleObj name="Equation" r:id="rId8" imgW="622080" imgH="6220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947738"/>
                        <a:ext cx="9429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127664"/>
              </p:ext>
            </p:extLst>
          </p:nvPr>
        </p:nvGraphicFramePr>
        <p:xfrm>
          <a:off x="4114800" y="2045769"/>
          <a:ext cx="1270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6" name="Equation" r:id="rId10" imgW="838080" imgH="622080" progId="Equation.DSMT4">
                  <p:embed/>
                </p:oleObj>
              </mc:Choice>
              <mc:Fallback>
                <p:oleObj name="Equation" r:id="rId10" imgW="838080" imgH="6220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045769"/>
                        <a:ext cx="12700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42806"/>
              </p:ext>
            </p:extLst>
          </p:nvPr>
        </p:nvGraphicFramePr>
        <p:xfrm>
          <a:off x="4438650" y="2992438"/>
          <a:ext cx="12509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7" name="Equation" r:id="rId12" imgW="825480" imgH="622080" progId="Equation.DSMT4">
                  <p:embed/>
                </p:oleObj>
              </mc:Choice>
              <mc:Fallback>
                <p:oleObj name="Equation" r:id="rId12" imgW="825480" imgH="6220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2992438"/>
                        <a:ext cx="12509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637182"/>
              </p:ext>
            </p:extLst>
          </p:nvPr>
        </p:nvGraphicFramePr>
        <p:xfrm>
          <a:off x="3133725" y="4436710"/>
          <a:ext cx="12509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8" name="Equation" r:id="rId14" imgW="825480" imgH="622080" progId="Equation.DSMT4">
                  <p:embed/>
                </p:oleObj>
              </mc:Choice>
              <mc:Fallback>
                <p:oleObj name="Equation" r:id="rId14" imgW="825480" imgH="6220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4436710"/>
                        <a:ext cx="12509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2717"/>
              </p:ext>
            </p:extLst>
          </p:nvPr>
        </p:nvGraphicFramePr>
        <p:xfrm>
          <a:off x="7110413" y="3754438"/>
          <a:ext cx="10191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9" name="Equation" r:id="rId16" imgW="672840" imgH="622080" progId="Equation.DSMT4">
                  <p:embed/>
                </p:oleObj>
              </mc:Choice>
              <mc:Fallback>
                <p:oleObj name="Equation" r:id="rId16" imgW="672840" imgH="6220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3" y="3754438"/>
                        <a:ext cx="10191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Arrow 12"/>
          <p:cNvSpPr/>
          <p:nvPr/>
        </p:nvSpPr>
        <p:spPr>
          <a:xfrm>
            <a:off x="3494880" y="2379090"/>
            <a:ext cx="619919" cy="211710"/>
          </a:xfrm>
          <a:prstGeom prst="leftArrow">
            <a:avLst/>
          </a:prstGeom>
          <a:solidFill>
            <a:schemeClr val="tx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799681" y="3369690"/>
            <a:ext cx="619919" cy="211710"/>
          </a:xfrm>
          <a:prstGeom prst="leftArrow">
            <a:avLst/>
          </a:prstGeom>
          <a:solidFill>
            <a:srgbClr val="00B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5400000">
            <a:off x="2814240" y="4299418"/>
            <a:ext cx="619919" cy="211710"/>
          </a:xfrm>
          <a:prstGeom prst="leftArrow">
            <a:avLst/>
          </a:prstGeom>
          <a:solidFill>
            <a:srgbClr val="0070C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55610"/>
              </p:ext>
            </p:extLst>
          </p:nvPr>
        </p:nvGraphicFramePr>
        <p:xfrm>
          <a:off x="303213" y="457200"/>
          <a:ext cx="81565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7" name="Equation" r:id="rId3" imgW="5727600" imgH="952200" progId="Equation.DSMT4">
                  <p:embed/>
                </p:oleObj>
              </mc:Choice>
              <mc:Fallback>
                <p:oleObj name="Equation" r:id="rId3" imgW="5727600" imgH="952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213" y="457200"/>
                        <a:ext cx="8156575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813191"/>
            <a:ext cx="8991600" cy="1402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619" y="421088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Maple syntax: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88195"/>
              </p:ext>
            </p:extLst>
          </p:nvPr>
        </p:nvGraphicFramePr>
        <p:xfrm>
          <a:off x="202273" y="1754605"/>
          <a:ext cx="85423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8" name="数式" r:id="rId6" imgW="3619440" imgH="507960" progId="Equation.3">
                  <p:embed/>
                </p:oleObj>
              </mc:Choice>
              <mc:Fallback>
                <p:oleObj name="数式" r:id="rId6" imgW="3619440" imgH="50796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73" y="1754605"/>
                        <a:ext cx="85423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582319"/>
              </p:ext>
            </p:extLst>
          </p:nvPr>
        </p:nvGraphicFramePr>
        <p:xfrm>
          <a:off x="202273" y="3041530"/>
          <a:ext cx="33274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9" name="Equation" r:id="rId8" imgW="1409400" imgH="431640" progId="Equation.DSMT4">
                  <p:embed/>
                </p:oleObj>
              </mc:Choice>
              <mc:Fallback>
                <p:oleObj name="Equation" r:id="rId8" imgW="140940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73" y="3041530"/>
                        <a:ext cx="33274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513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247775"/>
            <a:ext cx="7810500" cy="4362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532848"/>
              </p:ext>
            </p:extLst>
          </p:nvPr>
        </p:nvGraphicFramePr>
        <p:xfrm>
          <a:off x="1874520" y="1003935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2"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520" y="1003935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874520" y="2003326"/>
            <a:ext cx="419100" cy="615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3581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+mj-lt"/>
              </a:rPr>
              <a:t>E</a:t>
            </a:r>
            <a:r>
              <a:rPr lang="en-US" sz="2400" b="1" i="1" baseline="-25000" dirty="0" err="1">
                <a:latin typeface="+mj-lt"/>
              </a:rPr>
              <a:t>rel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8400" y="4038600"/>
            <a:ext cx="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1700" y="537939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475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a continuous potential interaction in center of mass reference frame: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725100"/>
              </p:ext>
            </p:extLst>
          </p:nvPr>
        </p:nvGraphicFramePr>
        <p:xfrm>
          <a:off x="3581400" y="367630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3"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367630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00400" y="2180058"/>
            <a:ext cx="628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Need to relate these parameters to differential cross section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030605"/>
              </p:ext>
            </p:extLst>
          </p:nvPr>
        </p:nvGraphicFramePr>
        <p:xfrm>
          <a:off x="1396062" y="2971800"/>
          <a:ext cx="661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4" name="Equation" r:id="rId8" imgW="457200" imgH="266400" progId="Equation.DSMT4">
                  <p:embed/>
                </p:oleObj>
              </mc:Choice>
              <mc:Fallback>
                <p:oleObj name="Equation" r:id="rId8" imgW="457200" imgH="2664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062" y="2971800"/>
                        <a:ext cx="661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875253"/>
              </p:ext>
            </p:extLst>
          </p:nvPr>
        </p:nvGraphicFramePr>
        <p:xfrm>
          <a:off x="1280042" y="3954462"/>
          <a:ext cx="77735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5" name="Equation" r:id="rId10" imgW="545760" imgH="634680" progId="Equation.DSMT4">
                  <p:embed/>
                </p:oleObj>
              </mc:Choice>
              <mc:Fallback>
                <p:oleObj name="Equation" r:id="rId10" imgW="545760" imgH="6346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042" y="3954462"/>
                        <a:ext cx="77735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28766"/>
              </p:ext>
            </p:extLst>
          </p:nvPr>
        </p:nvGraphicFramePr>
        <p:xfrm>
          <a:off x="6864350" y="2721101"/>
          <a:ext cx="1666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6" name="Equation" r:id="rId12" imgW="1002960" imgH="634680" progId="Equation.DSMT4">
                  <p:embed/>
                </p:oleObj>
              </mc:Choice>
              <mc:Fallback>
                <p:oleObj name="Equation" r:id="rId12" imgW="1002960" imgH="6346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2721101"/>
                        <a:ext cx="1666875" cy="1057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971499"/>
              </p:ext>
            </p:extLst>
          </p:nvPr>
        </p:nvGraphicFramePr>
        <p:xfrm>
          <a:off x="2824163" y="5313363"/>
          <a:ext cx="60293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7" name="Equation" r:id="rId14" imgW="2476440" imgH="444240" progId="Equation.DSMT4">
                  <p:embed/>
                </p:oleObj>
              </mc:Choice>
              <mc:Fallback>
                <p:oleObj name="Equation" r:id="rId14" imgW="2476440" imgH="4442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24163" y="5313363"/>
                        <a:ext cx="60293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892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0B8F4-D9A3-438D-AE42-DAE1F7FD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5AC11-AB54-45A4-A6E8-86C0A547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49E59-FB36-4C60-9910-00C28EE3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B2003-A380-4547-84CC-9CA42EF24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317"/>
            <a:ext cx="9144000" cy="56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51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Focusing on the center of mass frame of reference: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Typical two-particle interactions –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809856"/>
              </p:ext>
            </p:extLst>
          </p:nvPr>
        </p:nvGraphicFramePr>
        <p:xfrm>
          <a:off x="476978" y="1950660"/>
          <a:ext cx="773284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Equation" r:id="rId4" imgW="4813200" imgH="2323800" progId="Equation.DSMT4">
                  <p:embed/>
                </p:oleObj>
              </mc:Choice>
              <mc:Fallback>
                <p:oleObj name="Equation" r:id="rId4" imgW="4813200" imgH="232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978" y="1950660"/>
                        <a:ext cx="7732843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24600" y="30480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85532" y="2830308"/>
            <a:ext cx="867868" cy="1619784"/>
            <a:chOff x="7285532" y="2830308"/>
            <a:chExt cx="867868" cy="1619784"/>
          </a:xfrm>
        </p:grpSpPr>
        <p:sp>
          <p:nvSpPr>
            <p:cNvPr id="10" name="TextBox 9"/>
            <p:cNvSpPr txBox="1"/>
            <p:nvPr/>
          </p:nvSpPr>
          <p:spPr>
            <a:xfrm>
              <a:off x="7285532" y="2830308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1400" y="3988427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  <a:sym typeface="Wingdings" panose="05000000000000000000" pitchFamily="2" charset="2"/>
                </a:rPr>
                <a:t>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89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6349" y="332866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515734" y="3739921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2" name="数式" r:id="rId6" imgW="1993680" imgH="634680" progId="Equation.3">
                    <p:embed/>
                  </p:oleObj>
                </mc:Choice>
                <mc:Fallback>
                  <p:oleObj name="数式" r:id="rId6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54882"/>
              </p:ext>
            </p:extLst>
          </p:nvPr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sp>
        <p:nvSpPr>
          <p:cNvPr id="11" name="Curved Right Arrow 10"/>
          <p:cNvSpPr/>
          <p:nvPr/>
        </p:nvSpPr>
        <p:spPr>
          <a:xfrm rot="8194652" flipH="1">
            <a:off x="180746" y="4022798"/>
            <a:ext cx="605123" cy="1064333"/>
          </a:xfrm>
          <a:prstGeom prst="curvedRightArrow">
            <a:avLst/>
          </a:prstGeom>
          <a:solidFill>
            <a:srgbClr val="DA32AA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2069" y="176943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68088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6724" y="425367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9" name="数式" r:id="rId4" imgW="1993680" imgH="634680" progId="Equation.3">
                    <p:embed/>
                  </p:oleObj>
                </mc:Choice>
                <mc:Fallback>
                  <p:oleObj name="数式" r:id="rId4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4639366" y="2241945"/>
            <a:ext cx="2522470" cy="1144343"/>
            <a:chOff x="282642" y="4418257"/>
            <a:chExt cx="2522470" cy="1144343"/>
          </a:xfrm>
        </p:grpSpPr>
        <p:sp>
          <p:nvSpPr>
            <p:cNvPr id="10" name="Donut 9"/>
            <p:cNvSpPr/>
            <p:nvPr/>
          </p:nvSpPr>
          <p:spPr>
            <a:xfrm>
              <a:off x="282642" y="4578678"/>
              <a:ext cx="918210" cy="914400"/>
            </a:xfrm>
            <a:prstGeom prst="donut">
              <a:avLst>
                <a:gd name="adj" fmla="val 10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rot="10800000">
              <a:off x="629352" y="4571641"/>
              <a:ext cx="224790" cy="160421"/>
            </a:xfrm>
            <a:prstGeom prst="trapezoi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2" idx="1"/>
            </p:cNvCxnSpPr>
            <p:nvPr/>
          </p:nvCxnSpPr>
          <p:spPr>
            <a:xfrm flipH="1">
              <a:off x="834089" y="4651851"/>
              <a:ext cx="8423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8901389"/>
                </p:ext>
              </p:extLst>
            </p:nvPr>
          </p:nvGraphicFramePr>
          <p:xfrm>
            <a:off x="1752600" y="4418257"/>
            <a:ext cx="1052512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0" name="数式" r:id="rId6" imgW="444240" imgH="203040" progId="Equation.3">
                    <p:embed/>
                  </p:oleObj>
                </mc:Choice>
                <mc:Fallback>
                  <p:oleObj name="数式" r:id="rId6" imgW="4442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4418257"/>
                          <a:ext cx="1052512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741747" y="5037253"/>
              <a:ext cx="0" cy="525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57200" y="4646857"/>
              <a:ext cx="172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76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Note:</a:t>
            </a:r>
            <a:r>
              <a:rPr lang="en-US" sz="2400" dirty="0">
                <a:latin typeface="+mj-lt"/>
              </a:rPr>
              <a:t>  The notion of cross section is common to many areas of  physics including classical mechanics, quantum mechanics, optics, etc.   Only in the </a:t>
            </a:r>
            <a:r>
              <a:rPr lang="en-US" sz="2400" b="1" dirty="0">
                <a:latin typeface="+mj-lt"/>
              </a:rPr>
              <a:t>classical mechanics </a:t>
            </a:r>
            <a:r>
              <a:rPr lang="en-US" sz="2400" dirty="0">
                <a:latin typeface="+mj-lt"/>
              </a:rPr>
              <a:t>can we calculate it from a knowledge of the particle trajectory as it relates to the scattering geometry.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432352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We are assuming that the process is isotropic in </a:t>
            </a:r>
            <a:r>
              <a:rPr lang="en-US" sz="2400" dirty="0">
                <a:latin typeface="Symbol" panose="05050102010706020507" pitchFamily="18" charset="2"/>
              </a:rPr>
              <a:t>f </a:t>
            </a:r>
          </a:p>
        </p:txBody>
      </p:sp>
    </p:spTree>
    <p:extLst>
      <p:ext uri="{BB962C8B-B14F-4D97-AF65-F5344CB8AC3E}">
        <p14:creationId xmlns:p14="http://schemas.microsoft.com/office/powerpoint/2010/main" val="207068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Simple example – collision of hard spheres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0" y="3872935"/>
            <a:ext cx="5029740" cy="237546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462280" y="1066800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3276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Microscopic view: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409069"/>
              </p:ext>
            </p:extLst>
          </p:nvPr>
        </p:nvGraphicFramePr>
        <p:xfrm>
          <a:off x="5029200" y="1631102"/>
          <a:ext cx="2832100" cy="154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3" name="Equation" r:id="rId5" imgW="1701720" imgH="927000" progId="Equation.DSMT4">
                  <p:embed/>
                </p:oleObj>
              </mc:Choice>
              <mc:Fallback>
                <p:oleObj name="Equation" r:id="rId5" imgW="170172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31102"/>
                        <a:ext cx="2832100" cy="1542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32181"/>
              </p:ext>
            </p:extLst>
          </p:nvPr>
        </p:nvGraphicFramePr>
        <p:xfrm>
          <a:off x="3473450" y="46101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4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73450" y="4610100"/>
                        <a:ext cx="41275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01975"/>
              </p:ext>
            </p:extLst>
          </p:nvPr>
        </p:nvGraphicFramePr>
        <p:xfrm>
          <a:off x="5200516" y="3143482"/>
          <a:ext cx="1765568" cy="75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5" name="Equation" r:id="rId9" imgW="799920" imgH="342720" progId="Equation.DSMT4">
                  <p:embed/>
                </p:oleObj>
              </mc:Choice>
              <mc:Fallback>
                <p:oleObj name="Equation" r:id="rId9" imgW="7999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0516" y="3143482"/>
                        <a:ext cx="1765568" cy="75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420345"/>
              </p:ext>
            </p:extLst>
          </p:nvPr>
        </p:nvGraphicFramePr>
        <p:xfrm>
          <a:off x="4751614" y="3866060"/>
          <a:ext cx="3462337" cy="108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6" name="Equation" r:id="rId11" imgW="1993680" imgH="622080" progId="Equation.DSMT4">
                  <p:embed/>
                </p:oleObj>
              </mc:Choice>
              <mc:Fallback>
                <p:oleObj name="Equation" r:id="rId11" imgW="19936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51614" y="3866060"/>
                        <a:ext cx="3462337" cy="1082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10201"/>
              </p:ext>
            </p:extLst>
          </p:nvPr>
        </p:nvGraphicFramePr>
        <p:xfrm>
          <a:off x="4751614" y="5021047"/>
          <a:ext cx="192246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7" name="Equation" r:id="rId13" imgW="1155600" imgH="927000" progId="Equation.DSMT4">
                  <p:embed/>
                </p:oleObj>
              </mc:Choice>
              <mc:Fallback>
                <p:oleObj name="Equation" r:id="rId13" imgW="11556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614" y="5021047"/>
                        <a:ext cx="1922463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48535"/>
              </p:ext>
            </p:extLst>
          </p:nvPr>
        </p:nvGraphicFramePr>
        <p:xfrm>
          <a:off x="3517900" y="2044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8" name="Equation" r:id="rId15" imgW="914400" imgH="198720" progId="Equation.DSMT4">
                  <p:embed/>
                </p:oleObj>
              </mc:Choice>
              <mc:Fallback>
                <p:oleObj name="Equation" r:id="rId1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17900" y="20447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444247"/>
              </p:ext>
            </p:extLst>
          </p:nvPr>
        </p:nvGraphicFramePr>
        <p:xfrm>
          <a:off x="3517900" y="2044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9" name="Equation" r:id="rId17" imgW="914400" imgH="198720" progId="Equation.DSMT4">
                  <p:embed/>
                </p:oleObj>
              </mc:Choice>
              <mc:Fallback>
                <p:oleObj name="Equation" r:id="rId1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17900" y="20447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76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395" y="-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Simple example – collision of hard spheres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80885"/>
            <a:ext cx="5029740" cy="2375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550" y="361576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Hard sphere: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179499"/>
              </p:ext>
            </p:extLst>
          </p:nvPr>
        </p:nvGraphicFramePr>
        <p:xfrm>
          <a:off x="2895600" y="47244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1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4724400"/>
                        <a:ext cx="41275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9" t="57953" r="38697" b="12744"/>
          <a:stretch/>
        </p:blipFill>
        <p:spPr bwMode="auto">
          <a:xfrm>
            <a:off x="556261" y="762000"/>
            <a:ext cx="372654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n 9"/>
          <p:cNvSpPr/>
          <p:nvPr/>
        </p:nvSpPr>
        <p:spPr>
          <a:xfrm rot="13584771">
            <a:off x="3919745" y="453401"/>
            <a:ext cx="448649" cy="682407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526118"/>
              </p:ext>
            </p:extLst>
          </p:nvPr>
        </p:nvGraphicFramePr>
        <p:xfrm>
          <a:off x="5486400" y="4068694"/>
          <a:ext cx="1922462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2" name="Equation" r:id="rId8" imgW="1155600" imgH="952200" progId="Equation.DSMT4">
                  <p:embed/>
                </p:oleObj>
              </mc:Choice>
              <mc:Fallback>
                <p:oleObj name="Equation" r:id="rId8" imgW="115560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68694"/>
                        <a:ext cx="1922462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306151"/>
              </p:ext>
            </p:extLst>
          </p:nvPr>
        </p:nvGraphicFramePr>
        <p:xfrm>
          <a:off x="4419600" y="1255511"/>
          <a:ext cx="4564062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3" name="Equation" r:id="rId10" imgW="2743200" imgH="952200" progId="Equation.DSMT4">
                  <p:embed/>
                </p:oleObj>
              </mc:Choice>
              <mc:Fallback>
                <p:oleObj name="Equation" r:id="rId10" imgW="274320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55511"/>
                        <a:ext cx="4564062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06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Classical mechanics of a conservative 2-particle system.</a:t>
            </a:r>
          </a:p>
        </p:txBody>
      </p:sp>
      <p:sp>
        <p:nvSpPr>
          <p:cNvPr id="6" name="Oval 5"/>
          <p:cNvSpPr/>
          <p:nvPr/>
        </p:nvSpPr>
        <p:spPr>
          <a:xfrm>
            <a:off x="2590800" y="182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23622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7400" y="1071265"/>
            <a:ext cx="0" cy="3236268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81200" y="4267200"/>
            <a:ext cx="4343400" cy="40333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57400" y="1899765"/>
            <a:ext cx="805133" cy="2387601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057399" y="2520007"/>
            <a:ext cx="2933701" cy="1787526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24200" y="167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0610" y="225073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2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09706"/>
              </p:ext>
            </p:extLst>
          </p:nvPr>
        </p:nvGraphicFramePr>
        <p:xfrm>
          <a:off x="3505200" y="1219200"/>
          <a:ext cx="429936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5" name="Equation" r:id="rId3" imgW="1765080" imgH="393480" progId="Equation.DSMT4">
                  <p:embed/>
                </p:oleObj>
              </mc:Choice>
              <mc:Fallback>
                <p:oleObj name="Equation" r:id="rId3" imgW="1765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1219200"/>
                        <a:ext cx="429936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486557"/>
              </p:ext>
            </p:extLst>
          </p:nvPr>
        </p:nvGraphicFramePr>
        <p:xfrm>
          <a:off x="376238" y="4832350"/>
          <a:ext cx="85359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6" name="Equation" r:id="rId5" imgW="3504960" imgH="393480" progId="Equation.DSMT4">
                  <p:embed/>
                </p:oleObj>
              </mc:Choice>
              <mc:Fallback>
                <p:oleObj name="Equation" r:id="rId5" imgW="350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238" y="4832350"/>
                        <a:ext cx="8535987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152400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Relationship of scattering cross-section to particle interactions --</a:t>
            </a:r>
          </a:p>
        </p:txBody>
      </p:sp>
    </p:spTree>
    <p:extLst>
      <p:ext uri="{BB962C8B-B14F-4D97-AF65-F5344CB8AC3E}">
        <p14:creationId xmlns:p14="http://schemas.microsoft.com/office/powerpoint/2010/main" val="2158285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6022</TotalTime>
  <Words>808</Words>
  <Application>Microsoft Office PowerPoint</Application>
  <PresentationFormat>On-screen Show (4:3)</PresentationFormat>
  <Paragraphs>202</Paragraphs>
  <Slides>30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299</cp:revision>
  <cp:lastPrinted>2018-09-03T03:57:28Z</cp:lastPrinted>
  <dcterms:created xsi:type="dcterms:W3CDTF">2012-01-10T18:32:24Z</dcterms:created>
  <dcterms:modified xsi:type="dcterms:W3CDTF">2019-08-30T06:03:02Z</dcterms:modified>
</cp:coreProperties>
</file>