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71" r:id="rId19"/>
    <p:sldId id="468" r:id="rId20"/>
    <p:sldId id="469" r:id="rId21"/>
    <p:sldId id="47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6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0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1951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Plan for Lecture 30: 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Wave equation for sound beyond the linear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Non-linear effects in sound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Shock </a:t>
            </a:r>
            <a:r>
              <a:rPr lang="en-US" sz="3200" b="1">
                <a:solidFill>
                  <a:schemeClr val="folHlink"/>
                </a:solidFill>
                <a:sym typeface="Wingdings" pitchFamily="2" charset="2"/>
              </a:rPr>
              <a:t>wave analysis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71342"/>
              </p:ext>
            </p:extLst>
          </p:nvPr>
        </p:nvGraphicFramePr>
        <p:xfrm>
          <a:off x="570706" y="810913"/>
          <a:ext cx="80025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8" name="数式" r:id="rId3" imgW="3365280" imgH="634680" progId="Equation.3">
                  <p:embed/>
                </p:oleObj>
              </mc:Choice>
              <mc:Fallback>
                <p:oleObj name="数式" r:id="rId3" imgW="336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" y="810913"/>
                        <a:ext cx="8002588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Traveling wave solution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11448"/>
              </p:ext>
            </p:extLst>
          </p:nvPr>
        </p:nvGraphicFramePr>
        <p:xfrm>
          <a:off x="570706" y="2421851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9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" y="2421851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44630"/>
              </p:ext>
            </p:extLst>
          </p:nvPr>
        </p:nvGraphicFramePr>
        <p:xfrm>
          <a:off x="543236" y="4127500"/>
          <a:ext cx="5613884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0" name="Equation" r:id="rId7" imgW="2514600" imgH="927000" progId="Equation.DSMT4">
                  <p:embed/>
                </p:oleObj>
              </mc:Choice>
              <mc:Fallback>
                <p:oleObj name="Equation" r:id="rId7" imgW="2514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6" y="4127500"/>
                        <a:ext cx="5613884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20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34098"/>
              </p:ext>
            </p:extLst>
          </p:nvPr>
        </p:nvGraphicFramePr>
        <p:xfrm>
          <a:off x="381000" y="1133049"/>
          <a:ext cx="8686800" cy="198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2" name="Equation" r:id="rId3" imgW="5816520" imgH="1333440" progId="Equation.DSMT4">
                  <p:embed/>
                </p:oleObj>
              </mc:Choice>
              <mc:Fallback>
                <p:oleObj name="Equation" r:id="rId3" imgW="5816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33049"/>
                        <a:ext cx="8686800" cy="1982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7346"/>
              </p:ext>
            </p:extLst>
          </p:nvPr>
        </p:nvGraphicFramePr>
        <p:xfrm>
          <a:off x="519112" y="3144166"/>
          <a:ext cx="6516688" cy="333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3" name="Equation" r:id="rId5" imgW="3682800" imgH="1892160" progId="Equation.DSMT4">
                  <p:embed/>
                </p:oleObj>
              </mc:Choice>
              <mc:Fallback>
                <p:oleObj name="Equation" r:id="rId5" imgW="3682800" imgH="1892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3144166"/>
                        <a:ext cx="6516688" cy="3336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Traveling wave solution  -- full non-linear case: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8048932" y="1190932"/>
            <a:ext cx="381000" cy="104713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19231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5756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59364"/>
              </p:ext>
            </p:extLst>
          </p:nvPr>
        </p:nvGraphicFramePr>
        <p:xfrm>
          <a:off x="928255" y="1038225"/>
          <a:ext cx="66294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6" name="Equation" r:id="rId3" imgW="4686120" imgH="3390840" progId="Equation.DSMT4">
                  <p:embed/>
                </p:oleObj>
              </mc:Choice>
              <mc:Fallback>
                <p:oleObj name="Equation" r:id="rId3" imgW="4686120" imgH="3390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55" y="1038225"/>
                        <a:ext cx="66294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Visualization continued:</a:t>
            </a:r>
          </a:p>
        </p:txBody>
      </p:sp>
    </p:spTree>
    <p:extLst>
      <p:ext uri="{BB962C8B-B14F-4D97-AF65-F5344CB8AC3E}">
        <p14:creationId xmlns:p14="http://schemas.microsoft.com/office/powerpoint/2010/main" val="4789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269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Summary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22092"/>
              </p:ext>
            </p:extLst>
          </p:nvPr>
        </p:nvGraphicFramePr>
        <p:xfrm>
          <a:off x="457200" y="669421"/>
          <a:ext cx="7354888" cy="134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0" name="Equation" r:id="rId4" imgW="5194080" imgH="952200" progId="Equation.DSMT4">
                  <p:embed/>
                </p:oleObj>
              </mc:Choice>
              <mc:Fallback>
                <p:oleObj name="Equation" r:id="rId4" imgW="5194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69421"/>
                        <a:ext cx="7354888" cy="1342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72312"/>
              </p:ext>
            </p:extLst>
          </p:nvPr>
        </p:nvGraphicFramePr>
        <p:xfrm>
          <a:off x="450574" y="2116992"/>
          <a:ext cx="8001001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1" name="Equation" r:id="rId6" imgW="5981400" imgH="1028520" progId="Equation.DSMT4">
                  <p:embed/>
                </p:oleObj>
              </mc:Choice>
              <mc:Fallback>
                <p:oleObj name="Equation" r:id="rId6" imgW="5981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574" y="2116992"/>
                        <a:ext cx="8001001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65022"/>
              </p:ext>
            </p:extLst>
          </p:nvPr>
        </p:nvGraphicFramePr>
        <p:xfrm>
          <a:off x="450574" y="3492996"/>
          <a:ext cx="8229600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2" name="Equation" r:id="rId8" imgW="5816520" imgH="1981080" progId="Equation.DSMT4">
                  <p:embed/>
                </p:oleObj>
              </mc:Choice>
              <mc:Fallback>
                <p:oleObj name="Equation" r:id="rId8" imgW="581652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74" y="3492996"/>
                        <a:ext cx="8229600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99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1858"/>
          <a:stretch/>
        </p:blipFill>
        <p:spPr bwMode="auto">
          <a:xfrm>
            <a:off x="1981200" y="80665"/>
            <a:ext cx="55595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 wave:</a:t>
            </a:r>
          </a:p>
        </p:txBody>
      </p:sp>
      <p:pic>
        <p:nvPicPr>
          <p:cNvPr id="3604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2133600" y="2971800"/>
            <a:ext cx="66080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348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wave:</a:t>
            </a:r>
          </a:p>
        </p:txBody>
      </p:sp>
    </p:spTree>
    <p:extLst>
      <p:ext uri="{BB962C8B-B14F-4D97-AF65-F5344CB8AC3E}">
        <p14:creationId xmlns:p14="http://schemas.microsoft.com/office/powerpoint/2010/main" val="384848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29167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39" y="310258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wave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3712822"/>
            <a:ext cx="9144000" cy="24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</a:t>
            </a:r>
          </a:p>
          <a:p>
            <a:r>
              <a:rPr lang="en-US" sz="2400" dirty="0">
                <a:latin typeface="+mj-lt"/>
              </a:rPr>
              <a:t>   Plots of </a:t>
            </a:r>
            <a:r>
              <a:rPr lang="en-US" sz="2400" dirty="0" err="1">
                <a:latin typeface="Symbol" pitchFamily="18" charset="2"/>
              </a:rPr>
              <a:t>dr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533400" y="1219200"/>
            <a:ext cx="82600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48300" y="535632"/>
            <a:ext cx="38100" cy="4493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45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becomes unphysical</a:t>
            </a:r>
          </a:p>
        </p:txBody>
      </p:sp>
    </p:spTree>
    <p:extLst>
      <p:ext uri="{BB962C8B-B14F-4D97-AF65-F5344CB8AC3E}">
        <p14:creationId xmlns:p14="http://schemas.microsoft.com/office/powerpoint/2010/main" val="203959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 -- continued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219200"/>
            <a:ext cx="0" cy="426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1219200"/>
            <a:ext cx="533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3352800"/>
            <a:ext cx="60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3048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3810001" y="1600200"/>
            <a:ext cx="553998" cy="16488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dirty="0">
                <a:latin typeface="+mj-lt"/>
              </a:rPr>
              <a:t>Shock front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371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After shock</a:t>
            </a:r>
          </a:p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2</a:t>
            </a:r>
          </a:p>
          <a:p>
            <a:r>
              <a:rPr lang="en-US" sz="2400" i="1" dirty="0">
                <a:latin typeface="Symbol" pitchFamily="18" charset="2"/>
              </a:rPr>
              <a:t>dr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i="1" dirty="0">
                <a:latin typeface="Symbol" pitchFamily="18" charset="2"/>
              </a:rPr>
              <a:t>, d</a:t>
            </a:r>
            <a:r>
              <a:rPr lang="en-US" sz="2400" i="1" dirty="0"/>
              <a:t>v</a:t>
            </a:r>
            <a:r>
              <a:rPr lang="en-US" sz="2400" i="1" baseline="-25000" dirty="0"/>
              <a:t>2</a:t>
            </a:r>
            <a:r>
              <a:rPr lang="en-US" sz="2400" i="1" dirty="0"/>
              <a:t>, 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400" i="1" dirty="0"/>
              <a:t>p</a:t>
            </a:r>
            <a:r>
              <a:rPr lang="en-US" sz="2400" i="1" baseline="-25000" dirty="0"/>
              <a:t>2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447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Before shock</a:t>
            </a:r>
          </a:p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1</a:t>
            </a:r>
          </a:p>
          <a:p>
            <a:r>
              <a:rPr lang="en-US" sz="2400" i="1" dirty="0">
                <a:latin typeface="Symbol" pitchFamily="18" charset="2"/>
              </a:rPr>
              <a:t>dr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i="1" dirty="0">
                <a:latin typeface="Symbol" pitchFamily="18" charset="2"/>
              </a:rPr>
              <a:t>, d</a:t>
            </a:r>
            <a:r>
              <a:rPr lang="en-US" sz="2400" i="1" dirty="0"/>
              <a:t>v</a:t>
            </a:r>
            <a:r>
              <a:rPr lang="en-US" sz="2400" i="1" baseline="-25000" dirty="0"/>
              <a:t>1</a:t>
            </a:r>
            <a:r>
              <a:rPr lang="en-US" sz="2400" i="1" dirty="0"/>
              <a:t>, 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400" i="1" dirty="0"/>
              <a:t>p</a:t>
            </a:r>
            <a:r>
              <a:rPr lang="en-US" sz="2400" i="1" baseline="-25000" dirty="0"/>
              <a:t>1</a:t>
            </a:r>
            <a:endParaRPr lang="en-US" sz="2400" i="1" dirty="0">
              <a:latin typeface="Symbol" pitchFamily="18" charset="2"/>
            </a:endParaRPr>
          </a:p>
          <a:p>
            <a:endParaRPr lang="en-US" sz="2400" i="1" dirty="0">
              <a:latin typeface="Symbol" pitchFamily="18" charset="2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43400" y="3733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33900" y="3810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66222-B264-4267-862B-DDA108BA553E}"/>
              </a:ext>
            </a:extLst>
          </p:cNvPr>
          <p:cNvSpPr txBox="1"/>
          <p:nvPr/>
        </p:nvSpPr>
        <p:spPr>
          <a:xfrm>
            <a:off x="1828800" y="5715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this case </a:t>
            </a:r>
            <a:r>
              <a:rPr lang="en-US" sz="2400" i="1" dirty="0">
                <a:latin typeface="+mj-lt"/>
              </a:rPr>
              <a:t>u</a:t>
            </a:r>
            <a:r>
              <a:rPr lang="en-US" sz="2400" dirty="0">
                <a:latin typeface="+mj-lt"/>
              </a:rPr>
              <a:t> is assumed to be a given parameter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96705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55750"/>
            <a:ext cx="2895600" cy="20645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>
                <a:latin typeface="+mj-lt"/>
              </a:rPr>
              <a:t>While analysis in the shock region is complicated, we can use conservation laws to analyze regions 1 and 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3900" y="1555750"/>
          <a:ext cx="80121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2" name="Equation" r:id="rId4" imgW="6324480" imgH="3568680" progId="Equation.DSMT4">
                  <p:embed/>
                </p:oleObj>
              </mc:Choice>
              <mc:Fallback>
                <p:oleObj name="Equation" r:id="rId4" imgW="6324480" imgH="3568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555750"/>
                        <a:ext cx="80121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47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55750"/>
            <a:ext cx="2895600" cy="20645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>
                <a:latin typeface="+mj-lt"/>
              </a:rPr>
              <a:t>While analysis in the shock region is complicated, we can use conservation laws to analyze regions 1 and 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07353"/>
              </p:ext>
            </p:extLst>
          </p:nvPr>
        </p:nvGraphicFramePr>
        <p:xfrm>
          <a:off x="228600" y="1751013"/>
          <a:ext cx="8221663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5" name="Equation" r:id="rId4" imgW="6489360" imgH="3454200" progId="Equation.DSMT4">
                  <p:embed/>
                </p:oleObj>
              </mc:Choice>
              <mc:Fallback>
                <p:oleObj name="Equation" r:id="rId4" imgW="6489360" imgH="34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1013"/>
                        <a:ext cx="8221663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3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2819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2F6C2-0524-4279-89B3-8733B78BA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523875"/>
            <a:ext cx="86963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11/11/2019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>
                <a:latin typeface="+mj-lt"/>
              </a:rPr>
              <a:t>For adiabatic ideal gas, also considering energy and momentum conservation: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39"/>
              </p:ext>
            </p:extLst>
          </p:nvPr>
        </p:nvGraphicFramePr>
        <p:xfrm>
          <a:off x="1371600" y="1520369"/>
          <a:ext cx="3327400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1" name="数式" r:id="rId3" imgW="1523880" imgH="1015920" progId="Equation.3">
                  <p:embed/>
                </p:oleObj>
              </mc:Choice>
              <mc:Fallback>
                <p:oleObj name="数式" r:id="rId3" imgW="15238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0369"/>
                        <a:ext cx="3327400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17353"/>
            <a:ext cx="3313113" cy="2362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A4E9F-44FE-48A4-A931-0E764932E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" y="3526684"/>
            <a:ext cx="8342313" cy="2730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DB5548-8755-4222-A171-CF8141144EB5}"/>
              </a:ext>
            </a:extLst>
          </p:cNvPr>
          <p:cNvSpPr txBox="1"/>
          <p:nvPr/>
        </p:nvSpPr>
        <p:spPr>
          <a:xfrm>
            <a:off x="4686300" y="589468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</a:t>
            </a:r>
            <a:r>
              <a:rPr lang="en-US" sz="2400" b="1" baseline="-25000" dirty="0">
                <a:latin typeface="+mj-lt"/>
              </a:rPr>
              <a:t>2</a:t>
            </a:r>
            <a:r>
              <a:rPr lang="en-US" sz="2400" b="1" dirty="0">
                <a:latin typeface="+mj-lt"/>
              </a:rPr>
              <a:t>/p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DCB77-BDA6-440E-9032-4E16AEE525AE}"/>
              </a:ext>
            </a:extLst>
          </p:cNvPr>
          <p:cNvSpPr txBox="1"/>
          <p:nvPr/>
        </p:nvSpPr>
        <p:spPr>
          <a:xfrm rot="16200000">
            <a:off x="96366" y="4323234"/>
            <a:ext cx="103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r</a:t>
            </a:r>
            <a:r>
              <a:rPr lang="en-US" sz="2400" b="1" baseline="-25000" dirty="0">
                <a:latin typeface="+mj-lt"/>
              </a:rPr>
              <a:t>2</a:t>
            </a:r>
            <a:r>
              <a:rPr lang="en-US" sz="2400" b="1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r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66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>
                <a:latin typeface="+mj-lt"/>
              </a:rPr>
              <a:t>For adiabatic ideal gas, entropy considerations::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27993"/>
              </p:ext>
            </p:extLst>
          </p:nvPr>
        </p:nvGraphicFramePr>
        <p:xfrm>
          <a:off x="585788" y="1295400"/>
          <a:ext cx="8331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1" name="Equation" r:id="rId4" imgW="6502320" imgH="3759120" progId="Equation.DSMT4">
                  <p:embed/>
                </p:oleObj>
              </mc:Choice>
              <mc:Fallback>
                <p:oleObj name="Equation" r:id="rId4" imgW="6502320" imgH="3759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295400"/>
                        <a:ext cx="8331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65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nonlinearities in fluid equations  </a:t>
            </a:r>
          </a:p>
          <a:p>
            <a:r>
              <a:rPr lang="en-US" sz="2400" dirty="0">
                <a:latin typeface="+mj-lt"/>
              </a:rPr>
              <a:t>  -- one dimensional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84230"/>
              </p:ext>
            </p:extLst>
          </p:nvPr>
        </p:nvGraphicFramePr>
        <p:xfrm>
          <a:off x="914400" y="907197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0" name="数式" r:id="rId3" imgW="2451100" imgH="1054100" progId="Equation.3">
                  <p:embed/>
                </p:oleObj>
              </mc:Choice>
              <mc:Fallback>
                <p:oleObj name="数式" r:id="rId3" imgW="24511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07197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37390"/>
              </p:ext>
            </p:extLst>
          </p:nvPr>
        </p:nvGraphicFramePr>
        <p:xfrm>
          <a:off x="914400" y="3399572"/>
          <a:ext cx="7696200" cy="312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1" name="Equation" r:id="rId5" imgW="4533840" imgH="1917360" progId="Equation.DSMT4">
                  <p:embed/>
                </p:oleObj>
              </mc:Choice>
              <mc:Fallback>
                <p:oleObj name="Equation" r:id="rId5" imgW="453384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99572"/>
                        <a:ext cx="7696200" cy="312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7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32754"/>
              </p:ext>
            </p:extLst>
          </p:nvPr>
        </p:nvGraphicFramePr>
        <p:xfrm>
          <a:off x="703262" y="228600"/>
          <a:ext cx="7373938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4" name="数式" r:id="rId3" imgW="2997000" imgH="1498320" progId="Equation.3">
                  <p:embed/>
                </p:oleObj>
              </mc:Choice>
              <mc:Fallback>
                <p:oleObj name="数式" r:id="rId3" imgW="299700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228600"/>
                        <a:ext cx="7373938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09861"/>
              </p:ext>
            </p:extLst>
          </p:nvPr>
        </p:nvGraphicFramePr>
        <p:xfrm>
          <a:off x="685800" y="3916362"/>
          <a:ext cx="81534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5" name="Equation" r:id="rId5" imgW="5333760" imgH="1536480" progId="Equation.DSMT4">
                  <p:embed/>
                </p:oleObj>
              </mc:Choice>
              <mc:Fallback>
                <p:oleObj name="Equation" r:id="rId5" imgW="533376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16362"/>
                        <a:ext cx="81534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685800"/>
            <a:ext cx="609600" cy="251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04545"/>
              </p:ext>
            </p:extLst>
          </p:nvPr>
        </p:nvGraphicFramePr>
        <p:xfrm>
          <a:off x="1446213" y="609600"/>
          <a:ext cx="381158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8" name="数式" r:id="rId3" imgW="1549080" imgH="863280" progId="Equation.3">
                  <p:embed/>
                </p:oleObj>
              </mc:Choice>
              <mc:Fallback>
                <p:oleObj name="数式" r:id="rId3" imgW="1549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609600"/>
                        <a:ext cx="3811587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06443"/>
              </p:ext>
            </p:extLst>
          </p:nvPr>
        </p:nvGraphicFramePr>
        <p:xfrm>
          <a:off x="1295400" y="2895600"/>
          <a:ext cx="7159626" cy="293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9" name="Equation" r:id="rId5" imgW="3962160" imgH="1688760" progId="Equation.DSMT4">
                  <p:embed/>
                </p:oleObj>
              </mc:Choice>
              <mc:Fallback>
                <p:oleObj name="Equation" r:id="rId5" imgW="39621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7159626" cy="293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1143000"/>
            <a:ext cx="1143000" cy="32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2400" y="2057400"/>
            <a:ext cx="1143000" cy="3200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43025"/>
              </p:ext>
            </p:extLst>
          </p:nvPr>
        </p:nvGraphicFramePr>
        <p:xfrm>
          <a:off x="381000" y="277812"/>
          <a:ext cx="7942263" cy="589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2" name="数式" r:id="rId3" imgW="3340080" imgH="2489040" progId="Equation.3">
                  <p:embed/>
                </p:oleObj>
              </mc:Choice>
              <mc:Fallback>
                <p:oleObj name="数式" r:id="rId3" imgW="334008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7812"/>
                        <a:ext cx="7942263" cy="589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2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66519"/>
              </p:ext>
            </p:extLst>
          </p:nvPr>
        </p:nvGraphicFramePr>
        <p:xfrm>
          <a:off x="228600" y="685800"/>
          <a:ext cx="872648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6" name="数式" r:id="rId3" imgW="3670200" imgH="2158920" progId="Equation.3">
                  <p:embed/>
                </p:oleObj>
              </mc:Choice>
              <mc:Fallback>
                <p:oleObj name="数式" r:id="rId3" imgW="367020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726488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69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4583"/>
              </p:ext>
            </p:extLst>
          </p:nvPr>
        </p:nvGraphicFramePr>
        <p:xfrm>
          <a:off x="609600" y="228600"/>
          <a:ext cx="40767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0" name="数式" r:id="rId3" imgW="1714320" imgH="1054080" progId="Equation.3">
                  <p:embed/>
                </p:oleObj>
              </mc:Choice>
              <mc:Fallback>
                <p:oleObj name="数式" r:id="rId3" imgW="171432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40767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13892"/>
              </p:ext>
            </p:extLst>
          </p:nvPr>
        </p:nvGraphicFramePr>
        <p:xfrm>
          <a:off x="228600" y="3294063"/>
          <a:ext cx="872648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1" name="数式" r:id="rId5" imgW="3670200" imgH="1091880" progId="Equation.3">
                  <p:embed/>
                </p:oleObj>
              </mc:Choice>
              <mc:Fallback>
                <p:oleObj name="数式" r:id="rId5" imgW="3670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94063"/>
                        <a:ext cx="872648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86243"/>
              </p:ext>
            </p:extLst>
          </p:nvPr>
        </p:nvGraphicFramePr>
        <p:xfrm>
          <a:off x="762000" y="1066800"/>
          <a:ext cx="76708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4" name="数式" r:id="rId3" imgW="3225600" imgH="1307880" progId="Equation.3">
                  <p:embed/>
                </p:oleObj>
              </mc:Choice>
              <mc:Fallback>
                <p:oleObj name="数式" r:id="rId3" imgW="32256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6708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Traveling wave solution: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09366"/>
              </p:ext>
            </p:extLst>
          </p:nvPr>
        </p:nvGraphicFramePr>
        <p:xfrm>
          <a:off x="838200" y="4419600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5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6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18940</TotalTime>
  <Words>421</Words>
  <Application>Microsoft Office PowerPoint</Application>
  <PresentationFormat>On-screen Show (4:3)</PresentationFormat>
  <Paragraphs>110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898</cp:revision>
  <cp:lastPrinted>2019-11-11T03:49:04Z</cp:lastPrinted>
  <dcterms:created xsi:type="dcterms:W3CDTF">2012-01-10T18:32:24Z</dcterms:created>
  <dcterms:modified xsi:type="dcterms:W3CDTF">2019-11-11T04:49:48Z</dcterms:modified>
</cp:coreProperties>
</file>