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382" r:id="rId4"/>
    <p:sldId id="365" r:id="rId5"/>
    <p:sldId id="366" r:id="rId6"/>
    <p:sldId id="360" r:id="rId7"/>
    <p:sldId id="377" r:id="rId8"/>
    <p:sldId id="378" r:id="rId9"/>
    <p:sldId id="379" r:id="rId10"/>
    <p:sldId id="380" r:id="rId11"/>
    <p:sldId id="381" r:id="rId12"/>
    <p:sldId id="376" r:id="rId13"/>
    <p:sldId id="361" r:id="rId14"/>
    <p:sldId id="362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6E6F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2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6.pn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31: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Water waves in a channel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Wave-like solutions; wave speed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14444"/>
              </p:ext>
            </p:extLst>
          </p:nvPr>
        </p:nvGraphicFramePr>
        <p:xfrm>
          <a:off x="1295400" y="614065"/>
          <a:ext cx="344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03" name="Equation" r:id="rId3" imgW="2234880" imgH="698400" progId="Equation.DSMT4">
                  <p:embed/>
                </p:oleObj>
              </mc:Choice>
              <mc:Fallback>
                <p:oleObj name="Equation" r:id="rId3" imgW="22348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614065"/>
                        <a:ext cx="34480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38454"/>
              </p:ext>
            </p:extLst>
          </p:nvPr>
        </p:nvGraphicFramePr>
        <p:xfrm>
          <a:off x="90808" y="1828800"/>
          <a:ext cx="930528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04" name="Equation" r:id="rId5" imgW="6159240" imgH="1866600" progId="Equation.DSMT4">
                  <p:embed/>
                </p:oleObj>
              </mc:Choice>
              <mc:Fallback>
                <p:oleObj name="Equation" r:id="rId5" imgW="615924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08" y="1828800"/>
                        <a:ext cx="9305284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524000"/>
            <a:ext cx="81915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08254"/>
              </p:ext>
            </p:extLst>
          </p:nvPr>
        </p:nvGraphicFramePr>
        <p:xfrm>
          <a:off x="6650038" y="2489200"/>
          <a:ext cx="1317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98" name="Equation" r:id="rId4" imgW="749160" imgH="444240" progId="Equation.DSMT4">
                  <p:embed/>
                </p:oleObj>
              </mc:Choice>
              <mc:Fallback>
                <p:oleObj name="Equation" r:id="rId4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0038" y="2489200"/>
                        <a:ext cx="13176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1630145">
            <a:off x="7239552" y="3096588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03861"/>
              </p:ext>
            </p:extLst>
          </p:nvPr>
        </p:nvGraphicFramePr>
        <p:xfrm>
          <a:off x="3824288" y="2468563"/>
          <a:ext cx="14970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99" name="Equation" r:id="rId6" imgW="850680" imgH="444240" progId="Equation.DSMT4">
                  <p:embed/>
                </p:oleObj>
              </mc:Choice>
              <mc:Fallback>
                <p:oleObj name="Equation" r:id="rId6" imgW="85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4288" y="2468563"/>
                        <a:ext cx="149701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630145">
            <a:off x="3533774" y="3355327"/>
            <a:ext cx="381000" cy="488154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09682"/>
              </p:ext>
            </p:extLst>
          </p:nvPr>
        </p:nvGraphicFramePr>
        <p:xfrm>
          <a:off x="1147763" y="263651"/>
          <a:ext cx="34242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00" name="Equation" r:id="rId8" imgW="3009600" imgH="749160" progId="Equation.DSMT4">
                  <p:embed/>
                </p:oleObj>
              </mc:Choice>
              <mc:Fallback>
                <p:oleObj name="Equation" r:id="rId8" imgW="3009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7763" y="263651"/>
                        <a:ext cx="3424237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20344"/>
              </p:ext>
            </p:extLst>
          </p:nvPr>
        </p:nvGraphicFramePr>
        <p:xfrm>
          <a:off x="228600" y="1600200"/>
          <a:ext cx="7508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01" name="Equation" r:id="rId10" imgW="660240" imgH="266400" progId="Equation.DSMT4">
                  <p:embed/>
                </p:oleObj>
              </mc:Choice>
              <mc:Fallback>
                <p:oleObj name="Equation" r:id="rId10" imgW="660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7508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5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9100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case, where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are constant --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791" y="620464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276560"/>
              </p:ext>
            </p:extLst>
          </p:nvPr>
        </p:nvGraphicFramePr>
        <p:xfrm>
          <a:off x="4016375" y="749300"/>
          <a:ext cx="489426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43"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75" y="749300"/>
                        <a:ext cx="4894263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2016"/>
              </p:ext>
            </p:extLst>
          </p:nvPr>
        </p:nvGraphicFramePr>
        <p:xfrm>
          <a:off x="2104314" y="4972050"/>
          <a:ext cx="326231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44" name="Equation" r:id="rId5" imgW="1955520" imgH="901440" progId="Equation.DSMT4">
                  <p:embed/>
                </p:oleObj>
              </mc:Choice>
              <mc:Fallback>
                <p:oleObj name="Equation" r:id="rId5" imgW="1955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4314" y="4972050"/>
                        <a:ext cx="326231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91" y="147935"/>
            <a:ext cx="45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</p:spTree>
    <p:extLst>
      <p:ext uri="{BB962C8B-B14F-4D97-AF65-F5344CB8AC3E}">
        <p14:creationId xmlns:p14="http://schemas.microsoft.com/office/powerpoint/2010/main" val="160397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457200"/>
            <a:ext cx="5014311" cy="2362200"/>
            <a:chOff x="685800" y="457200"/>
            <a:chExt cx="5014311" cy="2362200"/>
          </a:xfrm>
        </p:grpSpPr>
        <p:sp>
          <p:nvSpPr>
            <p:cNvPr id="6" name="Cube 5"/>
            <p:cNvSpPr/>
            <p:nvPr/>
          </p:nvSpPr>
          <p:spPr>
            <a:xfrm>
              <a:off x="2446020" y="1828800"/>
              <a:ext cx="457200" cy="990600"/>
            </a:xfrm>
            <a:prstGeom prst="cube">
              <a:avLst/>
            </a:prstGeom>
            <a:pattFill prst="zigZag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4918" y="2110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124780"/>
              <a:ext cx="222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v</a:t>
              </a:r>
              <a:r>
                <a:rPr lang="en-US" sz="2400" dirty="0">
                  <a:latin typeface="+mj-lt"/>
                </a:rPr>
                <a:t>(</a:t>
              </a:r>
              <a:r>
                <a:rPr lang="en-US" sz="2400" dirty="0" err="1">
                  <a:latin typeface="+mj-lt"/>
                </a:rPr>
                <a:t>x,y,t</a:t>
              </a:r>
              <a:r>
                <a:rPr lang="en-US" sz="2400" dirty="0">
                  <a:latin typeface="+mj-lt"/>
                </a:rPr>
                <a:t>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01605" y="2355612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03220" y="2362200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589020" y="2156431"/>
              <a:ext cx="2111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400" dirty="0"/>
                <a:t>(</a:t>
              </a:r>
              <a:r>
                <a:rPr lang="en-US" sz="2400" dirty="0" err="1"/>
                <a:t>x+dx,y+dy,t</a:t>
              </a:r>
              <a:r>
                <a:rPr lang="en-US" sz="2400" dirty="0"/>
                <a:t>)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2446020" y="1606788"/>
              <a:ext cx="457200" cy="374412"/>
            </a:xfrm>
            <a:prstGeom prst="cube">
              <a:avLst/>
            </a:prstGeom>
            <a:pattFill prst="zigZ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5620" y="1447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en-US" sz="2400" dirty="0" err="1">
                  <a:solidFill>
                    <a:srgbClr val="FF0000"/>
                  </a:solidFill>
                  <a:latin typeface="Symbol" pitchFamily="18" charset="2"/>
                </a:rPr>
                <a:t>z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x,y,t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)/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dt</a:t>
              </a:r>
              <a:endParaRPr lang="en-US" sz="2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2446020" y="457200"/>
              <a:ext cx="457200" cy="2362200"/>
            </a:xfrm>
            <a:prstGeom prst="cube">
              <a:avLst/>
            </a:prstGeom>
            <a:solidFill>
              <a:schemeClr val="accent1"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46168"/>
              </p:ext>
            </p:extLst>
          </p:nvPr>
        </p:nvGraphicFramePr>
        <p:xfrm>
          <a:off x="1295400" y="3418198"/>
          <a:ext cx="6858000" cy="305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07" name="Equation" r:id="rId3" imgW="4940280" imgH="2171520" progId="Equation.DSMT4">
                  <p:embed/>
                </p:oleObj>
              </mc:Choice>
              <mc:Fallback>
                <p:oleObj name="Equation" r:id="rId3" imgW="4940280" imgH="2171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18198"/>
                        <a:ext cx="6858000" cy="3051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76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with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 constant -- continued</a:t>
            </a:r>
          </a:p>
        </p:txBody>
      </p:sp>
    </p:spTree>
    <p:extLst>
      <p:ext uri="{BB962C8B-B14F-4D97-AF65-F5344CB8AC3E}">
        <p14:creationId xmlns:p14="http://schemas.microsoft.com/office/powerpoint/2010/main" val="289120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01203"/>
              </p:ext>
            </p:extLst>
          </p:nvPr>
        </p:nvGraphicFramePr>
        <p:xfrm>
          <a:off x="609600" y="1447800"/>
          <a:ext cx="6643614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29" name="Equation" r:id="rId3" imgW="3962160" imgH="2222280" progId="Equation.DSMT4">
                  <p:embed/>
                </p:oleObj>
              </mc:Choice>
              <mc:Fallback>
                <p:oleObj name="Equation" r:id="rId3" imgW="3962160" imgH="222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6643614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uniform channel:</a:t>
            </a:r>
          </a:p>
        </p:txBody>
      </p:sp>
    </p:spTree>
    <p:extLst>
      <p:ext uri="{BB962C8B-B14F-4D97-AF65-F5344CB8AC3E}">
        <p14:creationId xmlns:p14="http://schemas.microsoft.com/office/powerpoint/2010/main" val="128853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" y="11968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details:  -- recall setup --</a:t>
            </a:r>
          </a:p>
        </p:txBody>
      </p:sp>
    </p:spTree>
    <p:extLst>
      <p:ext uri="{BB962C8B-B14F-4D97-AF65-F5344CB8AC3E}">
        <p14:creationId xmlns:p14="http://schemas.microsoft.com/office/powerpoint/2010/main" val="266800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19827"/>
              </p:ext>
            </p:extLst>
          </p:nvPr>
        </p:nvGraphicFramePr>
        <p:xfrm>
          <a:off x="304800" y="819840"/>
          <a:ext cx="8425543" cy="521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12" name="Equation" r:id="rId3" imgW="5410080" imgH="3327120" progId="Equation.DSMT4">
                  <p:embed/>
                </p:oleObj>
              </mc:Choice>
              <mc:Fallback>
                <p:oleObj name="Equation" r:id="rId3" imgW="5410080" imgH="332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19840"/>
                        <a:ext cx="8425543" cy="521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describing  fluid itself (without boundaries)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760" y="15240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3790"/>
              </p:ext>
            </p:extLst>
          </p:nvPr>
        </p:nvGraphicFramePr>
        <p:xfrm>
          <a:off x="990600" y="3288268"/>
          <a:ext cx="7239318" cy="308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6" name="Equation" r:id="rId3" imgW="5359320" imgH="2311200" progId="Equation.DSMT4">
                  <p:embed/>
                </p:oleObj>
              </mc:Choice>
              <mc:Fallback>
                <p:oleObj name="Equation" r:id="rId3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88268"/>
                        <a:ext cx="7239318" cy="308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79720" y="390658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211285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44375"/>
              </p:ext>
            </p:extLst>
          </p:nvPr>
        </p:nvGraphicFramePr>
        <p:xfrm>
          <a:off x="840359" y="457200"/>
          <a:ext cx="6961481" cy="296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4" name="Equation" r:id="rId3" imgW="5359320" imgH="2311200" progId="Equation.DSMT4">
                  <p:embed/>
                </p:oleObj>
              </mc:Choice>
              <mc:Fallback>
                <p:oleObj name="Equation" r:id="rId3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9" y="457200"/>
                        <a:ext cx="6961481" cy="296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Full equations: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429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Linearized equations: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51794"/>
              </p:ext>
            </p:extLst>
          </p:nvPr>
        </p:nvGraphicFramePr>
        <p:xfrm>
          <a:off x="914400" y="3962399"/>
          <a:ext cx="7312634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5" name="数式" r:id="rId5" imgW="3555720" imgH="1218960" progId="Equation.3">
                  <p:embed/>
                </p:oleObj>
              </mc:Choice>
              <mc:Fallback>
                <p:oleObj name="数式" r:id="rId5" imgW="35557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399"/>
                        <a:ext cx="7312634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914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196828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16635"/>
              </p:ext>
            </p:extLst>
          </p:nvPr>
        </p:nvGraphicFramePr>
        <p:xfrm>
          <a:off x="152400" y="1752600"/>
          <a:ext cx="8967788" cy="408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84" name="Equation" r:id="rId3" imgW="6019560" imgH="2768400" progId="Equation.DSMT4">
                  <p:embed/>
                </p:oleObj>
              </mc:Choice>
              <mc:Fallback>
                <p:oleObj name="Equation" r:id="rId3" imgW="6019560" imgH="27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967788" cy="4081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9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600" y="3423137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701DF-47C6-42CE-876B-2706B598F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8125"/>
            <a:ext cx="86010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91646"/>
              </p:ext>
            </p:extLst>
          </p:nvPr>
        </p:nvGraphicFramePr>
        <p:xfrm>
          <a:off x="201613" y="1211997"/>
          <a:ext cx="878998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02" name="数式" r:id="rId3" imgW="4051080" imgH="1244520" progId="Equation.3">
                  <p:embed/>
                </p:oleObj>
              </mc:Choice>
              <mc:Fallback>
                <p:oleObj name="数式" r:id="rId3" imgW="40510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211997"/>
                        <a:ext cx="8789987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05856"/>
              </p:ext>
            </p:extLst>
          </p:nvPr>
        </p:nvGraphicFramePr>
        <p:xfrm>
          <a:off x="457200" y="3910219"/>
          <a:ext cx="8229600" cy="25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03" name="Equation" r:id="rId5" imgW="5816520" imgH="1854000" progId="Equation.DSMT4">
                  <p:embed/>
                </p:oleObj>
              </mc:Choice>
              <mc:Fallback>
                <p:oleObj name="Equation" r:id="rId5" imgW="581652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10219"/>
                        <a:ext cx="8229600" cy="259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97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25579"/>
              </p:ext>
            </p:extLst>
          </p:nvPr>
        </p:nvGraphicFramePr>
        <p:xfrm>
          <a:off x="1025525" y="1295400"/>
          <a:ext cx="545465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70" name="数式" r:id="rId3" imgW="2514600" imgH="838080" progId="Equation.3">
                  <p:embed/>
                </p:oleObj>
              </mc:Choice>
              <mc:Fallback>
                <p:oleObj name="数式" r:id="rId3" imgW="25146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295400"/>
                        <a:ext cx="545465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4163"/>
            <a:ext cx="75590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596961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2627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h=10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32232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h=20 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06737"/>
              </p:ext>
            </p:extLst>
          </p:nvPr>
        </p:nvGraphicFramePr>
        <p:xfrm>
          <a:off x="7104197" y="2152067"/>
          <a:ext cx="1143000" cy="9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71" name="Equation" r:id="rId6" imgW="711000" imgH="571320" progId="Equation.DSMT4">
                  <p:embed/>
                </p:oleObj>
              </mc:Choice>
              <mc:Fallback>
                <p:oleObj name="Equation" r:id="rId6" imgW="711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4197" y="2152067"/>
                        <a:ext cx="1143000" cy="91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20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2669"/>
              </p:ext>
            </p:extLst>
          </p:nvPr>
        </p:nvGraphicFramePr>
        <p:xfrm>
          <a:off x="990600" y="1143000"/>
          <a:ext cx="5813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38" name="数式" r:id="rId3" imgW="2679480" imgH="393480" progId="Equation.3">
                  <p:embed/>
                </p:oleObj>
              </mc:Choice>
              <mc:Fallback>
                <p:oleObj name="数式" r:id="rId3" imgW="267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58134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51345"/>
              </p:ext>
            </p:extLst>
          </p:nvPr>
        </p:nvGraphicFramePr>
        <p:xfrm>
          <a:off x="990600" y="2133600"/>
          <a:ext cx="47672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39" name="数式" r:id="rId5" imgW="2197080" imgH="431640" progId="Equation.3">
                  <p:embed/>
                </p:oleObj>
              </mc:Choice>
              <mc:Fallback>
                <p:oleObj name="数式" r:id="rId5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7672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87797"/>
              </p:ext>
            </p:extLst>
          </p:nvPr>
        </p:nvGraphicFramePr>
        <p:xfrm>
          <a:off x="1057275" y="2743200"/>
          <a:ext cx="7300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40" name="数式" r:id="rId7" imgW="3365280" imgH="419040" progId="Equation.3">
                  <p:embed/>
                </p:oleObj>
              </mc:Choice>
              <mc:Fallback>
                <p:oleObj name="数式" r:id="rId7" imgW="336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3200"/>
                        <a:ext cx="73009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30508"/>
              </p:ext>
            </p:extLst>
          </p:nvPr>
        </p:nvGraphicFramePr>
        <p:xfrm>
          <a:off x="394128" y="4114800"/>
          <a:ext cx="85212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41" name="数式" r:id="rId9" imgW="3606480" imgH="457200" progId="Equation.3">
                  <p:embed/>
                </p:oleObj>
              </mc:Choice>
              <mc:Fallback>
                <p:oleObj name="数式" r:id="rId9" imgW="360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8" y="4114800"/>
                        <a:ext cx="85212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40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84528"/>
              </p:ext>
            </p:extLst>
          </p:nvPr>
        </p:nvGraphicFramePr>
        <p:xfrm>
          <a:off x="652463" y="3200400"/>
          <a:ext cx="768826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0" name="数式" r:id="rId3" imgW="3543120" imgH="1536480" progId="Equation.3">
                  <p:embed/>
                </p:oleObj>
              </mc:Choice>
              <mc:Fallback>
                <p:oleObj name="数式" r:id="rId3" imgW="354312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200400"/>
                        <a:ext cx="7688262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problem </a:t>
            </a:r>
          </a:p>
          <a:p>
            <a:pPr lvl="1"/>
            <a:r>
              <a:rPr lang="en-US" sz="2400" dirty="0">
                <a:latin typeface="+mj-lt"/>
              </a:rPr>
              <a:t>including </a:t>
            </a:r>
          </a:p>
          <a:p>
            <a:pPr lvl="1"/>
            <a:r>
              <a:rPr lang="en-US" sz="2400" dirty="0">
                <a:latin typeface="+mj-lt"/>
              </a:rPr>
              <a:t>non-</a:t>
            </a:r>
            <a:r>
              <a:rPr lang="en-US" sz="2400" dirty="0" err="1">
                <a:latin typeface="+mj-lt"/>
              </a:rPr>
              <a:t>linearities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733800"/>
            <a:ext cx="2819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417FB-F7F8-4B5E-9CD3-4C7318CB5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720"/>
            <a:ext cx="9144000" cy="566456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DA66B98-2AD0-456B-89DE-10A251E038DD}"/>
              </a:ext>
            </a:extLst>
          </p:cNvPr>
          <p:cNvSpPr/>
          <p:nvPr/>
        </p:nvSpPr>
        <p:spPr>
          <a:xfrm>
            <a:off x="6324600" y="1981200"/>
            <a:ext cx="2819400" cy="2667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5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of incompressible fluids and their surfaces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Reference:   Chapter 10 of Fetter and </a:t>
            </a:r>
            <a:r>
              <a:rPr lang="en-US" sz="2400" dirty="0" err="1">
                <a:latin typeface="+mj-lt"/>
              </a:rPr>
              <a:t>Walecka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3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);    (h </a:t>
            </a:r>
            <a:r>
              <a:rPr lang="en-US" sz="2400" dirty="0">
                <a:sym typeface="Wingdings" pitchFamily="2" charset="2"/>
              </a:rPr>
              <a:t> z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on some of the slides)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37430"/>
              </p:ext>
            </p:extLst>
          </p:nvPr>
        </p:nvGraphicFramePr>
        <p:xfrm>
          <a:off x="571500" y="1541463"/>
          <a:ext cx="80422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4" name="Equation" r:id="rId3" imgW="3962160" imgH="457200" progId="Equation.DSMT4">
                  <p:embed/>
                </p:oleObj>
              </mc:Choice>
              <mc:Fallback>
                <p:oleObj name="Equation" r:id="rId3" imgW="3962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1541463"/>
                        <a:ext cx="8042275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4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95428"/>
              </p:ext>
            </p:extLst>
          </p:nvPr>
        </p:nvGraphicFramePr>
        <p:xfrm>
          <a:off x="541338" y="152400"/>
          <a:ext cx="6926262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01" name="数式" r:id="rId3" imgW="2946240" imgH="1320480" progId="Equation.3">
                  <p:embed/>
                </p:oleObj>
              </mc:Choice>
              <mc:Fallback>
                <p:oleObj name="数式" r:id="rId3" imgW="294624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52400"/>
                        <a:ext cx="6926262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36500"/>
              </p:ext>
            </p:extLst>
          </p:nvPr>
        </p:nvGraphicFramePr>
        <p:xfrm>
          <a:off x="762000" y="3657600"/>
          <a:ext cx="706526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02" name="Equation" r:id="rId5" imgW="4559040" imgH="1638000" progId="Equation.DSMT4">
                  <p:embed/>
                </p:oleObj>
              </mc:Choice>
              <mc:Fallback>
                <p:oleObj name="Equation" r:id="rId5" imgW="4559040" imgH="163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7065261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6600" y="2667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within the water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14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surface </a:t>
            </a:r>
            <a:r>
              <a:rPr lang="en-US" sz="2400" i="1" dirty="0">
                <a:latin typeface="Symbol" panose="05050102010706020507" pitchFamily="18" charset="2"/>
              </a:rPr>
              <a:t>z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x,t</a:t>
            </a:r>
            <a:r>
              <a:rPr lang="en-US" sz="2400" i="1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 wave moving in the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-direction in a channel of width </a:t>
            </a:r>
            <a:r>
              <a:rPr lang="en-US" sz="2400" i="1" dirty="0">
                <a:latin typeface="+mj-lt"/>
              </a:rPr>
              <a:t>b(x) </a:t>
            </a:r>
            <a:r>
              <a:rPr lang="en-US" sz="2400" dirty="0">
                <a:latin typeface="+mj-lt"/>
              </a:rPr>
              <a:t>and height </a:t>
            </a:r>
            <a:r>
              <a:rPr lang="en-US" sz="2400" i="1" dirty="0">
                <a:latin typeface="+mj-lt"/>
              </a:rPr>
              <a:t>h(x):</a:t>
            </a:r>
          </a:p>
          <a:p>
            <a:r>
              <a:rPr lang="en-US" sz="2400" dirty="0">
                <a:latin typeface="+mj-lt"/>
              </a:rPr>
              <a:t>     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1676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39478"/>
              </p:ext>
            </p:extLst>
          </p:nvPr>
        </p:nvGraphicFramePr>
        <p:xfrm>
          <a:off x="3870325" y="4662911"/>
          <a:ext cx="49593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37" name="Equation" r:id="rId3" imgW="2971800" imgH="901440" progId="Equation.DSMT4">
                  <p:embed/>
                </p:oleObj>
              </mc:Choice>
              <mc:Fallback>
                <p:oleObj name="Equation" r:id="rId3" imgW="29718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0325" y="4662911"/>
                        <a:ext cx="49593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98893"/>
              </p:ext>
            </p:extLst>
          </p:nvPr>
        </p:nvGraphicFramePr>
        <p:xfrm>
          <a:off x="4311355" y="1284526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38" name="Equation" r:id="rId5" imgW="3466800" imgH="952200" progId="Equation.DSMT4">
                  <p:embed/>
                </p:oleObj>
              </mc:Choice>
              <mc:Fallback>
                <p:oleObj name="Equation" r:id="rId5" imgW="34668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1355" y="1284526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99129"/>
              </p:ext>
            </p:extLst>
          </p:nvPr>
        </p:nvGraphicFramePr>
        <p:xfrm>
          <a:off x="3899152" y="2628457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39" name="Equation" r:id="rId7" imgW="2070000" imgH="342720" progId="Equation.DSMT4">
                  <p:embed/>
                </p:oleObj>
              </mc:Choice>
              <mc:Fallback>
                <p:oleObj name="Equation" r:id="rId7" imgW="2070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9152" y="2628457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-1200000">
            <a:off x="5252796" y="2254158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56759"/>
              </p:ext>
            </p:extLst>
          </p:nvPr>
        </p:nvGraphicFramePr>
        <p:xfrm>
          <a:off x="6350000" y="234315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40" name="Equation" r:id="rId9" imgW="1968480" imgH="342720" progId="Equation.DSMT4">
                  <p:embed/>
                </p:oleObj>
              </mc:Choice>
              <mc:Fallback>
                <p:oleObj name="Equation" r:id="rId9" imgW="1968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0000" y="234315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Up Arrow 30"/>
          <p:cNvSpPr/>
          <p:nvPr/>
        </p:nvSpPr>
        <p:spPr>
          <a:xfrm rot="-1200000">
            <a:off x="6717447" y="2212017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52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740261"/>
              </p:ext>
            </p:extLst>
          </p:nvPr>
        </p:nvGraphicFramePr>
        <p:xfrm>
          <a:off x="3924300" y="94899"/>
          <a:ext cx="48958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58"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94899"/>
                        <a:ext cx="48958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54217"/>
              </p:ext>
            </p:extLst>
          </p:nvPr>
        </p:nvGraphicFramePr>
        <p:xfrm>
          <a:off x="4888261" y="2057400"/>
          <a:ext cx="3931889" cy="10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59" name="Equation" r:id="rId5" imgW="2323800" imgH="622080" progId="Equation.DSMT4">
                  <p:embed/>
                </p:oleObj>
              </mc:Choice>
              <mc:Fallback>
                <p:oleObj name="Equation" r:id="rId5" imgW="23238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261" y="2057400"/>
                        <a:ext cx="3931889" cy="105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629065"/>
              </p:ext>
            </p:extLst>
          </p:nvPr>
        </p:nvGraphicFramePr>
        <p:xfrm>
          <a:off x="369185" y="4309935"/>
          <a:ext cx="3880278" cy="19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60" name="Equation" r:id="rId7" imgW="2514600" imgH="1257120" progId="Equation.DSMT4">
                  <p:embed/>
                </p:oleObj>
              </mc:Choice>
              <mc:Fallback>
                <p:oleObj name="Equation" r:id="rId7" imgW="2514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185" y="4309935"/>
                        <a:ext cx="3880278" cy="194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54159"/>
              </p:ext>
            </p:extLst>
          </p:nvPr>
        </p:nvGraphicFramePr>
        <p:xfrm>
          <a:off x="4628535" y="4724400"/>
          <a:ext cx="429101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61" name="Equation" r:id="rId9" imgW="2768400" imgH="901440" progId="Equation.DSMT4">
                  <p:embed/>
                </p:oleObj>
              </mc:Choice>
              <mc:Fallback>
                <p:oleObj name="Equation" r:id="rId9" imgW="27684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535" y="4724400"/>
                        <a:ext cx="429101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16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69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05554"/>
              </p:ext>
            </p:extLst>
          </p:nvPr>
        </p:nvGraphicFramePr>
        <p:xfrm>
          <a:off x="487878" y="678254"/>
          <a:ext cx="752475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3" name="Equation" r:id="rId3" imgW="4876560" imgH="1434960" progId="Equation.DSMT4">
                  <p:embed/>
                </p:oleObj>
              </mc:Choice>
              <mc:Fallback>
                <p:oleObj name="Equation" r:id="rId3" imgW="487656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878" y="678254"/>
                        <a:ext cx="752475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74194"/>
              </p:ext>
            </p:extLst>
          </p:nvPr>
        </p:nvGraphicFramePr>
        <p:xfrm>
          <a:off x="523875" y="2762250"/>
          <a:ext cx="677703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4" name="Equation" r:id="rId5" imgW="5956200" imgH="3225600" progId="Equation.DSMT4">
                  <p:embed/>
                </p:oleObj>
              </mc:Choice>
              <mc:Fallback>
                <p:oleObj name="Equation" r:id="rId5" imgW="595620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875" y="2762250"/>
                        <a:ext cx="6777038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50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21815</TotalTime>
  <Words>643</Words>
  <Application>Microsoft Office PowerPoint</Application>
  <PresentationFormat>On-screen Show (4:3)</PresentationFormat>
  <Paragraphs>155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MathType 7.0 Equation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 Holzwarth</cp:lastModifiedBy>
  <cp:revision>1050</cp:revision>
  <cp:lastPrinted>2018-11-12T13:30:06Z</cp:lastPrinted>
  <dcterms:created xsi:type="dcterms:W3CDTF">2012-01-10T18:32:24Z</dcterms:created>
  <dcterms:modified xsi:type="dcterms:W3CDTF">2019-11-13T14:24:18Z</dcterms:modified>
</cp:coreProperties>
</file>