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96" r:id="rId2"/>
    <p:sldId id="354" r:id="rId3"/>
    <p:sldId id="355" r:id="rId4"/>
    <p:sldId id="370" r:id="rId5"/>
    <p:sldId id="356" r:id="rId6"/>
    <p:sldId id="357" r:id="rId7"/>
    <p:sldId id="358" r:id="rId8"/>
    <p:sldId id="359" r:id="rId9"/>
    <p:sldId id="360" r:id="rId10"/>
    <p:sldId id="361" r:id="rId11"/>
    <p:sldId id="371" r:id="rId12"/>
    <p:sldId id="373" r:id="rId13"/>
    <p:sldId id="374" r:id="rId14"/>
    <p:sldId id="375" r:id="rId15"/>
    <p:sldId id="362" r:id="rId16"/>
    <p:sldId id="363" r:id="rId17"/>
    <p:sldId id="364" r:id="rId18"/>
    <p:sldId id="365" r:id="rId19"/>
    <p:sldId id="366" r:id="rId20"/>
    <p:sldId id="367" r:id="rId21"/>
    <p:sldId id="372" r:id="rId2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  <a:srgbClr val="F884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 varScale="1">
        <p:scale>
          <a:sx n="65" d="100"/>
          <a:sy n="65" d="100"/>
        </p:scale>
        <p:origin x="1066" y="3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1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3.wmf"/><Relationship Id="rId1" Type="http://schemas.openxmlformats.org/officeDocument/2006/relationships/image" Target="../media/image34.wmf"/><Relationship Id="rId4" Type="http://schemas.openxmlformats.org/officeDocument/2006/relationships/image" Target="../media/image3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11/18/2019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091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11/18/2019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11/18/2019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711  Fall 2019 -- Lecture 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6.pn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3.wmf"/><Relationship Id="rId10" Type="http://schemas.openxmlformats.org/officeDocument/2006/relationships/image" Target="../media/image15.wmf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4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2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4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2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2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36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3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35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hyperlink" Target="https://www.engineersedge.com/heat_transfer/thermal_diffusivity_table_13953.htm" TargetMode="Externa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66308"/>
            <a:ext cx="82296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PHY 711 Classical Mechanics and Mathematical Methods</a:t>
            </a:r>
          </a:p>
          <a:p>
            <a:pPr algn="ctr"/>
            <a:r>
              <a:rPr lang="en-US" sz="3200" b="1" dirty="0"/>
              <a:t>10-10:50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Plan for Lecture 33: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 algn="ctr">
              <a:spcBef>
                <a:spcPct val="50000"/>
              </a:spcBef>
            </a:pPr>
            <a:r>
              <a:rPr lang="en-US" sz="3200" b="1" dirty="0">
                <a:solidFill>
                  <a:schemeClr val="folHlink"/>
                </a:solidFill>
              </a:rPr>
              <a:t>Chapter 11 in F &amp; W:    </a:t>
            </a:r>
          </a:p>
          <a:p>
            <a:pPr marL="457200" lvl="2" algn="ctr">
              <a:spcBef>
                <a:spcPct val="50000"/>
              </a:spcBef>
            </a:pPr>
            <a:r>
              <a:rPr lang="en-US" sz="3200" b="1" dirty="0">
                <a:solidFill>
                  <a:schemeClr val="folHlink"/>
                </a:solidFill>
              </a:rPr>
              <a:t>Heat conduction</a:t>
            </a:r>
          </a:p>
          <a:p>
            <a:pPr marL="971550" lvl="2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>
                <a:solidFill>
                  <a:schemeClr val="folHlink"/>
                </a:solidFill>
              </a:rPr>
              <a:t>Basic equations</a:t>
            </a:r>
          </a:p>
          <a:p>
            <a:pPr marL="971550" lvl="2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>
                <a:solidFill>
                  <a:schemeClr val="folHlink"/>
                </a:solidFill>
              </a:rPr>
              <a:t>Boundary value problems</a:t>
            </a:r>
          </a:p>
          <a:p>
            <a:pPr marL="457200" lvl="2">
              <a:spcBef>
                <a:spcPct val="50000"/>
              </a:spcBef>
            </a:pPr>
            <a:r>
              <a:rPr lang="en-US" sz="3200" b="1" dirty="0">
                <a:solidFill>
                  <a:schemeClr val="folHlin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3810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Boundary value problems for heat conduction</a:t>
            </a: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5334000" y="842665"/>
            <a:ext cx="2893138" cy="1752600"/>
            <a:chOff x="1219200" y="914400"/>
            <a:chExt cx="5786276" cy="3505200"/>
          </a:xfrm>
        </p:grpSpPr>
        <p:sp>
          <p:nvSpPr>
            <p:cNvPr id="7" name="TextBox 6"/>
            <p:cNvSpPr txBox="1"/>
            <p:nvPr/>
          </p:nvSpPr>
          <p:spPr>
            <a:xfrm>
              <a:off x="3453812" y="3957935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a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19446" y="914400"/>
              <a:ext cx="4860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>
                  <a:latin typeface="+mj-lt"/>
                </a:rPr>
                <a:t>T</a:t>
              </a:r>
              <a:r>
                <a:rPr lang="en-US" sz="2400" b="1" i="1" baseline="-25000" dirty="0">
                  <a:latin typeface="+mj-lt"/>
                </a:rPr>
                <a:t>0</a:t>
              </a:r>
              <a:endParaRPr lang="en-US" sz="2400" b="1" i="1" dirty="0">
                <a:latin typeface="+mj-lt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219200" y="1376065"/>
              <a:ext cx="5543262" cy="2510135"/>
              <a:chOff x="1219200" y="1376065"/>
              <a:chExt cx="5543262" cy="2510135"/>
            </a:xfrm>
          </p:grpSpPr>
          <p:sp>
            <p:nvSpPr>
              <p:cNvPr id="10" name="Cube 9"/>
              <p:cNvSpPr/>
              <p:nvPr/>
            </p:nvSpPr>
            <p:spPr>
              <a:xfrm>
                <a:off x="1880188" y="1981200"/>
                <a:ext cx="4343400" cy="1905000"/>
              </a:xfrm>
              <a:prstGeom prst="cube">
                <a:avLst/>
              </a:prstGeom>
              <a:gradFill flip="none" rotWithShape="1">
                <a:gsLst>
                  <a:gs pos="50000">
                    <a:srgbClr val="DDABD2"/>
                  </a:gs>
                  <a:gs pos="2000">
                    <a:schemeClr val="tx2">
                      <a:lumMod val="20000"/>
                      <a:lumOff val="80000"/>
                    </a:schemeClr>
                  </a:gs>
                  <a:gs pos="78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08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219200" y="2967334"/>
                <a:ext cx="356188" cy="461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+mj-lt"/>
                  </a:rPr>
                  <a:t>b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727788" y="1515069"/>
                <a:ext cx="338554" cy="461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+mj-lt"/>
                  </a:rPr>
                  <a:t>c</a:t>
                </a:r>
              </a:p>
            </p:txBody>
          </p:sp>
          <p:cxnSp>
            <p:nvCxnSpPr>
              <p:cNvPr id="13" name="Straight Arrow Connector 12"/>
              <p:cNvCxnSpPr>
                <a:stCxn id="8" idx="2"/>
              </p:cNvCxnSpPr>
              <p:nvPr/>
            </p:nvCxnSpPr>
            <p:spPr>
              <a:xfrm flipH="1">
                <a:off x="6248400" y="1376065"/>
                <a:ext cx="514061" cy="121473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H="1">
                <a:off x="1880188" y="1376065"/>
                <a:ext cx="4882274" cy="155763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254026"/>
              </p:ext>
            </p:extLst>
          </p:nvPr>
        </p:nvGraphicFramePr>
        <p:xfrm>
          <a:off x="152400" y="3200400"/>
          <a:ext cx="8832992" cy="254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144" name="Equation" r:id="rId3" imgW="5892480" imgH="1777680" progId="Equation.DSMT4">
                  <p:embed/>
                </p:oleObj>
              </mc:Choice>
              <mc:Fallback>
                <p:oleObj name="Equation" r:id="rId3" imgW="5892480" imgH="1777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200400"/>
                        <a:ext cx="8832992" cy="254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329753B-C0C8-48D7-BD64-180E02B843AE}"/>
              </a:ext>
            </a:extLst>
          </p:cNvPr>
          <p:cNvCxnSpPr/>
          <p:nvPr/>
        </p:nvCxnSpPr>
        <p:spPr>
          <a:xfrm>
            <a:off x="7696200" y="2422405"/>
            <a:ext cx="75707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D3D5F01-79D4-41A6-89F5-DB98022D396B}"/>
              </a:ext>
            </a:extLst>
          </p:cNvPr>
          <p:cNvSpPr txBox="1"/>
          <p:nvPr/>
        </p:nvSpPr>
        <p:spPr>
          <a:xfrm>
            <a:off x="8476722" y="2209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24444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1437481"/>
            <a:ext cx="4648200" cy="462915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695278"/>
              </p:ext>
            </p:extLst>
          </p:nvPr>
        </p:nvGraphicFramePr>
        <p:xfrm>
          <a:off x="165100" y="152400"/>
          <a:ext cx="8813800" cy="140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377" name="Equation" r:id="rId4" imgW="5879880" imgH="977760" progId="Equation.DSMT4">
                  <p:embed/>
                </p:oleObj>
              </mc:Choice>
              <mc:Fallback>
                <p:oleObj name="Equation" r:id="rId4" imgW="5879880" imgH="977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" y="152400"/>
                        <a:ext cx="8813800" cy="1403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825426"/>
              </p:ext>
            </p:extLst>
          </p:nvPr>
        </p:nvGraphicFramePr>
        <p:xfrm>
          <a:off x="1009650" y="5562600"/>
          <a:ext cx="26289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378" name="Equation" r:id="rId6" imgW="1600200" imgH="266400" progId="Equation.DSMT4">
                  <p:embed/>
                </p:oleObj>
              </mc:Choice>
              <mc:Fallback>
                <p:oleObj name="Equation" r:id="rId6" imgW="16002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09650" y="5562600"/>
                        <a:ext cx="2628900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96685" y="1420916"/>
            <a:ext cx="4648200" cy="4524375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551397"/>
              </p:ext>
            </p:extLst>
          </p:nvPr>
        </p:nvGraphicFramePr>
        <p:xfrm>
          <a:off x="5915025" y="5638800"/>
          <a:ext cx="256857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379" name="Equation" r:id="rId9" imgW="1562040" imgH="266400" progId="Equation.DSMT4">
                  <p:embed/>
                </p:oleObj>
              </mc:Choice>
              <mc:Fallback>
                <p:oleObj name="Equation" r:id="rId9" imgW="156204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915025" y="5638800"/>
                        <a:ext cx="2568575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AA8F452-A5A6-45C8-93FD-315601E1C907}"/>
              </a:ext>
            </a:extLst>
          </p:cNvPr>
          <p:cNvSpPr txBox="1"/>
          <p:nvPr/>
        </p:nvSpPr>
        <p:spPr>
          <a:xfrm>
            <a:off x="1480793" y="5144888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/b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C632DA-B067-4354-8E44-9225D9EAC5DE}"/>
              </a:ext>
            </a:extLst>
          </p:cNvPr>
          <p:cNvSpPr txBox="1"/>
          <p:nvPr/>
        </p:nvSpPr>
        <p:spPr>
          <a:xfrm>
            <a:off x="6096000" y="526798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/b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AC0A38-F3D9-459D-ADA8-4C4461BD77F3}"/>
              </a:ext>
            </a:extLst>
          </p:cNvPr>
          <p:cNvSpPr txBox="1"/>
          <p:nvPr/>
        </p:nvSpPr>
        <p:spPr>
          <a:xfrm>
            <a:off x="3124200" y="51054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/a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D70A73-F1CD-49DD-BD56-C709B99488E4}"/>
              </a:ext>
            </a:extLst>
          </p:cNvPr>
          <p:cNvSpPr txBox="1"/>
          <p:nvPr/>
        </p:nvSpPr>
        <p:spPr>
          <a:xfrm>
            <a:off x="7772400" y="51816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/a</a:t>
            </a:r>
          </a:p>
        </p:txBody>
      </p:sp>
    </p:spTree>
    <p:extLst>
      <p:ext uri="{BB962C8B-B14F-4D97-AF65-F5344CB8AC3E}">
        <p14:creationId xmlns:p14="http://schemas.microsoft.com/office/powerpoint/2010/main" val="4179985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048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Oscillatory thermal behavior</a:t>
            </a:r>
          </a:p>
        </p:txBody>
      </p:sp>
      <p:sp>
        <p:nvSpPr>
          <p:cNvPr id="7" name="Cube 6"/>
          <p:cNvSpPr/>
          <p:nvPr/>
        </p:nvSpPr>
        <p:spPr>
          <a:xfrm rot="10800000" flipV="1">
            <a:off x="2514600" y="1524000"/>
            <a:ext cx="6400800" cy="2057400"/>
          </a:xfrm>
          <a:prstGeom prst="cube">
            <a:avLst>
              <a:gd name="adj" fmla="val 32069"/>
            </a:avLst>
          </a:prstGeom>
          <a:gradFill>
            <a:gsLst>
              <a:gs pos="64000">
                <a:srgbClr val="F884B6">
                  <a:alpha val="65000"/>
                </a:srgbClr>
              </a:gs>
              <a:gs pos="0">
                <a:schemeClr val="bg1"/>
              </a:gs>
              <a:gs pos="74000">
                <a:srgbClr val="F884B6"/>
              </a:gs>
              <a:gs pos="88000">
                <a:srgbClr val="F884B6"/>
              </a:gs>
              <a:gs pos="100000">
                <a:srgbClr val="F884B6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95920" y="3603396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z=0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19700" y="3606538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z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715000" y="3834228"/>
            <a:ext cx="8382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456793"/>
              </p:ext>
            </p:extLst>
          </p:nvPr>
        </p:nvGraphicFramePr>
        <p:xfrm>
          <a:off x="735998" y="863670"/>
          <a:ext cx="3709603" cy="688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376" name="Equation" r:id="rId3" imgW="2120760" imgH="393480" progId="Equation.DSMT4">
                  <p:embed/>
                </p:oleObj>
              </mc:Choice>
              <mc:Fallback>
                <p:oleObj name="Equation" r:id="rId3" imgW="21207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5998" y="863670"/>
                        <a:ext cx="3709603" cy="6886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>
          <a:xfrm rot="2812942">
            <a:off x="1629443" y="1566422"/>
            <a:ext cx="914400" cy="685800"/>
          </a:xfrm>
          <a:prstGeom prst="rightArrow">
            <a:avLst/>
          </a:prstGeom>
          <a:solidFill>
            <a:srgbClr val="DA32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4358308"/>
              </p:ext>
            </p:extLst>
          </p:nvPr>
        </p:nvGraphicFramePr>
        <p:xfrm>
          <a:off x="390525" y="4032384"/>
          <a:ext cx="4181475" cy="243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377" name="Equation" r:id="rId5" imgW="2895480" imgH="1688760" progId="Equation.DSMT4">
                  <p:embed/>
                </p:oleObj>
              </mc:Choice>
              <mc:Fallback>
                <p:oleObj name="Equation" r:id="rId5" imgW="2895480" imgH="1688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0525" y="4032384"/>
                        <a:ext cx="4181475" cy="243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0549904"/>
              </p:ext>
            </p:extLst>
          </p:nvPr>
        </p:nvGraphicFramePr>
        <p:xfrm>
          <a:off x="5441950" y="4148138"/>
          <a:ext cx="2751138" cy="232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378" name="Equation" r:id="rId7" imgW="1904760" imgH="1612800" progId="Equation.DSMT4">
                  <p:embed/>
                </p:oleObj>
              </mc:Choice>
              <mc:Fallback>
                <p:oleObj name="Equation" r:id="rId7" imgW="1904760" imgH="1612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41950" y="4148138"/>
                        <a:ext cx="2751138" cy="2328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9826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048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Oscillatory thermal behavior -- continued</a:t>
            </a:r>
          </a:p>
        </p:txBody>
      </p:sp>
      <p:sp>
        <p:nvSpPr>
          <p:cNvPr id="7" name="Cube 6"/>
          <p:cNvSpPr/>
          <p:nvPr/>
        </p:nvSpPr>
        <p:spPr>
          <a:xfrm rot="10800000" flipV="1">
            <a:off x="2514600" y="1524000"/>
            <a:ext cx="6400800" cy="2057400"/>
          </a:xfrm>
          <a:prstGeom prst="cube">
            <a:avLst>
              <a:gd name="adj" fmla="val 32069"/>
            </a:avLst>
          </a:prstGeom>
          <a:gradFill>
            <a:gsLst>
              <a:gs pos="64000">
                <a:srgbClr val="F884B6">
                  <a:alpha val="65000"/>
                </a:srgbClr>
              </a:gs>
              <a:gs pos="0">
                <a:schemeClr val="bg1"/>
              </a:gs>
              <a:gs pos="74000">
                <a:srgbClr val="F884B6"/>
              </a:gs>
              <a:gs pos="88000">
                <a:srgbClr val="F884B6"/>
              </a:gs>
              <a:gs pos="100000">
                <a:srgbClr val="F884B6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95920" y="3603396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z=0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19700" y="3606538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z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715000" y="3834228"/>
            <a:ext cx="8382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456793"/>
              </p:ext>
            </p:extLst>
          </p:nvPr>
        </p:nvGraphicFramePr>
        <p:xfrm>
          <a:off x="735998" y="863670"/>
          <a:ext cx="3709603" cy="688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360" name="Equation" r:id="rId3" imgW="2120760" imgH="393480" progId="Equation.DSMT4">
                  <p:embed/>
                </p:oleObj>
              </mc:Choice>
              <mc:Fallback>
                <p:oleObj name="Equation" r:id="rId3" imgW="21207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5998" y="863670"/>
                        <a:ext cx="3709603" cy="6886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>
          <a:xfrm rot="2812942">
            <a:off x="1629443" y="1566422"/>
            <a:ext cx="914400" cy="685800"/>
          </a:xfrm>
          <a:prstGeom prst="rightArrow">
            <a:avLst/>
          </a:prstGeom>
          <a:solidFill>
            <a:srgbClr val="DA32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883676"/>
              </p:ext>
            </p:extLst>
          </p:nvPr>
        </p:nvGraphicFramePr>
        <p:xfrm>
          <a:off x="1162650" y="3977615"/>
          <a:ext cx="6565901" cy="254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361" name="Equation" r:id="rId5" imgW="4546440" imgH="1765080" progId="Equation.DSMT4">
                  <p:embed/>
                </p:oleObj>
              </mc:Choice>
              <mc:Fallback>
                <p:oleObj name="Equation" r:id="rId5" imgW="4546440" imgH="1765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62650" y="3977615"/>
                        <a:ext cx="6565901" cy="254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5610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1171575"/>
            <a:ext cx="8591550" cy="451485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937448"/>
              </p:ext>
            </p:extLst>
          </p:nvPr>
        </p:nvGraphicFramePr>
        <p:xfrm>
          <a:off x="2438400" y="273049"/>
          <a:ext cx="3889375" cy="898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348" name="Equation" r:id="rId4" imgW="2692080" imgH="622080" progId="Equation.DSMT4">
                  <p:embed/>
                </p:oleObj>
              </mc:Choice>
              <mc:Fallback>
                <p:oleObj name="Equation" r:id="rId4" imgW="269208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38400" y="273049"/>
                        <a:ext cx="3889375" cy="8985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D3696C0-8B5F-4F2D-ABB7-96851514780A}"/>
              </a:ext>
            </a:extLst>
          </p:cNvPr>
          <p:cNvSpPr txBox="1"/>
          <p:nvPr/>
        </p:nvSpPr>
        <p:spPr>
          <a:xfrm>
            <a:off x="6400800" y="42672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2500747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048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Initial value problem in an infinite domain; Fourier transform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8975774"/>
              </p:ext>
            </p:extLst>
          </p:nvPr>
        </p:nvGraphicFramePr>
        <p:xfrm>
          <a:off x="715963" y="830263"/>
          <a:ext cx="4332287" cy="399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261" name="Equation" r:id="rId3" imgW="2006280" imgH="1930320" progId="Equation.DSMT4">
                  <p:embed/>
                </p:oleObj>
              </mc:Choice>
              <mc:Fallback>
                <p:oleObj name="Equation" r:id="rId3" imgW="2006280" imgH="193032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3" y="830263"/>
                        <a:ext cx="4332287" cy="399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4045229"/>
              </p:ext>
            </p:extLst>
          </p:nvPr>
        </p:nvGraphicFramePr>
        <p:xfrm>
          <a:off x="1035050" y="4953000"/>
          <a:ext cx="6321425" cy="121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262" name="数式" r:id="rId5" imgW="1269720" imgH="253800" progId="Equation.3">
                  <p:embed/>
                </p:oleObj>
              </mc:Choice>
              <mc:Fallback>
                <p:oleObj name="数式" r:id="rId5" imgW="1269720" imgH="253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5050" y="4953000"/>
                        <a:ext cx="6321425" cy="12112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3950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048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Initial value problem in an infinite domain; Fourier transform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277040"/>
              </p:ext>
            </p:extLst>
          </p:nvPr>
        </p:nvGraphicFramePr>
        <p:xfrm>
          <a:off x="445293" y="1066800"/>
          <a:ext cx="82534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551" name="数式" r:id="rId3" imgW="3822480" imgH="431640" progId="Equation.3">
                  <p:embed/>
                </p:oleObj>
              </mc:Choice>
              <mc:Fallback>
                <p:oleObj name="数式" r:id="rId3" imgW="38224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293" y="1066800"/>
                        <a:ext cx="82534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744787"/>
              </p:ext>
            </p:extLst>
          </p:nvPr>
        </p:nvGraphicFramePr>
        <p:xfrm>
          <a:off x="1066800" y="2057400"/>
          <a:ext cx="3200399" cy="613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552" name="数式" r:id="rId5" imgW="1269720" imgH="253800" progId="Equation.3">
                  <p:embed/>
                </p:oleObj>
              </mc:Choice>
              <mc:Fallback>
                <p:oleObj name="数式" r:id="rId5" imgW="12697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057400"/>
                        <a:ext cx="3200399" cy="6132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584295"/>
              </p:ext>
            </p:extLst>
          </p:nvPr>
        </p:nvGraphicFramePr>
        <p:xfrm>
          <a:off x="1066800" y="2895600"/>
          <a:ext cx="4662487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553" name="数式" r:id="rId7" imgW="2158920" imgH="431640" progId="Equation.3">
                  <p:embed/>
                </p:oleObj>
              </mc:Choice>
              <mc:Fallback>
                <p:oleObj name="数式" r:id="rId7" imgW="215892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895600"/>
                        <a:ext cx="4662487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2408260"/>
              </p:ext>
            </p:extLst>
          </p:nvPr>
        </p:nvGraphicFramePr>
        <p:xfrm>
          <a:off x="1143000" y="3962400"/>
          <a:ext cx="4030662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554" name="数式" r:id="rId9" imgW="1866600" imgH="279360" progId="Equation.3">
                  <p:embed/>
                </p:oleObj>
              </mc:Choice>
              <mc:Fallback>
                <p:oleObj name="数式" r:id="rId9" imgW="1866600" imgH="2793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962400"/>
                        <a:ext cx="4030662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9206232"/>
              </p:ext>
            </p:extLst>
          </p:nvPr>
        </p:nvGraphicFramePr>
        <p:xfrm>
          <a:off x="1235075" y="4721225"/>
          <a:ext cx="5622925" cy="167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555" name="数式" r:id="rId11" imgW="2603160" imgH="812520" progId="Equation.3">
                  <p:embed/>
                </p:oleObj>
              </mc:Choice>
              <mc:Fallback>
                <p:oleObj name="数式" r:id="rId11" imgW="2603160" imgH="81252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5075" y="4721225"/>
                        <a:ext cx="5622925" cy="167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4719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048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Initial value problem in an infinite domain; Fourier transform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907764"/>
              </p:ext>
            </p:extLst>
          </p:nvPr>
        </p:nvGraphicFramePr>
        <p:xfrm>
          <a:off x="1066800" y="1371600"/>
          <a:ext cx="7400996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11" name="数式" r:id="rId3" imgW="2628720" imgH="1244520" progId="Equation.3">
                  <p:embed/>
                </p:oleObj>
              </mc:Choice>
              <mc:Fallback>
                <p:oleObj name="数式" r:id="rId3" imgW="2628720" imgH="124452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371600"/>
                        <a:ext cx="7400996" cy="335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3732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4572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Heat equation in half-space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4971905"/>
              </p:ext>
            </p:extLst>
          </p:nvPr>
        </p:nvGraphicFramePr>
        <p:xfrm>
          <a:off x="1219200" y="1066800"/>
          <a:ext cx="6477000" cy="309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315" name="数式" r:id="rId3" imgW="3085920" imgH="1498320" progId="Equation.3">
                  <p:embed/>
                </p:oleObj>
              </mc:Choice>
              <mc:Fallback>
                <p:oleObj name="数式" r:id="rId3" imgW="3085920" imgH="14983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066800"/>
                        <a:ext cx="6477000" cy="309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5980908"/>
              </p:ext>
            </p:extLst>
          </p:nvPr>
        </p:nvGraphicFramePr>
        <p:xfrm>
          <a:off x="2286000" y="3886200"/>
          <a:ext cx="4168775" cy="194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316" name="数式" r:id="rId5" imgW="1930320" imgH="939600" progId="Equation.3">
                  <p:embed/>
                </p:oleObj>
              </mc:Choice>
              <mc:Fallback>
                <p:oleObj name="数式" r:id="rId5" imgW="1930320" imgH="939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886200"/>
                        <a:ext cx="4168775" cy="194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127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26367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Heat equation in half-space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59327"/>
              </p:ext>
            </p:extLst>
          </p:nvPr>
        </p:nvGraphicFramePr>
        <p:xfrm>
          <a:off x="1143000" y="688032"/>
          <a:ext cx="3262312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502" name="数式" r:id="rId3" imgW="1511280" imgH="609480" progId="Equation.3">
                  <p:embed/>
                </p:oleObj>
              </mc:Choice>
              <mc:Fallback>
                <p:oleObj name="数式" r:id="rId3" imgW="151128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688032"/>
                        <a:ext cx="3262312" cy="126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944996"/>
              </p:ext>
            </p:extLst>
          </p:nvPr>
        </p:nvGraphicFramePr>
        <p:xfrm>
          <a:off x="228600" y="1295400"/>
          <a:ext cx="4168775" cy="194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503" name="数式" r:id="rId5" imgW="1930320" imgH="939600" progId="Equation.3">
                  <p:embed/>
                </p:oleObj>
              </mc:Choice>
              <mc:Fallback>
                <p:oleObj name="数式" r:id="rId5" imgW="193032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295400"/>
                        <a:ext cx="4168775" cy="194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5871312"/>
              </p:ext>
            </p:extLst>
          </p:nvPr>
        </p:nvGraphicFramePr>
        <p:xfrm>
          <a:off x="1524000" y="3048000"/>
          <a:ext cx="6910388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504" name="数式" r:id="rId7" imgW="3200400" imgH="482400" progId="Equation.3">
                  <p:embed/>
                </p:oleObj>
              </mc:Choice>
              <mc:Fallback>
                <p:oleObj name="数式" r:id="rId7" imgW="3200400" imgH="482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048000"/>
                        <a:ext cx="6910388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2289784"/>
              </p:ext>
            </p:extLst>
          </p:nvPr>
        </p:nvGraphicFramePr>
        <p:xfrm>
          <a:off x="762000" y="4114800"/>
          <a:ext cx="5594350" cy="204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505" name="数式" r:id="rId9" imgW="2590560" imgH="990360" progId="Equation.3">
                  <p:embed/>
                </p:oleObj>
              </mc:Choice>
              <mc:Fallback>
                <p:oleObj name="数式" r:id="rId9" imgW="2590560" imgH="9903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114800"/>
                        <a:ext cx="5594350" cy="204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6913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201536" y="3733800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798A64-861C-49E8-AE97-87FBE9C8C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736" y="27354"/>
            <a:ext cx="8667750" cy="63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" y="1143000"/>
            <a:ext cx="8972550" cy="3810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19200" y="34290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t=0.01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71800" y="2819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t=3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0" y="2057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t=50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069902"/>
              </p:ext>
            </p:extLst>
          </p:nvPr>
        </p:nvGraphicFramePr>
        <p:xfrm>
          <a:off x="1185512" y="304800"/>
          <a:ext cx="3049587" cy="1005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62" name="Equation" r:id="rId4" imgW="1879560" imgH="647640" progId="Equation.DSMT4">
                  <p:embed/>
                </p:oleObj>
              </mc:Choice>
              <mc:Fallback>
                <p:oleObj name="Equation" r:id="rId4" imgW="1879560" imgH="647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5512" y="304800"/>
                        <a:ext cx="3049587" cy="10053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4883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7028"/>
            <a:ext cx="9144000" cy="41439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3810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Temperature profile</a:t>
            </a:r>
          </a:p>
        </p:txBody>
      </p:sp>
    </p:spTree>
    <p:extLst>
      <p:ext uri="{BB962C8B-B14F-4D97-AF65-F5344CB8AC3E}">
        <p14:creationId xmlns:p14="http://schemas.microsoft.com/office/powerpoint/2010/main" val="3114975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9100" y="2286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Conduction of heat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390900" y="838200"/>
            <a:ext cx="4991100" cy="2519362"/>
            <a:chOff x="2743200" y="1676400"/>
            <a:chExt cx="4991100" cy="2519362"/>
          </a:xfrm>
        </p:grpSpPr>
        <p:sp>
          <p:nvSpPr>
            <p:cNvPr id="8" name="Right Arrow 7"/>
            <p:cNvSpPr/>
            <p:nvPr/>
          </p:nvSpPr>
          <p:spPr>
            <a:xfrm rot="2019796">
              <a:off x="5791200" y="3810000"/>
              <a:ext cx="1524000" cy="38576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"/>
            <p:cNvSpPr>
              <a:spLocks noChangeAspect="1" noEditPoints="1" noChangeArrowheads="1"/>
            </p:cNvSpPr>
            <p:nvPr/>
          </p:nvSpPr>
          <p:spPr bwMode="auto">
            <a:xfrm>
              <a:off x="2743200" y="1676400"/>
              <a:ext cx="3759462" cy="2519362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>
              <a:gsLst>
                <a:gs pos="0">
                  <a:srgbClr val="F884B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Cube 6"/>
            <p:cNvSpPr/>
            <p:nvPr/>
          </p:nvSpPr>
          <p:spPr>
            <a:xfrm>
              <a:off x="4419600" y="2819400"/>
              <a:ext cx="457200" cy="45720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96100" y="3576458"/>
              <a:ext cx="83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err="1">
                  <a:latin typeface="+mj-lt"/>
                </a:rPr>
                <a:t>j</a:t>
              </a:r>
              <a:r>
                <a:rPr lang="en-US" sz="2400" b="1" i="1" baseline="-25000" dirty="0" err="1">
                  <a:latin typeface="+mj-lt"/>
                </a:rPr>
                <a:t>h</a:t>
              </a:r>
              <a:endParaRPr lang="en-US" sz="2400" b="1" i="1" dirty="0"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48200" y="2438400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latin typeface="+mj-lt"/>
                </a:rPr>
                <a:t>T(</a:t>
              </a:r>
              <a:r>
                <a:rPr lang="en-US" sz="2400" b="1" i="1" dirty="0" err="1">
                  <a:latin typeface="+mj-lt"/>
                </a:rPr>
                <a:t>r,t</a:t>
              </a:r>
              <a:r>
                <a:rPr lang="en-US" sz="2400" b="1" i="1" dirty="0">
                  <a:latin typeface="+mj-lt"/>
                </a:rPr>
                <a:t>)</a:t>
              </a:r>
            </a:p>
          </p:txBody>
        </p:sp>
      </p:grp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340885"/>
              </p:ext>
            </p:extLst>
          </p:nvPr>
        </p:nvGraphicFramePr>
        <p:xfrm>
          <a:off x="741680" y="3581400"/>
          <a:ext cx="7251700" cy="2991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010" name="Equation" r:id="rId3" imgW="4228920" imgH="1765080" progId="Equation.DSMT4">
                  <p:embed/>
                </p:oleObj>
              </mc:Choice>
              <mc:Fallback>
                <p:oleObj name="Equation" r:id="rId3" imgW="4228920" imgH="1765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1680" y="3581400"/>
                        <a:ext cx="7251700" cy="2991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6654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286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 that in this treatment we are considering a system at constant pressure </a:t>
            </a:r>
            <a:r>
              <a:rPr lang="en-US" sz="2400" i="1" dirty="0">
                <a:latin typeface="+mj-lt"/>
              </a:rPr>
              <a:t>p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500180"/>
              </p:ext>
            </p:extLst>
          </p:nvPr>
        </p:nvGraphicFramePr>
        <p:xfrm>
          <a:off x="250766" y="1371600"/>
          <a:ext cx="8493046" cy="1981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334" name="Equation" r:id="rId3" imgW="7022880" imgH="1638000" progId="Equation.DSMT4">
                  <p:embed/>
                </p:oleObj>
              </mc:Choice>
              <mc:Fallback>
                <p:oleObj name="Equation" r:id="rId3" imgW="7022880" imgH="163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0766" y="1371600"/>
                        <a:ext cx="8493046" cy="19811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821500"/>
              </p:ext>
            </p:extLst>
          </p:nvPr>
        </p:nvGraphicFramePr>
        <p:xfrm>
          <a:off x="1535113" y="3313113"/>
          <a:ext cx="7088187" cy="230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335" name="Equation" r:id="rId5" imgW="4444920" imgH="1447560" progId="Equation.DSMT4">
                  <p:embed/>
                </p:oleObj>
              </mc:Choice>
              <mc:Fallback>
                <p:oleObj name="Equation" r:id="rId5" imgW="4444920" imgH="1447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35113" y="3313113"/>
                        <a:ext cx="7088187" cy="2309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5569803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More generally, note that </a:t>
            </a:r>
            <a:r>
              <a:rPr lang="en-US" sz="2400" i="1" dirty="0">
                <a:latin typeface="+mj-lt"/>
              </a:rPr>
              <a:t>c</a:t>
            </a:r>
            <a:r>
              <a:rPr lang="en-US" sz="2400" i="1" baseline="-25000" dirty="0">
                <a:latin typeface="+mj-lt"/>
              </a:rPr>
              <a:t>p</a:t>
            </a:r>
            <a:r>
              <a:rPr lang="en-US" sz="2400" dirty="0">
                <a:latin typeface="+mj-lt"/>
              </a:rPr>
              <a:t> can depend on </a:t>
            </a:r>
            <a:r>
              <a:rPr lang="en-US" sz="2400" i="1" dirty="0">
                <a:latin typeface="+mj-lt"/>
              </a:rPr>
              <a:t>T</a:t>
            </a:r>
            <a:r>
              <a:rPr lang="en-US" sz="2400" dirty="0">
                <a:latin typeface="+mj-lt"/>
              </a:rPr>
              <a:t>; we are assuming that dependence to be trivial.</a:t>
            </a:r>
          </a:p>
        </p:txBody>
      </p:sp>
    </p:spTree>
    <p:extLst>
      <p:ext uri="{BB962C8B-B14F-4D97-AF65-F5344CB8AC3E}">
        <p14:creationId xmlns:p14="http://schemas.microsoft.com/office/powerpoint/2010/main" val="153332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9100" y="2286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Conduction of heat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128117"/>
              </p:ext>
            </p:extLst>
          </p:nvPr>
        </p:nvGraphicFramePr>
        <p:xfrm>
          <a:off x="765175" y="622340"/>
          <a:ext cx="7613650" cy="303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138" name="Equation" r:id="rId3" imgW="4178160" imgH="1739880" progId="Equation.DSMT4">
                  <p:embed/>
                </p:oleObj>
              </mc:Choice>
              <mc:Fallback>
                <p:oleObj name="Equation" r:id="rId3" imgW="4178160" imgH="17398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175" y="622340"/>
                        <a:ext cx="7613650" cy="30361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7417857">
            <a:off x="4829018" y="3745482"/>
            <a:ext cx="1269892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19600" y="45720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heat flux</a:t>
            </a:r>
          </a:p>
        </p:txBody>
      </p:sp>
      <p:sp>
        <p:nvSpPr>
          <p:cNvPr id="9" name="Right Arrow 8"/>
          <p:cNvSpPr/>
          <p:nvPr/>
        </p:nvSpPr>
        <p:spPr>
          <a:xfrm rot="3985383">
            <a:off x="6967630" y="3868142"/>
            <a:ext cx="1269892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162800" y="47244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heat source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903012"/>
              </p:ext>
            </p:extLst>
          </p:nvPr>
        </p:nvGraphicFramePr>
        <p:xfrm>
          <a:off x="577850" y="5105400"/>
          <a:ext cx="5365750" cy="1257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139" name="Equation" r:id="rId5" imgW="2489040" imgH="609480" progId="Equation.DSMT4">
                  <p:embed/>
                </p:oleObj>
              </mc:Choice>
              <mc:Fallback>
                <p:oleObj name="Equation" r:id="rId5" imgW="2489040" imgH="609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" y="5105400"/>
                        <a:ext cx="5365750" cy="12578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2012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362200" y="2209800"/>
            <a:ext cx="3886200" cy="1219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9100" y="2286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Conduction of heat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849151"/>
              </p:ext>
            </p:extLst>
          </p:nvPr>
        </p:nvGraphicFramePr>
        <p:xfrm>
          <a:off x="1271588" y="609600"/>
          <a:ext cx="4900612" cy="3806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56" name="Equation" r:id="rId3" imgW="3111480" imgH="2450880" progId="Equation.DSMT4">
                  <p:embed/>
                </p:oleObj>
              </mc:Choice>
              <mc:Fallback>
                <p:oleObj name="Equation" r:id="rId3" imgW="3111480" imgH="24508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1588" y="609600"/>
                        <a:ext cx="4900612" cy="38064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600" y="4409842"/>
            <a:ext cx="830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j-lt"/>
                <a:hlinkClick r:id="rId5"/>
              </a:rPr>
              <a:t>https://www.engineersedge.com/heat_transfer/thermal_diffusivity_table_13953.htm</a:t>
            </a:r>
            <a:endParaRPr lang="en-US" sz="1600" dirty="0">
              <a:latin typeface="+mj-lt"/>
            </a:endParaRPr>
          </a:p>
          <a:p>
            <a:pPr algn="ctr"/>
            <a:r>
              <a:rPr lang="en-US" sz="3200" dirty="0">
                <a:latin typeface="+mj-lt"/>
              </a:rPr>
              <a:t>Typical values (m</a:t>
            </a:r>
            <a:r>
              <a:rPr lang="en-US" sz="3200" baseline="30000" dirty="0">
                <a:latin typeface="+mj-lt"/>
              </a:rPr>
              <a:t>2</a:t>
            </a:r>
            <a:r>
              <a:rPr lang="en-US" sz="3200" dirty="0">
                <a:latin typeface="+mj-lt"/>
              </a:rPr>
              <a:t>/s)</a:t>
            </a:r>
          </a:p>
          <a:p>
            <a:r>
              <a:rPr lang="en-US" sz="2400" dirty="0">
                <a:latin typeface="+mj-lt"/>
              </a:rPr>
              <a:t>Air           2x10</a:t>
            </a:r>
            <a:r>
              <a:rPr lang="en-US" sz="2400" baseline="30000" dirty="0">
                <a:latin typeface="+mj-lt"/>
              </a:rPr>
              <a:t>-5</a:t>
            </a:r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Water      1x10</a:t>
            </a:r>
            <a:r>
              <a:rPr lang="en-US" sz="2400" baseline="30000" dirty="0">
                <a:latin typeface="+mj-lt"/>
              </a:rPr>
              <a:t>-7</a:t>
            </a:r>
          </a:p>
          <a:p>
            <a:r>
              <a:rPr lang="en-US" sz="2400" dirty="0">
                <a:latin typeface="+mj-lt"/>
              </a:rPr>
              <a:t>Copper    1x10</a:t>
            </a:r>
            <a:r>
              <a:rPr lang="en-US" sz="2400" baseline="30000" dirty="0">
                <a:latin typeface="+mj-lt"/>
              </a:rPr>
              <a:t>-4</a:t>
            </a:r>
            <a:endParaRPr lang="en-US" sz="24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35814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thermal diffusivity</a:t>
            </a:r>
          </a:p>
        </p:txBody>
      </p:sp>
    </p:spTree>
    <p:extLst>
      <p:ext uri="{BB962C8B-B14F-4D97-AF65-F5344CB8AC3E}">
        <p14:creationId xmlns:p14="http://schemas.microsoft.com/office/powerpoint/2010/main" val="636572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3810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Boundary value problems for heat conduction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524000" y="914400"/>
            <a:ext cx="5481476" cy="3505200"/>
            <a:chOff x="1524000" y="914400"/>
            <a:chExt cx="5481476" cy="3505200"/>
          </a:xfrm>
        </p:grpSpPr>
        <p:sp>
          <p:nvSpPr>
            <p:cNvPr id="9" name="TextBox 8"/>
            <p:cNvSpPr txBox="1"/>
            <p:nvPr/>
          </p:nvSpPr>
          <p:spPr>
            <a:xfrm>
              <a:off x="3453812" y="3957935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a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19446" y="914400"/>
              <a:ext cx="4860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>
                  <a:latin typeface="+mj-lt"/>
                </a:rPr>
                <a:t>T</a:t>
              </a:r>
              <a:r>
                <a:rPr lang="en-US" sz="2400" b="1" i="1" baseline="-25000" dirty="0">
                  <a:latin typeface="+mj-lt"/>
                </a:rPr>
                <a:t>0</a:t>
              </a:r>
              <a:endParaRPr lang="en-US" sz="2400" b="1" i="1" dirty="0">
                <a:latin typeface="+mj-lt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524000" y="1376065"/>
              <a:ext cx="5238462" cy="2510135"/>
              <a:chOff x="1524000" y="1376065"/>
              <a:chExt cx="5238462" cy="2510135"/>
            </a:xfrm>
          </p:grpSpPr>
          <p:sp>
            <p:nvSpPr>
              <p:cNvPr id="6" name="Cube 5"/>
              <p:cNvSpPr/>
              <p:nvPr/>
            </p:nvSpPr>
            <p:spPr>
              <a:xfrm>
                <a:off x="1880188" y="1981200"/>
                <a:ext cx="4343400" cy="1905000"/>
              </a:xfrm>
              <a:prstGeom prst="cube">
                <a:avLst/>
              </a:prstGeom>
              <a:gradFill flip="none" rotWithShape="1">
                <a:gsLst>
                  <a:gs pos="50000">
                    <a:srgbClr val="DDABD2"/>
                  </a:gs>
                  <a:gs pos="2000">
                    <a:schemeClr val="tx2">
                      <a:lumMod val="20000"/>
                      <a:lumOff val="80000"/>
                    </a:schemeClr>
                  </a:gs>
                  <a:gs pos="78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08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524000" y="2967335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+mj-lt"/>
                  </a:rPr>
                  <a:t>b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727788" y="1750367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+mj-lt"/>
                  </a:rPr>
                  <a:t>c</a:t>
                </a:r>
              </a:p>
            </p:txBody>
          </p:sp>
          <p:cxnSp>
            <p:nvCxnSpPr>
              <p:cNvPr id="12" name="Straight Arrow Connector 11"/>
              <p:cNvCxnSpPr>
                <a:stCxn id="10" idx="2"/>
              </p:cNvCxnSpPr>
              <p:nvPr/>
            </p:nvCxnSpPr>
            <p:spPr>
              <a:xfrm flipH="1">
                <a:off x="6248400" y="1376065"/>
                <a:ext cx="514061" cy="121473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H="1">
                <a:off x="1880188" y="1376065"/>
                <a:ext cx="4882274" cy="155763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2896671"/>
              </p:ext>
            </p:extLst>
          </p:nvPr>
        </p:nvGraphicFramePr>
        <p:xfrm>
          <a:off x="914400" y="4150320"/>
          <a:ext cx="7879037" cy="280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79" name="Equation" r:id="rId3" imgW="5587920" imgH="2019240" progId="Equation.DSMT4">
                  <p:embed/>
                </p:oleObj>
              </mc:Choice>
              <mc:Fallback>
                <p:oleObj name="Equation" r:id="rId3" imgW="5587920" imgH="20192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150320"/>
                        <a:ext cx="7879037" cy="280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075EF9A-B3BB-4118-8AFA-4DB6441F6E3E}"/>
              </a:ext>
            </a:extLst>
          </p:cNvPr>
          <p:cNvCxnSpPr/>
          <p:nvPr/>
        </p:nvCxnSpPr>
        <p:spPr>
          <a:xfrm>
            <a:off x="6248400" y="3957935"/>
            <a:ext cx="75707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4A279D8-76B3-49B2-B171-354D563268B3}"/>
              </a:ext>
            </a:extLst>
          </p:cNvPr>
          <p:cNvSpPr txBox="1"/>
          <p:nvPr/>
        </p:nvSpPr>
        <p:spPr>
          <a:xfrm>
            <a:off x="7391400" y="3733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40316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3810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Boundary value problems for heat conduction</a:t>
            </a:r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5334000" y="842665"/>
            <a:ext cx="2893138" cy="1752600"/>
            <a:chOff x="1219200" y="914400"/>
            <a:chExt cx="5786276" cy="3505200"/>
          </a:xfrm>
        </p:grpSpPr>
        <p:sp>
          <p:nvSpPr>
            <p:cNvPr id="13" name="TextBox 12"/>
            <p:cNvSpPr txBox="1"/>
            <p:nvPr/>
          </p:nvSpPr>
          <p:spPr>
            <a:xfrm>
              <a:off x="3453812" y="3957935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a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519446" y="914400"/>
              <a:ext cx="4860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>
                  <a:latin typeface="+mj-lt"/>
                </a:rPr>
                <a:t>T</a:t>
              </a:r>
              <a:r>
                <a:rPr lang="en-US" sz="2400" b="1" i="1" baseline="-25000" dirty="0">
                  <a:latin typeface="+mj-lt"/>
                </a:rPr>
                <a:t>0</a:t>
              </a:r>
              <a:endParaRPr lang="en-US" sz="2400" b="1" i="1" dirty="0">
                <a:latin typeface="+mj-lt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219200" y="1376065"/>
              <a:ext cx="5543262" cy="2510135"/>
              <a:chOff x="1219200" y="1376065"/>
              <a:chExt cx="5543262" cy="2510135"/>
            </a:xfrm>
          </p:grpSpPr>
          <p:sp>
            <p:nvSpPr>
              <p:cNvPr id="16" name="Cube 15"/>
              <p:cNvSpPr/>
              <p:nvPr/>
            </p:nvSpPr>
            <p:spPr>
              <a:xfrm>
                <a:off x="1880188" y="1981200"/>
                <a:ext cx="4343400" cy="1905000"/>
              </a:xfrm>
              <a:prstGeom prst="cube">
                <a:avLst/>
              </a:prstGeom>
              <a:gradFill flip="none" rotWithShape="1">
                <a:gsLst>
                  <a:gs pos="50000">
                    <a:srgbClr val="DDABD2"/>
                  </a:gs>
                  <a:gs pos="2000">
                    <a:schemeClr val="tx2">
                      <a:lumMod val="20000"/>
                      <a:lumOff val="80000"/>
                    </a:schemeClr>
                  </a:gs>
                  <a:gs pos="78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08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219200" y="2967334"/>
                <a:ext cx="356188" cy="461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+mj-lt"/>
                  </a:rPr>
                  <a:t>b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727788" y="1515069"/>
                <a:ext cx="338554" cy="461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+mj-lt"/>
                  </a:rPr>
                  <a:t>c</a:t>
                </a:r>
              </a:p>
            </p:txBody>
          </p:sp>
          <p:cxnSp>
            <p:nvCxnSpPr>
              <p:cNvPr id="19" name="Straight Arrow Connector 18"/>
              <p:cNvCxnSpPr>
                <a:stCxn id="14" idx="2"/>
              </p:cNvCxnSpPr>
              <p:nvPr/>
            </p:nvCxnSpPr>
            <p:spPr>
              <a:xfrm flipH="1">
                <a:off x="6248400" y="1376065"/>
                <a:ext cx="514061" cy="121473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flipH="1">
                <a:off x="1880188" y="1376065"/>
                <a:ext cx="4882274" cy="155763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8888576"/>
              </p:ext>
            </p:extLst>
          </p:nvPr>
        </p:nvGraphicFramePr>
        <p:xfrm>
          <a:off x="737101" y="822582"/>
          <a:ext cx="4491037" cy="3854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205" name="Equation" r:id="rId3" imgW="2946240" imgH="2641320" progId="Equation.DSMT4">
                  <p:embed/>
                </p:oleObj>
              </mc:Choice>
              <mc:Fallback>
                <p:oleObj name="Equation" r:id="rId3" imgW="2946240" imgH="264132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101" y="822582"/>
                        <a:ext cx="4491037" cy="38545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6407686"/>
              </p:ext>
            </p:extLst>
          </p:nvPr>
        </p:nvGraphicFramePr>
        <p:xfrm>
          <a:off x="792163" y="4125913"/>
          <a:ext cx="7872412" cy="196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206" name="数式" r:id="rId5" imgW="3644640" imgH="952200" progId="Equation.3">
                  <p:embed/>
                </p:oleObj>
              </mc:Choice>
              <mc:Fallback>
                <p:oleObj name="数式" r:id="rId5" imgW="3644640" imgH="9522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163" y="4125913"/>
                        <a:ext cx="7872412" cy="196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Brace 5"/>
          <p:cNvSpPr/>
          <p:nvPr/>
        </p:nvSpPr>
        <p:spPr>
          <a:xfrm>
            <a:off x="5410200" y="2667000"/>
            <a:ext cx="254294" cy="12192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87249" y="3037424"/>
            <a:ext cx="2979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Assuming thermally insulated boundaries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69C32DF-4F5F-42C4-90A0-22F3838D100F}"/>
              </a:ext>
            </a:extLst>
          </p:cNvPr>
          <p:cNvCxnSpPr/>
          <p:nvPr/>
        </p:nvCxnSpPr>
        <p:spPr>
          <a:xfrm>
            <a:off x="7696200" y="2422405"/>
            <a:ext cx="75707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10913B9-10C6-4482-93FC-78C5833CD045}"/>
              </a:ext>
            </a:extLst>
          </p:cNvPr>
          <p:cNvSpPr txBox="1"/>
          <p:nvPr/>
        </p:nvSpPr>
        <p:spPr>
          <a:xfrm>
            <a:off x="8476722" y="2209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89448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11/18/2019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3810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Boundary value problems for heat conduction</a:t>
            </a: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5334000" y="842665"/>
            <a:ext cx="2893138" cy="1752600"/>
            <a:chOff x="1219200" y="914400"/>
            <a:chExt cx="5786276" cy="3505200"/>
          </a:xfrm>
        </p:grpSpPr>
        <p:sp>
          <p:nvSpPr>
            <p:cNvPr id="7" name="TextBox 6"/>
            <p:cNvSpPr txBox="1"/>
            <p:nvPr/>
          </p:nvSpPr>
          <p:spPr>
            <a:xfrm>
              <a:off x="3453812" y="3957935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a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19446" y="914400"/>
              <a:ext cx="4860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>
                  <a:latin typeface="+mj-lt"/>
                </a:rPr>
                <a:t>T</a:t>
              </a:r>
              <a:r>
                <a:rPr lang="en-US" sz="2400" b="1" i="1" baseline="-25000" dirty="0">
                  <a:latin typeface="+mj-lt"/>
                </a:rPr>
                <a:t>0</a:t>
              </a:r>
              <a:endParaRPr lang="en-US" sz="2400" b="1" i="1" dirty="0">
                <a:latin typeface="+mj-lt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219200" y="1376065"/>
              <a:ext cx="5543262" cy="2510135"/>
              <a:chOff x="1219200" y="1376065"/>
              <a:chExt cx="5543262" cy="2510135"/>
            </a:xfrm>
          </p:grpSpPr>
          <p:sp>
            <p:nvSpPr>
              <p:cNvPr id="10" name="Cube 9"/>
              <p:cNvSpPr/>
              <p:nvPr/>
            </p:nvSpPr>
            <p:spPr>
              <a:xfrm>
                <a:off x="1880188" y="1981200"/>
                <a:ext cx="4343400" cy="1905000"/>
              </a:xfrm>
              <a:prstGeom prst="cube">
                <a:avLst/>
              </a:prstGeom>
              <a:gradFill flip="none" rotWithShape="1">
                <a:gsLst>
                  <a:gs pos="50000">
                    <a:srgbClr val="DDABD2"/>
                  </a:gs>
                  <a:gs pos="2000">
                    <a:schemeClr val="tx2">
                      <a:lumMod val="20000"/>
                      <a:lumOff val="80000"/>
                    </a:schemeClr>
                  </a:gs>
                  <a:gs pos="78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08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219200" y="2967334"/>
                <a:ext cx="356188" cy="461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+mj-lt"/>
                  </a:rPr>
                  <a:t>b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727788" y="1515069"/>
                <a:ext cx="338554" cy="461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+mj-lt"/>
                  </a:rPr>
                  <a:t>c</a:t>
                </a:r>
              </a:p>
            </p:txBody>
          </p:sp>
          <p:cxnSp>
            <p:nvCxnSpPr>
              <p:cNvPr id="13" name="Straight Arrow Connector 12"/>
              <p:cNvCxnSpPr>
                <a:stCxn id="8" idx="2"/>
              </p:cNvCxnSpPr>
              <p:nvPr/>
            </p:nvCxnSpPr>
            <p:spPr>
              <a:xfrm flipH="1">
                <a:off x="6248400" y="1376065"/>
                <a:ext cx="514061" cy="121473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H="1">
                <a:off x="1880188" y="1376065"/>
                <a:ext cx="4882274" cy="155763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665713"/>
              </p:ext>
            </p:extLst>
          </p:nvPr>
        </p:nvGraphicFramePr>
        <p:xfrm>
          <a:off x="450850" y="1998682"/>
          <a:ext cx="5873750" cy="4249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124" name="Equation" r:id="rId3" imgW="4279680" imgH="3238200" progId="Equation.DSMT4">
                  <p:embed/>
                </p:oleObj>
              </mc:Choice>
              <mc:Fallback>
                <p:oleObj name="Equation" r:id="rId3" imgW="4279680" imgH="32382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" y="1998682"/>
                        <a:ext cx="5873750" cy="42497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2AC1AA1-97CD-4061-94FD-7422CE0C58D9}"/>
              </a:ext>
            </a:extLst>
          </p:cNvPr>
          <p:cNvCxnSpPr/>
          <p:nvPr/>
        </p:nvCxnSpPr>
        <p:spPr>
          <a:xfrm>
            <a:off x="7696200" y="2494140"/>
            <a:ext cx="75707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0E36444-9E98-461C-A0ED-87F469E898F6}"/>
              </a:ext>
            </a:extLst>
          </p:cNvPr>
          <p:cNvSpPr txBox="1"/>
          <p:nvPr/>
        </p:nvSpPr>
        <p:spPr>
          <a:xfrm>
            <a:off x="8476722" y="2281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009093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23480</TotalTime>
  <Words>441</Words>
  <Application>Microsoft Office PowerPoint</Application>
  <PresentationFormat>On-screen Show (4:3)</PresentationFormat>
  <Paragraphs>134</Paragraphs>
  <Slides>21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Office Theme</vt:lpstr>
      <vt:lpstr>Equation</vt:lpstr>
      <vt:lpstr>数式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Natalie Holzwarth</cp:lastModifiedBy>
  <cp:revision>1076</cp:revision>
  <cp:lastPrinted>2018-11-16T02:56:49Z</cp:lastPrinted>
  <dcterms:created xsi:type="dcterms:W3CDTF">2012-01-10T18:32:24Z</dcterms:created>
  <dcterms:modified xsi:type="dcterms:W3CDTF">2019-11-18T14:20:04Z</dcterms:modified>
</cp:coreProperties>
</file>