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54" r:id="rId3"/>
    <p:sldId id="457" r:id="rId4"/>
    <p:sldId id="414" r:id="rId5"/>
    <p:sldId id="458" r:id="rId6"/>
    <p:sldId id="432" r:id="rId7"/>
    <p:sldId id="433"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1" r:id="rId25"/>
    <p:sldId id="452" r:id="rId26"/>
    <p:sldId id="453" r:id="rId27"/>
    <p:sldId id="454" r:id="rId28"/>
    <p:sldId id="450" r:id="rId29"/>
    <p:sldId id="455" r:id="rId30"/>
    <p:sldId id="456"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65" d="100"/>
          <a:sy n="65" d="100"/>
        </p:scale>
        <p:origin x="1066" y="3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11/24/2019</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11/24/2019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11/25/2019</a:t>
            </a:r>
            <a:endParaRPr lang="en-US" dirty="0"/>
          </a:p>
        </p:txBody>
      </p:sp>
      <p:sp>
        <p:nvSpPr>
          <p:cNvPr id="5" name="Footer Placeholder 4"/>
          <p:cNvSpPr>
            <a:spLocks noGrp="1"/>
          </p:cNvSpPr>
          <p:nvPr>
            <p:ph type="ftr" sz="quarter" idx="11"/>
          </p:nvPr>
        </p:nvSpPr>
        <p:spPr/>
        <p:txBody>
          <a:bodyPr/>
          <a:lstStyle/>
          <a:p>
            <a:r>
              <a:rPr lang="en-US"/>
              <a:t>PHY 711  Fall 2019 --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11/25/2019</a:t>
            </a:r>
            <a:endParaRPr lang="en-US" dirty="0"/>
          </a:p>
        </p:txBody>
      </p:sp>
      <p:sp>
        <p:nvSpPr>
          <p:cNvPr id="5" name="Footer Placeholder 4"/>
          <p:cNvSpPr>
            <a:spLocks noGrp="1"/>
          </p:cNvSpPr>
          <p:nvPr>
            <p:ph type="ftr" sz="quarter" idx="11"/>
          </p:nvPr>
        </p:nvSpPr>
        <p:spPr/>
        <p:txBody>
          <a:bodyPr/>
          <a:lstStyle/>
          <a:p>
            <a:r>
              <a:rPr lang="en-US"/>
              <a:t>PHY 711  Fall 2019 --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11/25/2019</a:t>
            </a:r>
            <a:endParaRPr lang="en-US" dirty="0"/>
          </a:p>
        </p:txBody>
      </p:sp>
      <p:sp>
        <p:nvSpPr>
          <p:cNvPr id="5" name="Footer Placeholder 4"/>
          <p:cNvSpPr>
            <a:spLocks noGrp="1"/>
          </p:cNvSpPr>
          <p:nvPr>
            <p:ph type="ftr" sz="quarter" idx="11"/>
          </p:nvPr>
        </p:nvSpPr>
        <p:spPr/>
        <p:txBody>
          <a:bodyPr/>
          <a:lstStyle/>
          <a:p>
            <a:r>
              <a:rPr lang="en-US"/>
              <a:t>PHY 711  Fall 2019 --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11/25/2019</a:t>
            </a:r>
            <a:endParaRPr lang="en-US" dirty="0"/>
          </a:p>
        </p:txBody>
      </p:sp>
      <p:sp>
        <p:nvSpPr>
          <p:cNvPr id="5" name="Footer Placeholder 4"/>
          <p:cNvSpPr>
            <a:spLocks noGrp="1"/>
          </p:cNvSpPr>
          <p:nvPr>
            <p:ph type="ftr" sz="quarter" idx="11"/>
          </p:nvPr>
        </p:nvSpPr>
        <p:spPr/>
        <p:txBody>
          <a:bodyPr/>
          <a:lstStyle/>
          <a:p>
            <a:r>
              <a:rPr lang="en-US"/>
              <a:t>PHY 711  Fall 2019 --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11/25/2019</a:t>
            </a:r>
            <a:endParaRPr lang="en-US" dirty="0"/>
          </a:p>
        </p:txBody>
      </p:sp>
      <p:sp>
        <p:nvSpPr>
          <p:cNvPr id="5" name="Footer Placeholder 4"/>
          <p:cNvSpPr>
            <a:spLocks noGrp="1"/>
          </p:cNvSpPr>
          <p:nvPr>
            <p:ph type="ftr" sz="quarter" idx="11"/>
          </p:nvPr>
        </p:nvSpPr>
        <p:spPr/>
        <p:txBody>
          <a:bodyPr/>
          <a:lstStyle/>
          <a:p>
            <a:r>
              <a:rPr lang="en-US"/>
              <a:t>PHY 711  Fall 2019 --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11/25/2019</a:t>
            </a:r>
            <a:endParaRPr lang="en-US" dirty="0"/>
          </a:p>
        </p:txBody>
      </p:sp>
      <p:sp>
        <p:nvSpPr>
          <p:cNvPr id="6" name="Footer Placeholder 5"/>
          <p:cNvSpPr>
            <a:spLocks noGrp="1"/>
          </p:cNvSpPr>
          <p:nvPr>
            <p:ph type="ftr" sz="quarter" idx="11"/>
          </p:nvPr>
        </p:nvSpPr>
        <p:spPr/>
        <p:txBody>
          <a:bodyPr/>
          <a:lstStyle/>
          <a:p>
            <a:r>
              <a:rPr lang="en-US"/>
              <a:t>PHY 711  Fall 2019 --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11/25/2019</a:t>
            </a:r>
            <a:endParaRPr lang="en-US" dirty="0"/>
          </a:p>
        </p:txBody>
      </p:sp>
      <p:sp>
        <p:nvSpPr>
          <p:cNvPr id="8" name="Footer Placeholder 7"/>
          <p:cNvSpPr>
            <a:spLocks noGrp="1"/>
          </p:cNvSpPr>
          <p:nvPr>
            <p:ph type="ftr" sz="quarter" idx="11"/>
          </p:nvPr>
        </p:nvSpPr>
        <p:spPr/>
        <p:txBody>
          <a:bodyPr/>
          <a:lstStyle/>
          <a:p>
            <a:r>
              <a:rPr lang="en-US"/>
              <a:t>PHY 711  Fall 2019 --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11/25/2019</a:t>
            </a:r>
            <a:endParaRPr lang="en-US" dirty="0"/>
          </a:p>
        </p:txBody>
      </p:sp>
      <p:sp>
        <p:nvSpPr>
          <p:cNvPr id="4" name="Footer Placeholder 3"/>
          <p:cNvSpPr>
            <a:spLocks noGrp="1"/>
          </p:cNvSpPr>
          <p:nvPr>
            <p:ph type="ftr" sz="quarter" idx="11"/>
          </p:nvPr>
        </p:nvSpPr>
        <p:spPr/>
        <p:txBody>
          <a:bodyPr/>
          <a:lstStyle/>
          <a:p>
            <a:r>
              <a:rPr lang="en-US"/>
              <a:t>PHY 711  Fall 2019 --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11/25/2019</a:t>
            </a:r>
            <a:endParaRPr lang="en-US" dirty="0"/>
          </a:p>
        </p:txBody>
      </p:sp>
      <p:sp>
        <p:nvSpPr>
          <p:cNvPr id="6" name="Footer Placeholder 5"/>
          <p:cNvSpPr>
            <a:spLocks noGrp="1"/>
          </p:cNvSpPr>
          <p:nvPr>
            <p:ph type="ftr" sz="quarter" idx="11"/>
          </p:nvPr>
        </p:nvSpPr>
        <p:spPr/>
        <p:txBody>
          <a:bodyPr/>
          <a:lstStyle/>
          <a:p>
            <a:r>
              <a:rPr lang="en-US"/>
              <a:t>PHY 711  Fall 2019 --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11/25/2019</a:t>
            </a:r>
            <a:endParaRPr lang="en-US" dirty="0"/>
          </a:p>
        </p:txBody>
      </p:sp>
      <p:sp>
        <p:nvSpPr>
          <p:cNvPr id="6" name="Footer Placeholder 5"/>
          <p:cNvSpPr>
            <a:spLocks noGrp="1"/>
          </p:cNvSpPr>
          <p:nvPr>
            <p:ph type="ftr" sz="quarter" idx="11"/>
          </p:nvPr>
        </p:nvSpPr>
        <p:spPr/>
        <p:txBody>
          <a:bodyPr/>
          <a:lstStyle/>
          <a:p>
            <a:r>
              <a:rPr lang="en-US"/>
              <a:t>PHY 711  Fall 2019 --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11/25/2019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2019 --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oleObject" Target="../embeddings/oleObject12.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4.bin"/><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11.bin"/><Relationship Id="rId5" Type="http://schemas.openxmlformats.org/officeDocument/2006/relationships/oleObject" Target="../embeddings/oleObject7.bin"/><Relationship Id="rId15" Type="http://schemas.openxmlformats.org/officeDocument/2006/relationships/image" Target="../media/image16.wmf"/><Relationship Id="rId10" Type="http://schemas.openxmlformats.org/officeDocument/2006/relationships/oleObject" Target="../embeddings/oleObject10.bin"/><Relationship Id="rId4" Type="http://schemas.openxmlformats.org/officeDocument/2006/relationships/image" Target="../media/image12.wmf"/><Relationship Id="rId9" Type="http://schemas.openxmlformats.org/officeDocument/2006/relationships/oleObject" Target="../embeddings/oleObject9.bin"/><Relationship Id="rId1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hyperlink" Target="mailto:natalie@wfu.ed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0.wmf"/><Relationship Id="rId5" Type="http://schemas.openxmlformats.org/officeDocument/2006/relationships/oleObject" Target="../embeddings/oleObject26.bin"/><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3" Type="http://schemas.openxmlformats.org/officeDocument/2006/relationships/oleObject" Target="../embeddings/oleObject27.bin"/><Relationship Id="rId7" Type="http://schemas.openxmlformats.org/officeDocument/2006/relationships/image" Target="../media/image32.w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8.bin"/><Relationship Id="rId11" Type="http://schemas.openxmlformats.org/officeDocument/2006/relationships/image" Target="../media/image34.wmf"/><Relationship Id="rId5" Type="http://schemas.openxmlformats.org/officeDocument/2006/relationships/image" Target="../media/image36.png"/><Relationship Id="rId10" Type="http://schemas.openxmlformats.org/officeDocument/2006/relationships/oleObject" Target="../embeddings/oleObject30.bin"/><Relationship Id="rId4" Type="http://schemas.openxmlformats.org/officeDocument/2006/relationships/image" Target="../media/image31.wmf"/><Relationship Id="rId9"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7.wmf"/><Relationship Id="rId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0.wmf"/><Relationship Id="rId5" Type="http://schemas.openxmlformats.org/officeDocument/2006/relationships/oleObject" Target="../embeddings/oleObject34.bin"/><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45.png"/><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8.bin"/><Relationship Id="rId5" Type="http://schemas.openxmlformats.org/officeDocument/2006/relationships/image" Target="../media/image43.wmf"/><Relationship Id="rId4" Type="http://schemas.openxmlformats.org/officeDocument/2006/relationships/oleObject" Target="../embeddings/oleObject3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7.wmf"/><Relationship Id="rId5" Type="http://schemas.openxmlformats.org/officeDocument/2006/relationships/oleObject" Target="../embeddings/oleObject41.bin"/><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9.wmf"/><Relationship Id="rId5" Type="http://schemas.openxmlformats.org/officeDocument/2006/relationships/oleObject" Target="../embeddings/oleObject43.bin"/><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lmf.nist.gov/"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80646" y="59115"/>
            <a:ext cx="84582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3200" b="1" dirty="0"/>
          </a:p>
          <a:p>
            <a:pPr algn="ctr"/>
            <a:r>
              <a:rPr lang="en-US" sz="3200" b="1" dirty="0"/>
              <a:t>Plan for Lecture 35</a:t>
            </a:r>
          </a:p>
          <a:p>
            <a:pPr algn="ctr"/>
            <a:endParaRPr lang="en-US" sz="3200" b="1" dirty="0"/>
          </a:p>
          <a:p>
            <a:pPr algn="ctr"/>
            <a:r>
              <a:rPr lang="en-US" sz="3200" b="1" dirty="0">
                <a:solidFill>
                  <a:schemeClr val="folHlink"/>
                </a:solidFill>
              </a:rPr>
              <a:t>Review</a:t>
            </a:r>
          </a:p>
          <a:p>
            <a:pPr marL="514350" lvl="1" indent="-514350">
              <a:spcBef>
                <a:spcPct val="50000"/>
              </a:spcBef>
              <a:buFont typeface="+mj-lt"/>
              <a:buAutoNum type="arabicPeriod"/>
            </a:pPr>
            <a:r>
              <a:rPr lang="en-US" sz="3200" b="1" dirty="0">
                <a:solidFill>
                  <a:schemeClr val="folHlink"/>
                </a:solidFill>
              </a:rPr>
              <a:t>Comments on presentation and exam</a:t>
            </a:r>
          </a:p>
          <a:p>
            <a:pPr marL="514350" lvl="1" indent="-514350">
              <a:spcBef>
                <a:spcPct val="50000"/>
              </a:spcBef>
              <a:buFont typeface="+mj-lt"/>
              <a:buAutoNum type="arabicPeriod"/>
            </a:pPr>
            <a:r>
              <a:rPr lang="en-US" sz="3200" b="1" dirty="0">
                <a:solidFill>
                  <a:schemeClr val="folHlink"/>
                </a:solidFill>
              </a:rPr>
              <a:t>Mathematical methods</a:t>
            </a:r>
          </a:p>
          <a:p>
            <a:pPr marL="514350" lvl="1" indent="-514350">
              <a:spcBef>
                <a:spcPct val="50000"/>
              </a:spcBef>
              <a:buFont typeface="+mj-lt"/>
              <a:buAutoNum type="arabicPeriod"/>
            </a:pPr>
            <a:r>
              <a:rPr lang="en-US" sz="3200" b="1" dirty="0">
                <a:solidFill>
                  <a:schemeClr val="folHlink"/>
                </a:solidFill>
              </a:rPr>
              <a:t>Classical mechanics concepts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457200" y="152400"/>
            <a:ext cx="5181600" cy="461665"/>
          </a:xfrm>
          <a:prstGeom prst="rect">
            <a:avLst/>
          </a:prstGeom>
          <a:noFill/>
        </p:spPr>
        <p:txBody>
          <a:bodyPr wrap="square" rtlCol="0">
            <a:spAutoFit/>
          </a:bodyPr>
          <a:lstStyle/>
          <a:p>
            <a:r>
              <a:rPr lang="en-US" sz="2400" dirty="0">
                <a:latin typeface="+mj-lt"/>
              </a:rPr>
              <a:t>Complex numbers</a:t>
            </a:r>
          </a:p>
        </p:txBody>
      </p:sp>
      <p:graphicFrame>
        <p:nvGraphicFramePr>
          <p:cNvPr id="6" name="Object 5"/>
          <p:cNvGraphicFramePr>
            <a:graphicFrameLocks noChangeAspect="1"/>
          </p:cNvGraphicFramePr>
          <p:nvPr>
            <p:extLst>
              <p:ext uri="{D42A27DB-BD31-4B8C-83A1-F6EECF244321}">
                <p14:modId xmlns:p14="http://schemas.microsoft.com/office/powerpoint/2010/main" val="3689823984"/>
              </p:ext>
            </p:extLst>
          </p:nvPr>
        </p:nvGraphicFramePr>
        <p:xfrm>
          <a:off x="838200" y="405125"/>
          <a:ext cx="5391475" cy="2414587"/>
        </p:xfrm>
        <a:graphic>
          <a:graphicData uri="http://schemas.openxmlformats.org/presentationml/2006/ole">
            <mc:AlternateContent xmlns:mc="http://schemas.openxmlformats.org/markup-compatibility/2006">
              <mc:Choice xmlns:v="urn:schemas-microsoft-com:vml" Requires="v">
                <p:oleObj spid="_x0000_s453760" name="Equation" r:id="rId3" imgW="4140000" imgH="1854000" progId="Equation.DSMT4">
                  <p:embed/>
                </p:oleObj>
              </mc:Choice>
              <mc:Fallback>
                <p:oleObj name="Equation" r:id="rId3" imgW="4140000" imgH="1854000" progId="Equation.DSMT4">
                  <p:embed/>
                  <p:pic>
                    <p:nvPicPr>
                      <p:cNvPr id="6" name="Object 5"/>
                      <p:cNvPicPr/>
                      <p:nvPr/>
                    </p:nvPicPr>
                    <p:blipFill>
                      <a:blip r:embed="rId4"/>
                      <a:stretch>
                        <a:fillRect/>
                      </a:stretch>
                    </p:blipFill>
                    <p:spPr>
                      <a:xfrm>
                        <a:off x="838200" y="405125"/>
                        <a:ext cx="5391475" cy="2414587"/>
                      </a:xfrm>
                      <a:prstGeom prst="rect">
                        <a:avLst/>
                      </a:prstGeom>
                    </p:spPr>
                  </p:pic>
                </p:oleObj>
              </mc:Fallback>
            </mc:AlternateContent>
          </a:graphicData>
        </a:graphic>
      </p:graphicFrame>
      <p:sp>
        <p:nvSpPr>
          <p:cNvPr id="7" name="TextBox 6"/>
          <p:cNvSpPr txBox="1"/>
          <p:nvPr/>
        </p:nvSpPr>
        <p:spPr>
          <a:xfrm>
            <a:off x="374592" y="2967335"/>
            <a:ext cx="4876800" cy="461665"/>
          </a:xfrm>
          <a:prstGeom prst="rect">
            <a:avLst/>
          </a:prstGeom>
          <a:noFill/>
        </p:spPr>
        <p:txBody>
          <a:bodyPr wrap="square" rtlCol="0">
            <a:spAutoFit/>
          </a:bodyPr>
          <a:lstStyle/>
          <a:p>
            <a:r>
              <a:rPr lang="en-US" sz="2400" dirty="0">
                <a:latin typeface="+mj-lt"/>
              </a:rPr>
              <a:t>Functions of complex variables</a:t>
            </a:r>
          </a:p>
        </p:txBody>
      </p:sp>
      <p:graphicFrame>
        <p:nvGraphicFramePr>
          <p:cNvPr id="8" name="Object 7"/>
          <p:cNvGraphicFramePr>
            <a:graphicFrameLocks noChangeAspect="1"/>
          </p:cNvGraphicFramePr>
          <p:nvPr>
            <p:extLst>
              <p:ext uri="{D42A27DB-BD31-4B8C-83A1-F6EECF244321}">
                <p14:modId xmlns:p14="http://schemas.microsoft.com/office/powerpoint/2010/main" val="2638579040"/>
              </p:ext>
            </p:extLst>
          </p:nvPr>
        </p:nvGraphicFramePr>
        <p:xfrm>
          <a:off x="1355553" y="3470353"/>
          <a:ext cx="6432893" cy="539173"/>
        </p:xfrm>
        <a:graphic>
          <a:graphicData uri="http://schemas.openxmlformats.org/presentationml/2006/ole">
            <mc:AlternateContent xmlns:mc="http://schemas.openxmlformats.org/markup-compatibility/2006">
              <mc:Choice xmlns:v="urn:schemas-microsoft-com:vml" Requires="v">
                <p:oleObj spid="_x0000_s453761" name="Equation" r:id="rId5" imgW="4394160" imgH="368280" progId="Equation.DSMT4">
                  <p:embed/>
                </p:oleObj>
              </mc:Choice>
              <mc:Fallback>
                <p:oleObj name="Equation" r:id="rId5" imgW="4394160" imgH="368280" progId="Equation.DSMT4">
                  <p:embed/>
                  <p:pic>
                    <p:nvPicPr>
                      <p:cNvPr id="8" name="Object 7"/>
                      <p:cNvPicPr/>
                      <p:nvPr/>
                    </p:nvPicPr>
                    <p:blipFill>
                      <a:blip r:embed="rId6"/>
                      <a:stretch>
                        <a:fillRect/>
                      </a:stretch>
                    </p:blipFill>
                    <p:spPr>
                      <a:xfrm>
                        <a:off x="1355553" y="3470353"/>
                        <a:ext cx="6432893" cy="539173"/>
                      </a:xfrm>
                      <a:prstGeom prst="rect">
                        <a:avLst/>
                      </a:prstGeom>
                    </p:spPr>
                  </p:pic>
                </p:oleObj>
              </mc:Fallback>
            </mc:AlternateContent>
          </a:graphicData>
        </a:graphic>
      </p:graphicFrame>
      <p:sp>
        <p:nvSpPr>
          <p:cNvPr id="9" name="TextBox 8"/>
          <p:cNvSpPr txBox="1"/>
          <p:nvPr/>
        </p:nvSpPr>
        <p:spPr>
          <a:xfrm>
            <a:off x="416301" y="4279339"/>
            <a:ext cx="7162800" cy="461665"/>
          </a:xfrm>
          <a:prstGeom prst="rect">
            <a:avLst/>
          </a:prstGeom>
          <a:noFill/>
        </p:spPr>
        <p:txBody>
          <a:bodyPr wrap="square" rtlCol="0">
            <a:spAutoFit/>
          </a:bodyPr>
          <a:lstStyle/>
          <a:p>
            <a:r>
              <a:rPr lang="en-US" sz="2400" dirty="0">
                <a:latin typeface="+mj-lt"/>
              </a:rPr>
              <a:t>Derivatives:</a:t>
            </a:r>
          </a:p>
        </p:txBody>
      </p:sp>
      <p:graphicFrame>
        <p:nvGraphicFramePr>
          <p:cNvPr id="10" name="Object 9"/>
          <p:cNvGraphicFramePr>
            <a:graphicFrameLocks noChangeAspect="1"/>
          </p:cNvGraphicFramePr>
          <p:nvPr>
            <p:extLst>
              <p:ext uri="{D42A27DB-BD31-4B8C-83A1-F6EECF244321}">
                <p14:modId xmlns:p14="http://schemas.microsoft.com/office/powerpoint/2010/main" val="263248614"/>
              </p:ext>
            </p:extLst>
          </p:nvPr>
        </p:nvGraphicFramePr>
        <p:xfrm>
          <a:off x="812799" y="4953000"/>
          <a:ext cx="7806256" cy="1410928"/>
        </p:xfrm>
        <a:graphic>
          <a:graphicData uri="http://schemas.openxmlformats.org/presentationml/2006/ole">
            <mc:AlternateContent xmlns:mc="http://schemas.openxmlformats.org/markup-compatibility/2006">
              <mc:Choice xmlns:v="urn:schemas-microsoft-com:vml" Requires="v">
                <p:oleObj spid="_x0000_s453762" name="Equation" r:id="rId7" imgW="7518240" imgH="1358640" progId="Equation.DSMT4">
                  <p:embed/>
                </p:oleObj>
              </mc:Choice>
              <mc:Fallback>
                <p:oleObj name="Equation" r:id="rId7" imgW="7518240" imgH="1358640" progId="Equation.DSMT4">
                  <p:embed/>
                  <p:pic>
                    <p:nvPicPr>
                      <p:cNvPr id="10" name="Object 9"/>
                      <p:cNvPicPr/>
                      <p:nvPr/>
                    </p:nvPicPr>
                    <p:blipFill>
                      <a:blip r:embed="rId8"/>
                      <a:stretch>
                        <a:fillRect/>
                      </a:stretch>
                    </p:blipFill>
                    <p:spPr>
                      <a:xfrm>
                        <a:off x="812799" y="4953000"/>
                        <a:ext cx="7806256" cy="1410928"/>
                      </a:xfrm>
                      <a:prstGeom prst="rect">
                        <a:avLst/>
                      </a:prstGeom>
                    </p:spPr>
                  </p:pic>
                </p:oleObj>
              </mc:Fallback>
            </mc:AlternateContent>
          </a:graphicData>
        </a:graphic>
      </p:graphicFrame>
      <p:sp>
        <p:nvSpPr>
          <p:cNvPr id="11" name="TextBox 10"/>
          <p:cNvSpPr txBox="1"/>
          <p:nvPr/>
        </p:nvSpPr>
        <p:spPr>
          <a:xfrm>
            <a:off x="2590800" y="4281067"/>
            <a:ext cx="4578408" cy="461665"/>
          </a:xfrm>
          <a:prstGeom prst="rect">
            <a:avLst/>
          </a:prstGeom>
          <a:noFill/>
        </p:spPr>
        <p:txBody>
          <a:bodyPr wrap="square" rtlCol="0">
            <a:spAutoFit/>
          </a:bodyPr>
          <a:lstStyle/>
          <a:p>
            <a:r>
              <a:rPr lang="en-US" sz="2400" dirty="0">
                <a:latin typeface="+mj-lt"/>
              </a:rPr>
              <a:t>Cauchy-Riemann equations</a:t>
            </a:r>
          </a:p>
        </p:txBody>
      </p:sp>
    </p:spTree>
    <p:extLst>
      <p:ext uri="{BB962C8B-B14F-4D97-AF65-F5344CB8AC3E}">
        <p14:creationId xmlns:p14="http://schemas.microsoft.com/office/powerpoint/2010/main" val="131121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81000" y="381000"/>
            <a:ext cx="7772400" cy="830997"/>
          </a:xfrm>
          <a:prstGeom prst="rect">
            <a:avLst/>
          </a:prstGeom>
          <a:noFill/>
        </p:spPr>
        <p:txBody>
          <a:bodyPr wrap="square" rtlCol="0">
            <a:spAutoFit/>
          </a:bodyPr>
          <a:lstStyle/>
          <a:p>
            <a:r>
              <a:rPr lang="en-US" sz="2400" dirty="0">
                <a:latin typeface="+mj-lt"/>
              </a:rPr>
              <a:t>Analytic function</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04873126"/>
              </p:ext>
            </p:extLst>
          </p:nvPr>
        </p:nvGraphicFramePr>
        <p:xfrm>
          <a:off x="1066799" y="990600"/>
          <a:ext cx="6732973" cy="1447800"/>
        </p:xfrm>
        <a:graphic>
          <a:graphicData uri="http://schemas.openxmlformats.org/presentationml/2006/ole">
            <mc:AlternateContent xmlns:mc="http://schemas.openxmlformats.org/markup-compatibility/2006">
              <mc:Choice xmlns:v="urn:schemas-microsoft-com:vml" Requires="v">
                <p:oleObj spid="_x0000_s454742" name="Equation" r:id="rId3" imgW="6083280" imgH="1307880" progId="Equation.DSMT4">
                  <p:embed/>
                </p:oleObj>
              </mc:Choice>
              <mc:Fallback>
                <p:oleObj name="Equation" r:id="rId3" imgW="6083280" imgH="1307880" progId="Equation.DSMT4">
                  <p:embed/>
                  <p:pic>
                    <p:nvPicPr>
                      <p:cNvPr id="6" name="Object 5"/>
                      <p:cNvPicPr/>
                      <p:nvPr/>
                    </p:nvPicPr>
                    <p:blipFill>
                      <a:blip r:embed="rId4"/>
                      <a:stretch>
                        <a:fillRect/>
                      </a:stretch>
                    </p:blipFill>
                    <p:spPr>
                      <a:xfrm>
                        <a:off x="1066799" y="990600"/>
                        <a:ext cx="6732973" cy="1447800"/>
                      </a:xfrm>
                      <a:prstGeom prst="rect">
                        <a:avLst/>
                      </a:prstGeom>
                    </p:spPr>
                  </p:pic>
                </p:oleObj>
              </mc:Fallback>
            </mc:AlternateContent>
          </a:graphicData>
        </a:graphic>
      </p:graphicFrame>
      <p:sp>
        <p:nvSpPr>
          <p:cNvPr id="7" name="TextBox 6"/>
          <p:cNvSpPr txBox="1"/>
          <p:nvPr/>
        </p:nvSpPr>
        <p:spPr>
          <a:xfrm>
            <a:off x="1219200" y="2488634"/>
            <a:ext cx="73152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A closed integral of an analytic function is zero.</a:t>
            </a:r>
          </a:p>
        </p:txBody>
      </p:sp>
      <p:graphicFrame>
        <p:nvGraphicFramePr>
          <p:cNvPr id="10" name="Object 9"/>
          <p:cNvGraphicFramePr>
            <a:graphicFrameLocks noChangeAspect="1"/>
          </p:cNvGraphicFramePr>
          <p:nvPr>
            <p:extLst>
              <p:ext uri="{D42A27DB-BD31-4B8C-83A1-F6EECF244321}">
                <p14:modId xmlns:p14="http://schemas.microsoft.com/office/powerpoint/2010/main" val="2722648207"/>
              </p:ext>
            </p:extLst>
          </p:nvPr>
        </p:nvGraphicFramePr>
        <p:xfrm>
          <a:off x="533400" y="3735357"/>
          <a:ext cx="6811962" cy="2325687"/>
        </p:xfrm>
        <a:graphic>
          <a:graphicData uri="http://schemas.openxmlformats.org/presentationml/2006/ole">
            <mc:AlternateContent xmlns:mc="http://schemas.openxmlformats.org/markup-compatibility/2006">
              <mc:Choice xmlns:v="urn:schemas-microsoft-com:vml" Requires="v">
                <p:oleObj spid="_x0000_s454743" name="Equation" r:id="rId5" imgW="3238200" imgH="1104840" progId="Equation.DSMT4">
                  <p:embed/>
                </p:oleObj>
              </mc:Choice>
              <mc:Fallback>
                <p:oleObj name="Equation" r:id="rId5" imgW="3238200" imgH="1104840" progId="Equation.DSMT4">
                  <p:embed/>
                  <p:pic>
                    <p:nvPicPr>
                      <p:cNvPr id="12" name="Object 11"/>
                      <p:cNvPicPr/>
                      <p:nvPr/>
                    </p:nvPicPr>
                    <p:blipFill>
                      <a:blip r:embed="rId6"/>
                      <a:stretch>
                        <a:fillRect/>
                      </a:stretch>
                    </p:blipFill>
                    <p:spPr>
                      <a:xfrm>
                        <a:off x="533400" y="3735357"/>
                        <a:ext cx="6811962" cy="2325687"/>
                      </a:xfrm>
                      <a:prstGeom prst="rect">
                        <a:avLst/>
                      </a:prstGeom>
                    </p:spPr>
                  </p:pic>
                </p:oleObj>
              </mc:Fallback>
            </mc:AlternateContent>
          </a:graphicData>
        </a:graphic>
      </p:graphicFrame>
      <p:sp>
        <p:nvSpPr>
          <p:cNvPr id="11" name="TextBox 10"/>
          <p:cNvSpPr txBox="1"/>
          <p:nvPr/>
        </p:nvSpPr>
        <p:spPr>
          <a:xfrm>
            <a:off x="381000" y="3234531"/>
            <a:ext cx="4876800" cy="461665"/>
          </a:xfrm>
          <a:prstGeom prst="rect">
            <a:avLst/>
          </a:prstGeom>
          <a:noFill/>
        </p:spPr>
        <p:txBody>
          <a:bodyPr wrap="square" rtlCol="0">
            <a:spAutoFit/>
          </a:bodyPr>
          <a:lstStyle/>
          <a:p>
            <a:r>
              <a:rPr lang="en-US" sz="2400" dirty="0">
                <a:latin typeface="+mj-lt"/>
              </a:rPr>
              <a:t>However:</a:t>
            </a:r>
          </a:p>
        </p:txBody>
      </p:sp>
    </p:spTree>
    <p:extLst>
      <p:ext uri="{BB962C8B-B14F-4D97-AF65-F5344CB8AC3E}">
        <p14:creationId xmlns:p14="http://schemas.microsoft.com/office/powerpoint/2010/main" val="30101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cxnSp>
        <p:nvCxnSpPr>
          <p:cNvPr id="5" name="Straight Arrow Connector 4"/>
          <p:cNvCxnSpPr/>
          <p:nvPr/>
        </p:nvCxnSpPr>
        <p:spPr>
          <a:xfrm flipV="1">
            <a:off x="4343400" y="1157377"/>
            <a:ext cx="0" cy="4800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62000" y="3900577"/>
            <a:ext cx="7620000" cy="76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544478002"/>
              </p:ext>
            </p:extLst>
          </p:nvPr>
        </p:nvGraphicFramePr>
        <p:xfrm>
          <a:off x="7872485" y="3946584"/>
          <a:ext cx="1143000" cy="476250"/>
        </p:xfrm>
        <a:graphic>
          <a:graphicData uri="http://schemas.openxmlformats.org/presentationml/2006/ole">
            <mc:AlternateContent xmlns:mc="http://schemas.openxmlformats.org/markup-compatibility/2006">
              <mc:Choice xmlns:v="urn:schemas-microsoft-com:vml" Requires="v">
                <p:oleObj spid="_x0000_s456060" name="Equation" r:id="rId3" imgW="609480" imgH="253800" progId="Equation.DSMT4">
                  <p:embed/>
                </p:oleObj>
              </mc:Choice>
              <mc:Fallback>
                <p:oleObj name="Equation" r:id="rId3" imgW="609480" imgH="253800" progId="Equation.DSMT4">
                  <p:embed/>
                  <p:pic>
                    <p:nvPicPr>
                      <p:cNvPr id="11" name="Object 10"/>
                      <p:cNvPicPr/>
                      <p:nvPr/>
                    </p:nvPicPr>
                    <p:blipFill>
                      <a:blip r:embed="rId4"/>
                      <a:stretch>
                        <a:fillRect/>
                      </a:stretch>
                    </p:blipFill>
                    <p:spPr>
                      <a:xfrm>
                        <a:off x="7872485" y="3946584"/>
                        <a:ext cx="1143000" cy="4762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19903155"/>
              </p:ext>
            </p:extLst>
          </p:nvPr>
        </p:nvGraphicFramePr>
        <p:xfrm>
          <a:off x="4472085" y="994546"/>
          <a:ext cx="1286024" cy="547244"/>
        </p:xfrm>
        <a:graphic>
          <a:graphicData uri="http://schemas.openxmlformats.org/presentationml/2006/ole">
            <mc:AlternateContent xmlns:mc="http://schemas.openxmlformats.org/markup-compatibility/2006">
              <mc:Choice xmlns:v="urn:schemas-microsoft-com:vml" Requires="v">
                <p:oleObj spid="_x0000_s456061" name="Equation" r:id="rId5" imgW="596880" imgH="253800" progId="Equation.DSMT4">
                  <p:embed/>
                </p:oleObj>
              </mc:Choice>
              <mc:Fallback>
                <p:oleObj name="Equation" r:id="rId5" imgW="596880" imgH="253800" progId="Equation.DSMT4">
                  <p:embed/>
                  <p:pic>
                    <p:nvPicPr>
                      <p:cNvPr id="12" name="Object 11"/>
                      <p:cNvPicPr/>
                      <p:nvPr/>
                    </p:nvPicPr>
                    <p:blipFill>
                      <a:blip r:embed="rId6"/>
                      <a:stretch>
                        <a:fillRect/>
                      </a:stretch>
                    </p:blipFill>
                    <p:spPr>
                      <a:xfrm>
                        <a:off x="4472085" y="994546"/>
                        <a:ext cx="1286024" cy="547244"/>
                      </a:xfrm>
                      <a:prstGeom prst="rect">
                        <a:avLst/>
                      </a:prstGeom>
                    </p:spPr>
                  </p:pic>
                </p:oleObj>
              </mc:Fallback>
            </mc:AlternateContent>
          </a:graphicData>
        </a:graphic>
      </p:graphicFrame>
      <p:sp>
        <p:nvSpPr>
          <p:cNvPr id="9" name="Oval 8"/>
          <p:cNvSpPr/>
          <p:nvPr/>
        </p:nvSpPr>
        <p:spPr>
          <a:xfrm>
            <a:off x="1676400" y="24527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35857" y="43577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19700" y="489117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30651" y="279777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32142491"/>
              </p:ext>
            </p:extLst>
          </p:nvPr>
        </p:nvGraphicFramePr>
        <p:xfrm>
          <a:off x="1790189" y="1993772"/>
          <a:ext cx="637098" cy="620031"/>
        </p:xfrm>
        <a:graphic>
          <a:graphicData uri="http://schemas.openxmlformats.org/presentationml/2006/ole">
            <mc:AlternateContent xmlns:mc="http://schemas.openxmlformats.org/markup-compatibility/2006">
              <mc:Choice xmlns:v="urn:schemas-microsoft-com:vml" Requires="v">
                <p:oleObj spid="_x0000_s456062" name="Equation" r:id="rId7" imgW="177480" imgH="241200" progId="Equation.DSMT4">
                  <p:embed/>
                </p:oleObj>
              </mc:Choice>
              <mc:Fallback>
                <p:oleObj name="Equation" r:id="rId7" imgW="177480" imgH="241200" progId="Equation.DSMT4">
                  <p:embed/>
                  <p:pic>
                    <p:nvPicPr>
                      <p:cNvPr id="17" name="Object 16"/>
                      <p:cNvPicPr/>
                      <p:nvPr/>
                    </p:nvPicPr>
                    <p:blipFill>
                      <a:blip r:embed="rId8"/>
                      <a:stretch>
                        <a:fillRect/>
                      </a:stretch>
                    </p:blipFill>
                    <p:spPr>
                      <a:xfrm>
                        <a:off x="1790189" y="1993772"/>
                        <a:ext cx="637098" cy="620031"/>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94921088"/>
              </p:ext>
            </p:extLst>
          </p:nvPr>
        </p:nvGraphicFramePr>
        <p:xfrm>
          <a:off x="3096702" y="4271146"/>
          <a:ext cx="637098" cy="620031"/>
        </p:xfrm>
        <a:graphic>
          <a:graphicData uri="http://schemas.openxmlformats.org/presentationml/2006/ole">
            <mc:AlternateContent xmlns:mc="http://schemas.openxmlformats.org/markup-compatibility/2006">
              <mc:Choice xmlns:v="urn:schemas-microsoft-com:vml" Requires="v">
                <p:oleObj spid="_x0000_s456063" name="Equation" r:id="rId9" imgW="177480" imgH="241200" progId="Equation.DSMT4">
                  <p:embed/>
                </p:oleObj>
              </mc:Choice>
              <mc:Fallback>
                <p:oleObj name="Equation" r:id="rId9" imgW="177480" imgH="241200" progId="Equation.DSMT4">
                  <p:embed/>
                  <p:pic>
                    <p:nvPicPr>
                      <p:cNvPr id="18" name="Object 17"/>
                      <p:cNvPicPr/>
                      <p:nvPr/>
                    </p:nvPicPr>
                    <p:blipFill>
                      <a:blip r:embed="rId8"/>
                      <a:stretch>
                        <a:fillRect/>
                      </a:stretch>
                    </p:blipFill>
                    <p:spPr>
                      <a:xfrm>
                        <a:off x="3096702" y="4271146"/>
                        <a:ext cx="637098" cy="620031"/>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501597"/>
              </p:ext>
            </p:extLst>
          </p:nvPr>
        </p:nvGraphicFramePr>
        <p:xfrm>
          <a:off x="4546121" y="2725887"/>
          <a:ext cx="637098" cy="620031"/>
        </p:xfrm>
        <a:graphic>
          <a:graphicData uri="http://schemas.openxmlformats.org/presentationml/2006/ole">
            <mc:AlternateContent xmlns:mc="http://schemas.openxmlformats.org/markup-compatibility/2006">
              <mc:Choice xmlns:v="urn:schemas-microsoft-com:vml" Requires="v">
                <p:oleObj spid="_x0000_s456064" name="Equation" r:id="rId10" imgW="177480" imgH="241200" progId="Equation.DSMT4">
                  <p:embed/>
                </p:oleObj>
              </mc:Choice>
              <mc:Fallback>
                <p:oleObj name="Equation" r:id="rId10" imgW="177480" imgH="241200" progId="Equation.DSMT4">
                  <p:embed/>
                  <p:pic>
                    <p:nvPicPr>
                      <p:cNvPr id="20" name="Object 19"/>
                      <p:cNvPicPr/>
                      <p:nvPr/>
                    </p:nvPicPr>
                    <p:blipFill>
                      <a:blip r:embed="rId8"/>
                      <a:stretch>
                        <a:fillRect/>
                      </a:stretch>
                    </p:blipFill>
                    <p:spPr>
                      <a:xfrm>
                        <a:off x="4546121" y="2725887"/>
                        <a:ext cx="637098" cy="620031"/>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503532295"/>
              </p:ext>
            </p:extLst>
          </p:nvPr>
        </p:nvGraphicFramePr>
        <p:xfrm>
          <a:off x="4953000" y="4967377"/>
          <a:ext cx="637098" cy="620031"/>
        </p:xfrm>
        <a:graphic>
          <a:graphicData uri="http://schemas.openxmlformats.org/presentationml/2006/ole">
            <mc:AlternateContent xmlns:mc="http://schemas.openxmlformats.org/markup-compatibility/2006">
              <mc:Choice xmlns:v="urn:schemas-microsoft-com:vml" Requires="v">
                <p:oleObj spid="_x0000_s456065" name="Equation" r:id="rId11" imgW="177480" imgH="241200" progId="Equation.DSMT4">
                  <p:embed/>
                </p:oleObj>
              </mc:Choice>
              <mc:Fallback>
                <p:oleObj name="Equation" r:id="rId11" imgW="177480" imgH="241200" progId="Equation.DSMT4">
                  <p:embed/>
                  <p:pic>
                    <p:nvPicPr>
                      <p:cNvPr id="21" name="Object 20"/>
                      <p:cNvPicPr/>
                      <p:nvPr/>
                    </p:nvPicPr>
                    <p:blipFill>
                      <a:blip r:embed="rId8"/>
                      <a:stretch>
                        <a:fillRect/>
                      </a:stretch>
                    </p:blipFill>
                    <p:spPr>
                      <a:xfrm>
                        <a:off x="4953000" y="4967377"/>
                        <a:ext cx="637098" cy="620031"/>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99170708"/>
              </p:ext>
            </p:extLst>
          </p:nvPr>
        </p:nvGraphicFramePr>
        <p:xfrm>
          <a:off x="5301255" y="2405152"/>
          <a:ext cx="2000250" cy="847725"/>
        </p:xfrm>
        <a:graphic>
          <a:graphicData uri="http://schemas.openxmlformats.org/presentationml/2006/ole">
            <mc:AlternateContent xmlns:mc="http://schemas.openxmlformats.org/markup-compatibility/2006">
              <mc:Choice xmlns:v="urn:schemas-microsoft-com:vml" Requires="v">
                <p:oleObj spid="_x0000_s456066" name="Equation" r:id="rId12" imgW="1257120" imgH="533160" progId="Equation.DSMT4">
                  <p:embed/>
                </p:oleObj>
              </mc:Choice>
              <mc:Fallback>
                <p:oleObj name="Equation" r:id="rId12" imgW="1257120" imgH="533160" progId="Equation.DSMT4">
                  <p:embed/>
                  <p:pic>
                    <p:nvPicPr>
                      <p:cNvPr id="22" name="Object 21"/>
                      <p:cNvPicPr/>
                      <p:nvPr/>
                    </p:nvPicPr>
                    <p:blipFill>
                      <a:blip r:embed="rId13"/>
                      <a:stretch>
                        <a:fillRect/>
                      </a:stretch>
                    </p:blipFill>
                    <p:spPr>
                      <a:xfrm>
                        <a:off x="5301255" y="2405152"/>
                        <a:ext cx="2000250" cy="847725"/>
                      </a:xfrm>
                      <a:prstGeom prst="rect">
                        <a:avLst/>
                      </a:prstGeom>
                    </p:spPr>
                  </p:pic>
                </p:oleObj>
              </mc:Fallback>
            </mc:AlternateContent>
          </a:graphicData>
        </a:graphic>
      </p:graphicFrame>
      <p:sp>
        <p:nvSpPr>
          <p:cNvPr id="18" name="Freeform 17"/>
          <p:cNvSpPr/>
          <p:nvPr/>
        </p:nvSpPr>
        <p:spPr>
          <a:xfrm>
            <a:off x="836762" y="1492369"/>
            <a:ext cx="7134046" cy="4908431"/>
          </a:xfrm>
          <a:custGeom>
            <a:avLst/>
            <a:gdLst>
              <a:gd name="connsiteX0" fmla="*/ 7134046 w 7134046"/>
              <a:gd name="connsiteY0" fmla="*/ 888521 h 4908431"/>
              <a:gd name="connsiteX1" fmla="*/ 7090913 w 7134046"/>
              <a:gd name="connsiteY1" fmla="*/ 871268 h 4908431"/>
              <a:gd name="connsiteX2" fmla="*/ 7056408 w 7134046"/>
              <a:gd name="connsiteY2" fmla="*/ 854016 h 4908431"/>
              <a:gd name="connsiteX3" fmla="*/ 7004649 w 7134046"/>
              <a:gd name="connsiteY3" fmla="*/ 836763 h 4908431"/>
              <a:gd name="connsiteX4" fmla="*/ 6944264 w 7134046"/>
              <a:gd name="connsiteY4" fmla="*/ 810883 h 4908431"/>
              <a:gd name="connsiteX5" fmla="*/ 6918385 w 7134046"/>
              <a:gd name="connsiteY5" fmla="*/ 793631 h 4908431"/>
              <a:gd name="connsiteX6" fmla="*/ 6858000 w 7134046"/>
              <a:gd name="connsiteY6" fmla="*/ 767751 h 4908431"/>
              <a:gd name="connsiteX7" fmla="*/ 6814868 w 7134046"/>
              <a:gd name="connsiteY7" fmla="*/ 741872 h 4908431"/>
              <a:gd name="connsiteX8" fmla="*/ 6780363 w 7134046"/>
              <a:gd name="connsiteY8" fmla="*/ 724619 h 4908431"/>
              <a:gd name="connsiteX9" fmla="*/ 6745857 w 7134046"/>
              <a:gd name="connsiteY9" fmla="*/ 698740 h 4908431"/>
              <a:gd name="connsiteX10" fmla="*/ 6659593 w 7134046"/>
              <a:gd name="connsiteY10" fmla="*/ 655608 h 4908431"/>
              <a:gd name="connsiteX11" fmla="*/ 6599208 w 7134046"/>
              <a:gd name="connsiteY11" fmla="*/ 629729 h 4908431"/>
              <a:gd name="connsiteX12" fmla="*/ 6538823 w 7134046"/>
              <a:gd name="connsiteY12" fmla="*/ 595223 h 4908431"/>
              <a:gd name="connsiteX13" fmla="*/ 6461185 w 7134046"/>
              <a:gd name="connsiteY13" fmla="*/ 552091 h 4908431"/>
              <a:gd name="connsiteX14" fmla="*/ 6418053 w 7134046"/>
              <a:gd name="connsiteY14" fmla="*/ 543465 h 4908431"/>
              <a:gd name="connsiteX15" fmla="*/ 6366295 w 7134046"/>
              <a:gd name="connsiteY15" fmla="*/ 526212 h 4908431"/>
              <a:gd name="connsiteX16" fmla="*/ 6331789 w 7134046"/>
              <a:gd name="connsiteY16" fmla="*/ 500333 h 4908431"/>
              <a:gd name="connsiteX17" fmla="*/ 6254151 w 7134046"/>
              <a:gd name="connsiteY17" fmla="*/ 483080 h 4908431"/>
              <a:gd name="connsiteX18" fmla="*/ 6193766 w 7134046"/>
              <a:gd name="connsiteY18" fmla="*/ 457200 h 4908431"/>
              <a:gd name="connsiteX19" fmla="*/ 6150634 w 7134046"/>
              <a:gd name="connsiteY19" fmla="*/ 448574 h 4908431"/>
              <a:gd name="connsiteX20" fmla="*/ 6116129 w 7134046"/>
              <a:gd name="connsiteY20" fmla="*/ 439948 h 4908431"/>
              <a:gd name="connsiteX21" fmla="*/ 6090249 w 7134046"/>
              <a:gd name="connsiteY21" fmla="*/ 431321 h 4908431"/>
              <a:gd name="connsiteX22" fmla="*/ 6047117 w 7134046"/>
              <a:gd name="connsiteY22" fmla="*/ 422695 h 4908431"/>
              <a:gd name="connsiteX23" fmla="*/ 5960853 w 7134046"/>
              <a:gd name="connsiteY23" fmla="*/ 388189 h 4908431"/>
              <a:gd name="connsiteX24" fmla="*/ 5926347 w 7134046"/>
              <a:gd name="connsiteY24" fmla="*/ 379563 h 4908431"/>
              <a:gd name="connsiteX25" fmla="*/ 5883215 w 7134046"/>
              <a:gd name="connsiteY25" fmla="*/ 370936 h 4908431"/>
              <a:gd name="connsiteX26" fmla="*/ 5805578 w 7134046"/>
              <a:gd name="connsiteY26" fmla="*/ 345057 h 4908431"/>
              <a:gd name="connsiteX27" fmla="*/ 5719313 w 7134046"/>
              <a:gd name="connsiteY27" fmla="*/ 327804 h 4908431"/>
              <a:gd name="connsiteX28" fmla="*/ 5684808 w 7134046"/>
              <a:gd name="connsiteY28" fmla="*/ 319178 h 4908431"/>
              <a:gd name="connsiteX29" fmla="*/ 5598544 w 7134046"/>
              <a:gd name="connsiteY29" fmla="*/ 301925 h 4908431"/>
              <a:gd name="connsiteX30" fmla="*/ 5564038 w 7134046"/>
              <a:gd name="connsiteY30" fmla="*/ 284672 h 4908431"/>
              <a:gd name="connsiteX31" fmla="*/ 5451895 w 7134046"/>
              <a:gd name="connsiteY31" fmla="*/ 267419 h 4908431"/>
              <a:gd name="connsiteX32" fmla="*/ 5374257 w 7134046"/>
              <a:gd name="connsiteY32" fmla="*/ 258793 h 4908431"/>
              <a:gd name="connsiteX33" fmla="*/ 5141344 w 7134046"/>
              <a:gd name="connsiteY33" fmla="*/ 241540 h 4908431"/>
              <a:gd name="connsiteX34" fmla="*/ 5037827 w 7134046"/>
              <a:gd name="connsiteY34" fmla="*/ 232914 h 4908431"/>
              <a:gd name="connsiteX35" fmla="*/ 4968815 w 7134046"/>
              <a:gd name="connsiteY35" fmla="*/ 215661 h 4908431"/>
              <a:gd name="connsiteX36" fmla="*/ 4770408 w 7134046"/>
              <a:gd name="connsiteY36" fmla="*/ 198408 h 4908431"/>
              <a:gd name="connsiteX37" fmla="*/ 4580627 w 7134046"/>
              <a:gd name="connsiteY37" fmla="*/ 181155 h 4908431"/>
              <a:gd name="connsiteX38" fmla="*/ 4477110 w 7134046"/>
              <a:gd name="connsiteY38" fmla="*/ 172529 h 4908431"/>
              <a:gd name="connsiteX39" fmla="*/ 4416725 w 7134046"/>
              <a:gd name="connsiteY39" fmla="*/ 163902 h 4908431"/>
              <a:gd name="connsiteX40" fmla="*/ 4261449 w 7134046"/>
              <a:gd name="connsiteY40" fmla="*/ 146650 h 4908431"/>
              <a:gd name="connsiteX41" fmla="*/ 4183812 w 7134046"/>
              <a:gd name="connsiteY41" fmla="*/ 129397 h 4908431"/>
              <a:gd name="connsiteX42" fmla="*/ 3968151 w 7134046"/>
              <a:gd name="connsiteY42" fmla="*/ 120770 h 4908431"/>
              <a:gd name="connsiteX43" fmla="*/ 3786996 w 7134046"/>
              <a:gd name="connsiteY43" fmla="*/ 94891 h 4908431"/>
              <a:gd name="connsiteX44" fmla="*/ 3735238 w 7134046"/>
              <a:gd name="connsiteY44" fmla="*/ 86265 h 4908431"/>
              <a:gd name="connsiteX45" fmla="*/ 3648974 w 7134046"/>
              <a:gd name="connsiteY45" fmla="*/ 77638 h 4908431"/>
              <a:gd name="connsiteX46" fmla="*/ 3398808 w 7134046"/>
              <a:gd name="connsiteY46" fmla="*/ 51759 h 4908431"/>
              <a:gd name="connsiteX47" fmla="*/ 3269412 w 7134046"/>
              <a:gd name="connsiteY47" fmla="*/ 43133 h 4908431"/>
              <a:gd name="connsiteX48" fmla="*/ 3174521 w 7134046"/>
              <a:gd name="connsiteY48" fmla="*/ 25880 h 4908431"/>
              <a:gd name="connsiteX49" fmla="*/ 2665563 w 7134046"/>
              <a:gd name="connsiteY49" fmla="*/ 0 h 4908431"/>
              <a:gd name="connsiteX50" fmla="*/ 1768415 w 7134046"/>
              <a:gd name="connsiteY50" fmla="*/ 8627 h 4908431"/>
              <a:gd name="connsiteX51" fmla="*/ 1673525 w 7134046"/>
              <a:gd name="connsiteY51" fmla="*/ 34506 h 4908431"/>
              <a:gd name="connsiteX52" fmla="*/ 1595887 w 7134046"/>
              <a:gd name="connsiteY52" fmla="*/ 43133 h 4908431"/>
              <a:gd name="connsiteX53" fmla="*/ 1518249 w 7134046"/>
              <a:gd name="connsiteY53" fmla="*/ 69012 h 4908431"/>
              <a:gd name="connsiteX54" fmla="*/ 1380227 w 7134046"/>
              <a:gd name="connsiteY54" fmla="*/ 103517 h 4908431"/>
              <a:gd name="connsiteX55" fmla="*/ 1319842 w 7134046"/>
              <a:gd name="connsiteY55" fmla="*/ 112144 h 4908431"/>
              <a:gd name="connsiteX56" fmla="*/ 1285336 w 7134046"/>
              <a:gd name="connsiteY56" fmla="*/ 120770 h 4908431"/>
              <a:gd name="connsiteX57" fmla="*/ 1224951 w 7134046"/>
              <a:gd name="connsiteY57" fmla="*/ 129397 h 4908431"/>
              <a:gd name="connsiteX58" fmla="*/ 1112808 w 7134046"/>
              <a:gd name="connsiteY58" fmla="*/ 146650 h 4908431"/>
              <a:gd name="connsiteX59" fmla="*/ 1026544 w 7134046"/>
              <a:gd name="connsiteY59" fmla="*/ 155276 h 4908431"/>
              <a:gd name="connsiteX60" fmla="*/ 1000664 w 7134046"/>
              <a:gd name="connsiteY60" fmla="*/ 163902 h 4908431"/>
              <a:gd name="connsiteX61" fmla="*/ 957532 w 7134046"/>
              <a:gd name="connsiteY61" fmla="*/ 181155 h 4908431"/>
              <a:gd name="connsiteX62" fmla="*/ 897147 w 7134046"/>
              <a:gd name="connsiteY62" fmla="*/ 189782 h 4908431"/>
              <a:gd name="connsiteX63" fmla="*/ 836763 w 7134046"/>
              <a:gd name="connsiteY63" fmla="*/ 207034 h 4908431"/>
              <a:gd name="connsiteX64" fmla="*/ 802257 w 7134046"/>
              <a:gd name="connsiteY64" fmla="*/ 215661 h 4908431"/>
              <a:gd name="connsiteX65" fmla="*/ 776378 w 7134046"/>
              <a:gd name="connsiteY65" fmla="*/ 224287 h 4908431"/>
              <a:gd name="connsiteX66" fmla="*/ 707366 w 7134046"/>
              <a:gd name="connsiteY66" fmla="*/ 241540 h 4908431"/>
              <a:gd name="connsiteX67" fmla="*/ 681487 w 7134046"/>
              <a:gd name="connsiteY67" fmla="*/ 267419 h 4908431"/>
              <a:gd name="connsiteX68" fmla="*/ 603849 w 7134046"/>
              <a:gd name="connsiteY68" fmla="*/ 301925 h 4908431"/>
              <a:gd name="connsiteX69" fmla="*/ 577970 w 7134046"/>
              <a:gd name="connsiteY69" fmla="*/ 319178 h 4908431"/>
              <a:gd name="connsiteX70" fmla="*/ 500332 w 7134046"/>
              <a:gd name="connsiteY70" fmla="*/ 362310 h 4908431"/>
              <a:gd name="connsiteX71" fmla="*/ 448574 w 7134046"/>
              <a:gd name="connsiteY71" fmla="*/ 396816 h 4908431"/>
              <a:gd name="connsiteX72" fmla="*/ 422695 w 7134046"/>
              <a:gd name="connsiteY72" fmla="*/ 414068 h 4908431"/>
              <a:gd name="connsiteX73" fmla="*/ 362310 w 7134046"/>
              <a:gd name="connsiteY73" fmla="*/ 483080 h 4908431"/>
              <a:gd name="connsiteX74" fmla="*/ 336430 w 7134046"/>
              <a:gd name="connsiteY74" fmla="*/ 508959 h 4908431"/>
              <a:gd name="connsiteX75" fmla="*/ 276046 w 7134046"/>
              <a:gd name="connsiteY75" fmla="*/ 577970 h 4908431"/>
              <a:gd name="connsiteX76" fmla="*/ 241540 w 7134046"/>
              <a:gd name="connsiteY76" fmla="*/ 629729 h 4908431"/>
              <a:gd name="connsiteX77" fmla="*/ 224287 w 7134046"/>
              <a:gd name="connsiteY77" fmla="*/ 664234 h 4908431"/>
              <a:gd name="connsiteX78" fmla="*/ 189781 w 7134046"/>
              <a:gd name="connsiteY78" fmla="*/ 707366 h 4908431"/>
              <a:gd name="connsiteX79" fmla="*/ 146649 w 7134046"/>
              <a:gd name="connsiteY79" fmla="*/ 776378 h 4908431"/>
              <a:gd name="connsiteX80" fmla="*/ 138023 w 7134046"/>
              <a:gd name="connsiteY80" fmla="*/ 810883 h 4908431"/>
              <a:gd name="connsiteX81" fmla="*/ 112144 w 7134046"/>
              <a:gd name="connsiteY81" fmla="*/ 845389 h 4908431"/>
              <a:gd name="connsiteX82" fmla="*/ 94891 w 7134046"/>
              <a:gd name="connsiteY82" fmla="*/ 879895 h 4908431"/>
              <a:gd name="connsiteX83" fmla="*/ 69012 w 7134046"/>
              <a:gd name="connsiteY83" fmla="*/ 948906 h 4908431"/>
              <a:gd name="connsiteX84" fmla="*/ 51759 w 7134046"/>
              <a:gd name="connsiteY84" fmla="*/ 974785 h 4908431"/>
              <a:gd name="connsiteX85" fmla="*/ 25880 w 7134046"/>
              <a:gd name="connsiteY85" fmla="*/ 1043797 h 4908431"/>
              <a:gd name="connsiteX86" fmla="*/ 17253 w 7134046"/>
              <a:gd name="connsiteY86" fmla="*/ 1078302 h 4908431"/>
              <a:gd name="connsiteX87" fmla="*/ 0 w 7134046"/>
              <a:gd name="connsiteY87" fmla="*/ 1138687 h 4908431"/>
              <a:gd name="connsiteX88" fmla="*/ 8627 w 7134046"/>
              <a:gd name="connsiteY88" fmla="*/ 1406106 h 4908431"/>
              <a:gd name="connsiteX89" fmla="*/ 25880 w 7134046"/>
              <a:gd name="connsiteY89" fmla="*/ 1570008 h 4908431"/>
              <a:gd name="connsiteX90" fmla="*/ 43132 w 7134046"/>
              <a:gd name="connsiteY90" fmla="*/ 1621766 h 4908431"/>
              <a:gd name="connsiteX91" fmla="*/ 69012 w 7134046"/>
              <a:gd name="connsiteY91" fmla="*/ 1725283 h 4908431"/>
              <a:gd name="connsiteX92" fmla="*/ 77638 w 7134046"/>
              <a:gd name="connsiteY92" fmla="*/ 1777042 h 4908431"/>
              <a:gd name="connsiteX93" fmla="*/ 94891 w 7134046"/>
              <a:gd name="connsiteY93" fmla="*/ 1820174 h 4908431"/>
              <a:gd name="connsiteX94" fmla="*/ 112144 w 7134046"/>
              <a:gd name="connsiteY94" fmla="*/ 1897812 h 4908431"/>
              <a:gd name="connsiteX95" fmla="*/ 138023 w 7134046"/>
              <a:gd name="connsiteY95" fmla="*/ 1992702 h 4908431"/>
              <a:gd name="connsiteX96" fmla="*/ 155276 w 7134046"/>
              <a:gd name="connsiteY96" fmla="*/ 2104846 h 4908431"/>
              <a:gd name="connsiteX97" fmla="*/ 172529 w 7134046"/>
              <a:gd name="connsiteY97" fmla="*/ 2234242 h 4908431"/>
              <a:gd name="connsiteX98" fmla="*/ 189781 w 7134046"/>
              <a:gd name="connsiteY98" fmla="*/ 2311880 h 4908431"/>
              <a:gd name="connsiteX99" fmla="*/ 198408 w 7134046"/>
              <a:gd name="connsiteY99" fmla="*/ 2389517 h 4908431"/>
              <a:gd name="connsiteX100" fmla="*/ 215661 w 7134046"/>
              <a:gd name="connsiteY100" fmla="*/ 2449902 h 4908431"/>
              <a:gd name="connsiteX101" fmla="*/ 232913 w 7134046"/>
              <a:gd name="connsiteY101" fmla="*/ 2536166 h 4908431"/>
              <a:gd name="connsiteX102" fmla="*/ 250166 w 7134046"/>
              <a:gd name="connsiteY102" fmla="*/ 2587925 h 4908431"/>
              <a:gd name="connsiteX103" fmla="*/ 276046 w 7134046"/>
              <a:gd name="connsiteY103" fmla="*/ 2674189 h 4908431"/>
              <a:gd name="connsiteX104" fmla="*/ 293298 w 7134046"/>
              <a:gd name="connsiteY104" fmla="*/ 2708695 h 4908431"/>
              <a:gd name="connsiteX105" fmla="*/ 301925 w 7134046"/>
              <a:gd name="connsiteY105" fmla="*/ 2743200 h 4908431"/>
              <a:gd name="connsiteX106" fmla="*/ 310551 w 7134046"/>
              <a:gd name="connsiteY106" fmla="*/ 2769080 h 4908431"/>
              <a:gd name="connsiteX107" fmla="*/ 319178 w 7134046"/>
              <a:gd name="connsiteY107" fmla="*/ 2803585 h 4908431"/>
              <a:gd name="connsiteX108" fmla="*/ 336430 w 7134046"/>
              <a:gd name="connsiteY108" fmla="*/ 2829465 h 4908431"/>
              <a:gd name="connsiteX109" fmla="*/ 345057 w 7134046"/>
              <a:gd name="connsiteY109" fmla="*/ 2855344 h 4908431"/>
              <a:gd name="connsiteX110" fmla="*/ 370936 w 7134046"/>
              <a:gd name="connsiteY110" fmla="*/ 2898476 h 4908431"/>
              <a:gd name="connsiteX111" fmla="*/ 379563 w 7134046"/>
              <a:gd name="connsiteY111" fmla="*/ 2924355 h 4908431"/>
              <a:gd name="connsiteX112" fmla="*/ 396815 w 7134046"/>
              <a:gd name="connsiteY112" fmla="*/ 2958861 h 4908431"/>
              <a:gd name="connsiteX113" fmla="*/ 405442 w 7134046"/>
              <a:gd name="connsiteY113" fmla="*/ 2984740 h 4908431"/>
              <a:gd name="connsiteX114" fmla="*/ 457200 w 7134046"/>
              <a:gd name="connsiteY114" fmla="*/ 3071004 h 4908431"/>
              <a:gd name="connsiteX115" fmla="*/ 465827 w 7134046"/>
              <a:gd name="connsiteY115" fmla="*/ 3105510 h 4908431"/>
              <a:gd name="connsiteX116" fmla="*/ 483080 w 7134046"/>
              <a:gd name="connsiteY116" fmla="*/ 3131389 h 4908431"/>
              <a:gd name="connsiteX117" fmla="*/ 491706 w 7134046"/>
              <a:gd name="connsiteY117" fmla="*/ 3174521 h 4908431"/>
              <a:gd name="connsiteX118" fmla="*/ 517585 w 7134046"/>
              <a:gd name="connsiteY118" fmla="*/ 3217653 h 4908431"/>
              <a:gd name="connsiteX119" fmla="*/ 560717 w 7134046"/>
              <a:gd name="connsiteY119" fmla="*/ 3295291 h 4908431"/>
              <a:gd name="connsiteX120" fmla="*/ 577970 w 7134046"/>
              <a:gd name="connsiteY120" fmla="*/ 3364302 h 4908431"/>
              <a:gd name="connsiteX121" fmla="*/ 586596 w 7134046"/>
              <a:gd name="connsiteY121" fmla="*/ 3398808 h 4908431"/>
              <a:gd name="connsiteX122" fmla="*/ 603849 w 7134046"/>
              <a:gd name="connsiteY122" fmla="*/ 3433314 h 4908431"/>
              <a:gd name="connsiteX123" fmla="*/ 621102 w 7134046"/>
              <a:gd name="connsiteY123" fmla="*/ 3476446 h 4908431"/>
              <a:gd name="connsiteX124" fmla="*/ 638355 w 7134046"/>
              <a:gd name="connsiteY124" fmla="*/ 3502325 h 4908431"/>
              <a:gd name="connsiteX125" fmla="*/ 646981 w 7134046"/>
              <a:gd name="connsiteY125" fmla="*/ 3545457 h 4908431"/>
              <a:gd name="connsiteX126" fmla="*/ 664234 w 7134046"/>
              <a:gd name="connsiteY126" fmla="*/ 3571336 h 4908431"/>
              <a:gd name="connsiteX127" fmla="*/ 672861 w 7134046"/>
              <a:gd name="connsiteY127" fmla="*/ 3614468 h 4908431"/>
              <a:gd name="connsiteX128" fmla="*/ 724619 w 7134046"/>
              <a:gd name="connsiteY128" fmla="*/ 3700733 h 4908431"/>
              <a:gd name="connsiteX129" fmla="*/ 785004 w 7134046"/>
              <a:gd name="connsiteY129" fmla="*/ 3830129 h 4908431"/>
              <a:gd name="connsiteX130" fmla="*/ 785004 w 7134046"/>
              <a:gd name="connsiteY130" fmla="*/ 3830129 h 4908431"/>
              <a:gd name="connsiteX131" fmla="*/ 819510 w 7134046"/>
              <a:gd name="connsiteY131" fmla="*/ 3907766 h 4908431"/>
              <a:gd name="connsiteX132" fmla="*/ 836763 w 7134046"/>
              <a:gd name="connsiteY132" fmla="*/ 3933646 h 4908431"/>
              <a:gd name="connsiteX133" fmla="*/ 871268 w 7134046"/>
              <a:gd name="connsiteY133" fmla="*/ 3968151 h 4908431"/>
              <a:gd name="connsiteX134" fmla="*/ 888521 w 7134046"/>
              <a:gd name="connsiteY134" fmla="*/ 4002657 h 4908431"/>
              <a:gd name="connsiteX135" fmla="*/ 931653 w 7134046"/>
              <a:gd name="connsiteY135" fmla="*/ 4063042 h 4908431"/>
              <a:gd name="connsiteX136" fmla="*/ 1017917 w 7134046"/>
              <a:gd name="connsiteY136" fmla="*/ 4149306 h 4908431"/>
              <a:gd name="connsiteX137" fmla="*/ 1086929 w 7134046"/>
              <a:gd name="connsiteY137" fmla="*/ 4209691 h 4908431"/>
              <a:gd name="connsiteX138" fmla="*/ 1121434 w 7134046"/>
              <a:gd name="connsiteY138" fmla="*/ 4261450 h 4908431"/>
              <a:gd name="connsiteX139" fmla="*/ 1155940 w 7134046"/>
              <a:gd name="connsiteY139" fmla="*/ 4287329 h 4908431"/>
              <a:gd name="connsiteX140" fmla="*/ 1242204 w 7134046"/>
              <a:gd name="connsiteY140" fmla="*/ 4390846 h 4908431"/>
              <a:gd name="connsiteX141" fmla="*/ 1293963 w 7134046"/>
              <a:gd name="connsiteY141" fmla="*/ 4451231 h 4908431"/>
              <a:gd name="connsiteX142" fmla="*/ 1345721 w 7134046"/>
              <a:gd name="connsiteY142" fmla="*/ 4477110 h 4908431"/>
              <a:gd name="connsiteX143" fmla="*/ 1371600 w 7134046"/>
              <a:gd name="connsiteY143" fmla="*/ 4502989 h 4908431"/>
              <a:gd name="connsiteX144" fmla="*/ 1406106 w 7134046"/>
              <a:gd name="connsiteY144" fmla="*/ 4520242 h 4908431"/>
              <a:gd name="connsiteX145" fmla="*/ 1440612 w 7134046"/>
              <a:gd name="connsiteY145" fmla="*/ 4546121 h 4908431"/>
              <a:gd name="connsiteX146" fmla="*/ 1483744 w 7134046"/>
              <a:gd name="connsiteY146" fmla="*/ 4554748 h 4908431"/>
              <a:gd name="connsiteX147" fmla="*/ 1518249 w 7134046"/>
              <a:gd name="connsiteY147" fmla="*/ 4563374 h 4908431"/>
              <a:gd name="connsiteX148" fmla="*/ 1570008 w 7134046"/>
              <a:gd name="connsiteY148" fmla="*/ 4580627 h 4908431"/>
              <a:gd name="connsiteX149" fmla="*/ 1604513 w 7134046"/>
              <a:gd name="connsiteY149" fmla="*/ 4589253 h 4908431"/>
              <a:gd name="connsiteX150" fmla="*/ 1630393 w 7134046"/>
              <a:gd name="connsiteY150" fmla="*/ 4597880 h 4908431"/>
              <a:gd name="connsiteX151" fmla="*/ 1751163 w 7134046"/>
              <a:gd name="connsiteY151" fmla="*/ 4615133 h 4908431"/>
              <a:gd name="connsiteX152" fmla="*/ 1794295 w 7134046"/>
              <a:gd name="connsiteY152" fmla="*/ 4632385 h 4908431"/>
              <a:gd name="connsiteX153" fmla="*/ 1871932 w 7134046"/>
              <a:gd name="connsiteY153" fmla="*/ 4649638 h 4908431"/>
              <a:gd name="connsiteX154" fmla="*/ 1949570 w 7134046"/>
              <a:gd name="connsiteY154" fmla="*/ 4666891 h 4908431"/>
              <a:gd name="connsiteX155" fmla="*/ 1992702 w 7134046"/>
              <a:gd name="connsiteY155" fmla="*/ 4692770 h 4908431"/>
              <a:gd name="connsiteX156" fmla="*/ 2070340 w 7134046"/>
              <a:gd name="connsiteY156" fmla="*/ 4701397 h 4908431"/>
              <a:gd name="connsiteX157" fmla="*/ 2113472 w 7134046"/>
              <a:gd name="connsiteY157" fmla="*/ 4710023 h 4908431"/>
              <a:gd name="connsiteX158" fmla="*/ 2147978 w 7134046"/>
              <a:gd name="connsiteY158" fmla="*/ 4718650 h 4908431"/>
              <a:gd name="connsiteX159" fmla="*/ 2191110 w 7134046"/>
              <a:gd name="connsiteY159" fmla="*/ 4727276 h 4908431"/>
              <a:gd name="connsiteX160" fmla="*/ 2260121 w 7134046"/>
              <a:gd name="connsiteY160" fmla="*/ 4753155 h 4908431"/>
              <a:gd name="connsiteX161" fmla="*/ 2363638 w 7134046"/>
              <a:gd name="connsiteY161" fmla="*/ 4770408 h 4908431"/>
              <a:gd name="connsiteX162" fmla="*/ 2449902 w 7134046"/>
              <a:gd name="connsiteY162" fmla="*/ 4787661 h 4908431"/>
              <a:gd name="connsiteX163" fmla="*/ 2553419 w 7134046"/>
              <a:gd name="connsiteY163" fmla="*/ 4813540 h 4908431"/>
              <a:gd name="connsiteX164" fmla="*/ 2631057 w 7134046"/>
              <a:gd name="connsiteY164" fmla="*/ 4822166 h 4908431"/>
              <a:gd name="connsiteX165" fmla="*/ 2881223 w 7134046"/>
              <a:gd name="connsiteY165" fmla="*/ 4839419 h 4908431"/>
              <a:gd name="connsiteX166" fmla="*/ 3019246 w 7134046"/>
              <a:gd name="connsiteY166" fmla="*/ 4848046 h 4908431"/>
              <a:gd name="connsiteX167" fmla="*/ 3252159 w 7134046"/>
              <a:gd name="connsiteY167" fmla="*/ 4865299 h 4908431"/>
              <a:gd name="connsiteX168" fmla="*/ 3545457 w 7134046"/>
              <a:gd name="connsiteY168" fmla="*/ 4891178 h 4908431"/>
              <a:gd name="connsiteX169" fmla="*/ 3925019 w 7134046"/>
              <a:gd name="connsiteY169" fmla="*/ 4908431 h 4908431"/>
              <a:gd name="connsiteX170" fmla="*/ 4356340 w 7134046"/>
              <a:gd name="connsiteY170" fmla="*/ 4899804 h 4908431"/>
              <a:gd name="connsiteX171" fmla="*/ 4477110 w 7134046"/>
              <a:gd name="connsiteY171" fmla="*/ 4891178 h 4908431"/>
              <a:gd name="connsiteX172" fmla="*/ 4632385 w 7134046"/>
              <a:gd name="connsiteY172" fmla="*/ 4882551 h 4908431"/>
              <a:gd name="connsiteX173" fmla="*/ 4744529 w 7134046"/>
              <a:gd name="connsiteY173" fmla="*/ 4865299 h 4908431"/>
              <a:gd name="connsiteX174" fmla="*/ 4942936 w 7134046"/>
              <a:gd name="connsiteY174" fmla="*/ 4848046 h 4908431"/>
              <a:gd name="connsiteX175" fmla="*/ 5098212 w 7134046"/>
              <a:gd name="connsiteY175" fmla="*/ 4830793 h 4908431"/>
              <a:gd name="connsiteX176" fmla="*/ 5167223 w 7134046"/>
              <a:gd name="connsiteY176" fmla="*/ 4822166 h 4908431"/>
              <a:gd name="connsiteX177" fmla="*/ 5236234 w 7134046"/>
              <a:gd name="connsiteY177" fmla="*/ 4804914 h 4908431"/>
              <a:gd name="connsiteX178" fmla="*/ 5279366 w 7134046"/>
              <a:gd name="connsiteY178" fmla="*/ 4796287 h 4908431"/>
              <a:gd name="connsiteX179" fmla="*/ 5313872 w 7134046"/>
              <a:gd name="connsiteY179" fmla="*/ 4779034 h 4908431"/>
              <a:gd name="connsiteX180" fmla="*/ 5374257 w 7134046"/>
              <a:gd name="connsiteY180" fmla="*/ 4753155 h 4908431"/>
              <a:gd name="connsiteX181" fmla="*/ 5426015 w 7134046"/>
              <a:gd name="connsiteY181" fmla="*/ 4718650 h 4908431"/>
              <a:gd name="connsiteX182" fmla="*/ 5460521 w 7134046"/>
              <a:gd name="connsiteY182" fmla="*/ 4701397 h 4908431"/>
              <a:gd name="connsiteX183" fmla="*/ 5512280 w 7134046"/>
              <a:gd name="connsiteY183" fmla="*/ 4666891 h 4908431"/>
              <a:gd name="connsiteX184" fmla="*/ 5546785 w 7134046"/>
              <a:gd name="connsiteY184" fmla="*/ 4649638 h 4908431"/>
              <a:gd name="connsiteX185" fmla="*/ 5572664 w 7134046"/>
              <a:gd name="connsiteY185" fmla="*/ 4632385 h 4908431"/>
              <a:gd name="connsiteX186" fmla="*/ 5633049 w 7134046"/>
              <a:gd name="connsiteY186" fmla="*/ 4606506 h 4908431"/>
              <a:gd name="connsiteX187" fmla="*/ 5684808 w 7134046"/>
              <a:gd name="connsiteY187" fmla="*/ 4572000 h 4908431"/>
              <a:gd name="connsiteX188" fmla="*/ 5719313 w 7134046"/>
              <a:gd name="connsiteY188" fmla="*/ 4554748 h 4908431"/>
              <a:gd name="connsiteX189" fmla="*/ 5745193 w 7134046"/>
              <a:gd name="connsiteY189" fmla="*/ 4537495 h 4908431"/>
              <a:gd name="connsiteX190" fmla="*/ 5771072 w 7134046"/>
              <a:gd name="connsiteY190" fmla="*/ 4528868 h 4908431"/>
              <a:gd name="connsiteX191" fmla="*/ 5805578 w 7134046"/>
              <a:gd name="connsiteY191" fmla="*/ 4511616 h 4908431"/>
              <a:gd name="connsiteX192" fmla="*/ 5848710 w 7134046"/>
              <a:gd name="connsiteY192" fmla="*/ 4494363 h 4908431"/>
              <a:gd name="connsiteX193" fmla="*/ 5909095 w 7134046"/>
              <a:gd name="connsiteY193" fmla="*/ 4459857 h 4908431"/>
              <a:gd name="connsiteX194" fmla="*/ 5952227 w 7134046"/>
              <a:gd name="connsiteY194" fmla="*/ 4433978 h 4908431"/>
              <a:gd name="connsiteX195" fmla="*/ 5978106 w 7134046"/>
              <a:gd name="connsiteY195" fmla="*/ 4425351 h 4908431"/>
              <a:gd name="connsiteX196" fmla="*/ 6038491 w 7134046"/>
              <a:gd name="connsiteY196" fmla="*/ 4399472 h 4908431"/>
              <a:gd name="connsiteX197" fmla="*/ 6107502 w 7134046"/>
              <a:gd name="connsiteY197" fmla="*/ 4364966 h 4908431"/>
              <a:gd name="connsiteX198" fmla="*/ 6159261 w 7134046"/>
              <a:gd name="connsiteY198" fmla="*/ 4339087 h 4908431"/>
              <a:gd name="connsiteX199" fmla="*/ 6193766 w 7134046"/>
              <a:gd name="connsiteY199" fmla="*/ 4313208 h 4908431"/>
              <a:gd name="connsiteX200" fmla="*/ 6219646 w 7134046"/>
              <a:gd name="connsiteY200" fmla="*/ 4304582 h 4908431"/>
              <a:gd name="connsiteX201" fmla="*/ 6254151 w 7134046"/>
              <a:gd name="connsiteY201" fmla="*/ 4287329 h 4908431"/>
              <a:gd name="connsiteX202" fmla="*/ 6305910 w 7134046"/>
              <a:gd name="connsiteY202" fmla="*/ 4261450 h 4908431"/>
              <a:gd name="connsiteX203" fmla="*/ 6340415 w 7134046"/>
              <a:gd name="connsiteY203" fmla="*/ 4235570 h 4908431"/>
              <a:gd name="connsiteX204" fmla="*/ 6400800 w 7134046"/>
              <a:gd name="connsiteY204" fmla="*/ 4192438 h 4908431"/>
              <a:gd name="connsiteX205" fmla="*/ 6452559 w 7134046"/>
              <a:gd name="connsiteY205" fmla="*/ 4140680 h 4908431"/>
              <a:gd name="connsiteX206" fmla="*/ 6495691 w 7134046"/>
              <a:gd name="connsiteY206" fmla="*/ 4080295 h 4908431"/>
              <a:gd name="connsiteX207" fmla="*/ 6504317 w 7134046"/>
              <a:gd name="connsiteY207" fmla="*/ 4054416 h 4908431"/>
              <a:gd name="connsiteX208" fmla="*/ 6538823 w 7134046"/>
              <a:gd name="connsiteY208" fmla="*/ 3994031 h 4908431"/>
              <a:gd name="connsiteX209" fmla="*/ 6564702 w 7134046"/>
              <a:gd name="connsiteY209" fmla="*/ 3933646 h 4908431"/>
              <a:gd name="connsiteX210" fmla="*/ 6590581 w 7134046"/>
              <a:gd name="connsiteY210" fmla="*/ 3873261 h 4908431"/>
              <a:gd name="connsiteX211" fmla="*/ 6616461 w 7134046"/>
              <a:gd name="connsiteY211" fmla="*/ 3838755 h 4908431"/>
              <a:gd name="connsiteX212" fmla="*/ 6633713 w 7134046"/>
              <a:gd name="connsiteY212" fmla="*/ 3804250 h 4908431"/>
              <a:gd name="connsiteX213" fmla="*/ 6668219 w 7134046"/>
              <a:gd name="connsiteY213" fmla="*/ 3769744 h 4908431"/>
              <a:gd name="connsiteX214" fmla="*/ 6685472 w 7134046"/>
              <a:gd name="connsiteY214" fmla="*/ 3735238 h 4908431"/>
              <a:gd name="connsiteX215" fmla="*/ 6711351 w 7134046"/>
              <a:gd name="connsiteY215" fmla="*/ 3700733 h 4908431"/>
              <a:gd name="connsiteX216" fmla="*/ 6728604 w 7134046"/>
              <a:gd name="connsiteY216" fmla="*/ 3666227 h 4908431"/>
              <a:gd name="connsiteX217" fmla="*/ 6745857 w 7134046"/>
              <a:gd name="connsiteY217" fmla="*/ 3640348 h 4908431"/>
              <a:gd name="connsiteX218" fmla="*/ 6763110 w 7134046"/>
              <a:gd name="connsiteY218" fmla="*/ 3605842 h 4908431"/>
              <a:gd name="connsiteX219" fmla="*/ 6823495 w 7134046"/>
              <a:gd name="connsiteY219" fmla="*/ 3528204 h 4908431"/>
              <a:gd name="connsiteX220" fmla="*/ 6866627 w 7134046"/>
              <a:gd name="connsiteY220" fmla="*/ 3459193 h 4908431"/>
              <a:gd name="connsiteX221" fmla="*/ 6883880 w 7134046"/>
              <a:gd name="connsiteY221" fmla="*/ 3424687 h 4908431"/>
              <a:gd name="connsiteX222" fmla="*/ 6909759 w 7134046"/>
              <a:gd name="connsiteY222" fmla="*/ 3390182 h 4908431"/>
              <a:gd name="connsiteX223" fmla="*/ 6961517 w 7134046"/>
              <a:gd name="connsiteY223" fmla="*/ 3312544 h 4908431"/>
              <a:gd name="connsiteX224" fmla="*/ 6970144 w 7134046"/>
              <a:gd name="connsiteY224" fmla="*/ 3278038 h 4908431"/>
              <a:gd name="connsiteX225" fmla="*/ 6996023 w 7134046"/>
              <a:gd name="connsiteY225" fmla="*/ 3209027 h 4908431"/>
              <a:gd name="connsiteX226" fmla="*/ 7013276 w 7134046"/>
              <a:gd name="connsiteY226" fmla="*/ 3096883 h 4908431"/>
              <a:gd name="connsiteX227" fmla="*/ 7021902 w 7134046"/>
              <a:gd name="connsiteY227" fmla="*/ 3045125 h 4908431"/>
              <a:gd name="connsiteX228" fmla="*/ 7030529 w 7134046"/>
              <a:gd name="connsiteY228" fmla="*/ 2527540 h 4908431"/>
              <a:gd name="connsiteX229" fmla="*/ 7039155 w 7134046"/>
              <a:gd name="connsiteY229" fmla="*/ 2372265 h 4908431"/>
              <a:gd name="connsiteX230" fmla="*/ 7065034 w 7134046"/>
              <a:gd name="connsiteY230" fmla="*/ 2044461 h 4908431"/>
              <a:gd name="connsiteX231" fmla="*/ 7073661 w 7134046"/>
              <a:gd name="connsiteY231" fmla="*/ 1958197 h 4908431"/>
              <a:gd name="connsiteX232" fmla="*/ 7090913 w 7134046"/>
              <a:gd name="connsiteY232" fmla="*/ 1777042 h 4908431"/>
              <a:gd name="connsiteX233" fmla="*/ 7108166 w 7134046"/>
              <a:gd name="connsiteY233" fmla="*/ 1518250 h 4908431"/>
              <a:gd name="connsiteX234" fmla="*/ 7116793 w 7134046"/>
              <a:gd name="connsiteY234" fmla="*/ 1475117 h 4908431"/>
              <a:gd name="connsiteX235" fmla="*/ 7125419 w 7134046"/>
              <a:gd name="connsiteY235" fmla="*/ 1397480 h 4908431"/>
              <a:gd name="connsiteX236" fmla="*/ 7116793 w 7134046"/>
              <a:gd name="connsiteY236" fmla="*/ 1052423 h 4908431"/>
              <a:gd name="connsiteX237" fmla="*/ 7099540 w 7134046"/>
              <a:gd name="connsiteY237" fmla="*/ 1026544 h 4908431"/>
              <a:gd name="connsiteX238" fmla="*/ 7090913 w 7134046"/>
              <a:gd name="connsiteY238" fmla="*/ 1000665 h 4908431"/>
              <a:gd name="connsiteX239" fmla="*/ 7073661 w 7134046"/>
              <a:gd name="connsiteY239" fmla="*/ 974785 h 4908431"/>
              <a:gd name="connsiteX240" fmla="*/ 7039155 w 7134046"/>
              <a:gd name="connsiteY240" fmla="*/ 931653 h 4908431"/>
              <a:gd name="connsiteX241" fmla="*/ 7021902 w 7134046"/>
              <a:gd name="connsiteY241" fmla="*/ 879895 h 4908431"/>
              <a:gd name="connsiteX242" fmla="*/ 6996023 w 7134046"/>
              <a:gd name="connsiteY242" fmla="*/ 862642 h 4908431"/>
              <a:gd name="connsiteX243" fmla="*/ 6944264 w 7134046"/>
              <a:gd name="connsiteY243" fmla="*/ 819510 h 4908431"/>
              <a:gd name="connsiteX244" fmla="*/ 6918385 w 7134046"/>
              <a:gd name="connsiteY244" fmla="*/ 810883 h 4908431"/>
              <a:gd name="connsiteX245" fmla="*/ 6866627 w 7134046"/>
              <a:gd name="connsiteY245" fmla="*/ 759125 h 4908431"/>
              <a:gd name="connsiteX246" fmla="*/ 6832121 w 7134046"/>
              <a:gd name="connsiteY246" fmla="*/ 741872 h 4908431"/>
              <a:gd name="connsiteX247" fmla="*/ 6797615 w 7134046"/>
              <a:gd name="connsiteY247" fmla="*/ 715993 h 490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7134046" h="4908431">
                <a:moveTo>
                  <a:pt x="7134046" y="888521"/>
                </a:moveTo>
                <a:cubicBezTo>
                  <a:pt x="7119668" y="882770"/>
                  <a:pt x="7105064" y="877557"/>
                  <a:pt x="7090913" y="871268"/>
                </a:cubicBezTo>
                <a:cubicBezTo>
                  <a:pt x="7079162" y="866045"/>
                  <a:pt x="7068347" y="858792"/>
                  <a:pt x="7056408" y="854016"/>
                </a:cubicBezTo>
                <a:cubicBezTo>
                  <a:pt x="7039522" y="847262"/>
                  <a:pt x="7004649" y="836763"/>
                  <a:pt x="7004649" y="836763"/>
                </a:cubicBezTo>
                <a:cubicBezTo>
                  <a:pt x="6939683" y="793452"/>
                  <a:pt x="7022245" y="844303"/>
                  <a:pt x="6944264" y="810883"/>
                </a:cubicBezTo>
                <a:cubicBezTo>
                  <a:pt x="6934735" y="806799"/>
                  <a:pt x="6927386" y="798775"/>
                  <a:pt x="6918385" y="793631"/>
                </a:cubicBezTo>
                <a:cubicBezTo>
                  <a:pt x="6792732" y="721830"/>
                  <a:pt x="6954782" y="816142"/>
                  <a:pt x="6858000" y="767751"/>
                </a:cubicBezTo>
                <a:cubicBezTo>
                  <a:pt x="6843003" y="760253"/>
                  <a:pt x="6829525" y="750015"/>
                  <a:pt x="6814868" y="741872"/>
                </a:cubicBezTo>
                <a:cubicBezTo>
                  <a:pt x="6803627" y="735627"/>
                  <a:pt x="6791268" y="731434"/>
                  <a:pt x="6780363" y="724619"/>
                </a:cubicBezTo>
                <a:cubicBezTo>
                  <a:pt x="6768171" y="716999"/>
                  <a:pt x="6758340" y="705873"/>
                  <a:pt x="6745857" y="698740"/>
                </a:cubicBezTo>
                <a:cubicBezTo>
                  <a:pt x="6717944" y="682790"/>
                  <a:pt x="6688348" y="669985"/>
                  <a:pt x="6659593" y="655608"/>
                </a:cubicBezTo>
                <a:cubicBezTo>
                  <a:pt x="6616954" y="634289"/>
                  <a:pt x="6637287" y="642421"/>
                  <a:pt x="6599208" y="629729"/>
                </a:cubicBezTo>
                <a:cubicBezTo>
                  <a:pt x="6515772" y="567153"/>
                  <a:pt x="6604687" y="628155"/>
                  <a:pt x="6538823" y="595223"/>
                </a:cubicBezTo>
                <a:cubicBezTo>
                  <a:pt x="6516714" y="584169"/>
                  <a:pt x="6486106" y="560398"/>
                  <a:pt x="6461185" y="552091"/>
                </a:cubicBezTo>
                <a:cubicBezTo>
                  <a:pt x="6447275" y="547455"/>
                  <a:pt x="6432198" y="547323"/>
                  <a:pt x="6418053" y="543465"/>
                </a:cubicBezTo>
                <a:cubicBezTo>
                  <a:pt x="6400508" y="538680"/>
                  <a:pt x="6366295" y="526212"/>
                  <a:pt x="6366295" y="526212"/>
                </a:cubicBezTo>
                <a:cubicBezTo>
                  <a:pt x="6354793" y="517586"/>
                  <a:pt x="6344649" y="506763"/>
                  <a:pt x="6331789" y="500333"/>
                </a:cubicBezTo>
                <a:cubicBezTo>
                  <a:pt x="6323664" y="496270"/>
                  <a:pt x="6258694" y="483989"/>
                  <a:pt x="6254151" y="483080"/>
                </a:cubicBezTo>
                <a:cubicBezTo>
                  <a:pt x="6229464" y="470736"/>
                  <a:pt x="6219151" y="463546"/>
                  <a:pt x="6193766" y="457200"/>
                </a:cubicBezTo>
                <a:cubicBezTo>
                  <a:pt x="6179542" y="453644"/>
                  <a:pt x="6164947" y="451755"/>
                  <a:pt x="6150634" y="448574"/>
                </a:cubicBezTo>
                <a:cubicBezTo>
                  <a:pt x="6139061" y="446002"/>
                  <a:pt x="6127528" y="443205"/>
                  <a:pt x="6116129" y="439948"/>
                </a:cubicBezTo>
                <a:cubicBezTo>
                  <a:pt x="6107386" y="437450"/>
                  <a:pt x="6099071" y="433526"/>
                  <a:pt x="6090249" y="431321"/>
                </a:cubicBezTo>
                <a:cubicBezTo>
                  <a:pt x="6076025" y="427765"/>
                  <a:pt x="6061494" y="425570"/>
                  <a:pt x="6047117" y="422695"/>
                </a:cubicBezTo>
                <a:cubicBezTo>
                  <a:pt x="6018362" y="411193"/>
                  <a:pt x="5990898" y="395700"/>
                  <a:pt x="5960853" y="388189"/>
                </a:cubicBezTo>
                <a:cubicBezTo>
                  <a:pt x="5949351" y="385314"/>
                  <a:pt x="5937921" y="382135"/>
                  <a:pt x="5926347" y="379563"/>
                </a:cubicBezTo>
                <a:cubicBezTo>
                  <a:pt x="5912034" y="376382"/>
                  <a:pt x="5897313" y="374964"/>
                  <a:pt x="5883215" y="370936"/>
                </a:cubicBezTo>
                <a:cubicBezTo>
                  <a:pt x="5856986" y="363442"/>
                  <a:pt x="5832327" y="350407"/>
                  <a:pt x="5805578" y="345057"/>
                </a:cubicBezTo>
                <a:cubicBezTo>
                  <a:pt x="5776823" y="339306"/>
                  <a:pt x="5747762" y="334916"/>
                  <a:pt x="5719313" y="327804"/>
                </a:cubicBezTo>
                <a:cubicBezTo>
                  <a:pt x="5707811" y="324929"/>
                  <a:pt x="5696400" y="321662"/>
                  <a:pt x="5684808" y="319178"/>
                </a:cubicBezTo>
                <a:cubicBezTo>
                  <a:pt x="5656135" y="313034"/>
                  <a:pt x="5598544" y="301925"/>
                  <a:pt x="5598544" y="301925"/>
                </a:cubicBezTo>
                <a:cubicBezTo>
                  <a:pt x="5587042" y="296174"/>
                  <a:pt x="5576238" y="288739"/>
                  <a:pt x="5564038" y="284672"/>
                </a:cubicBezTo>
                <a:cubicBezTo>
                  <a:pt x="5540696" y="276891"/>
                  <a:pt x="5468221" y="269340"/>
                  <a:pt x="5451895" y="267419"/>
                </a:cubicBezTo>
                <a:lnTo>
                  <a:pt x="5374257" y="258793"/>
                </a:lnTo>
                <a:cubicBezTo>
                  <a:pt x="5264121" y="248304"/>
                  <a:pt x="5259771" y="250312"/>
                  <a:pt x="5141344" y="241540"/>
                </a:cubicBezTo>
                <a:lnTo>
                  <a:pt x="5037827" y="232914"/>
                </a:lnTo>
                <a:cubicBezTo>
                  <a:pt x="5014823" y="227163"/>
                  <a:pt x="4992121" y="220031"/>
                  <a:pt x="4968815" y="215661"/>
                </a:cubicBezTo>
                <a:cubicBezTo>
                  <a:pt x="4911543" y="204922"/>
                  <a:pt x="4821063" y="202515"/>
                  <a:pt x="4770408" y="198408"/>
                </a:cubicBezTo>
                <a:lnTo>
                  <a:pt x="4580627" y="181155"/>
                </a:lnTo>
                <a:cubicBezTo>
                  <a:pt x="4546136" y="178112"/>
                  <a:pt x="4511387" y="177426"/>
                  <a:pt x="4477110" y="172529"/>
                </a:cubicBezTo>
                <a:cubicBezTo>
                  <a:pt x="4456982" y="169653"/>
                  <a:pt x="4436933" y="166147"/>
                  <a:pt x="4416725" y="163902"/>
                </a:cubicBezTo>
                <a:cubicBezTo>
                  <a:pt x="4354967" y="157040"/>
                  <a:pt x="4319102" y="157460"/>
                  <a:pt x="4261449" y="146650"/>
                </a:cubicBezTo>
                <a:cubicBezTo>
                  <a:pt x="4235393" y="141764"/>
                  <a:pt x="4210220" y="131727"/>
                  <a:pt x="4183812" y="129397"/>
                </a:cubicBezTo>
                <a:cubicBezTo>
                  <a:pt x="4112146" y="123073"/>
                  <a:pt x="4040038" y="123646"/>
                  <a:pt x="3968151" y="120770"/>
                </a:cubicBezTo>
                <a:cubicBezTo>
                  <a:pt x="3813548" y="89849"/>
                  <a:pt x="3951376" y="114229"/>
                  <a:pt x="3786996" y="94891"/>
                </a:cubicBezTo>
                <a:cubicBezTo>
                  <a:pt x="3769625" y="92847"/>
                  <a:pt x="3752594" y="88434"/>
                  <a:pt x="3735238" y="86265"/>
                </a:cubicBezTo>
                <a:cubicBezTo>
                  <a:pt x="3706563" y="82681"/>
                  <a:pt x="3677695" y="80829"/>
                  <a:pt x="3648974" y="77638"/>
                </a:cubicBezTo>
                <a:cubicBezTo>
                  <a:pt x="3529602" y="64374"/>
                  <a:pt x="3577324" y="63660"/>
                  <a:pt x="3398808" y="51759"/>
                </a:cubicBezTo>
                <a:lnTo>
                  <a:pt x="3269412" y="43133"/>
                </a:lnTo>
                <a:cubicBezTo>
                  <a:pt x="3237782" y="37382"/>
                  <a:pt x="3206493" y="29246"/>
                  <a:pt x="3174521" y="25880"/>
                </a:cubicBezTo>
                <a:cubicBezTo>
                  <a:pt x="2986640" y="6103"/>
                  <a:pt x="2857604" y="6002"/>
                  <a:pt x="2665563" y="0"/>
                </a:cubicBezTo>
                <a:lnTo>
                  <a:pt x="1768415" y="8627"/>
                </a:lnTo>
                <a:cubicBezTo>
                  <a:pt x="1664498" y="11411"/>
                  <a:pt x="1731902" y="24776"/>
                  <a:pt x="1673525" y="34506"/>
                </a:cubicBezTo>
                <a:cubicBezTo>
                  <a:pt x="1647841" y="38787"/>
                  <a:pt x="1621766" y="40257"/>
                  <a:pt x="1595887" y="43133"/>
                </a:cubicBezTo>
                <a:cubicBezTo>
                  <a:pt x="1541157" y="70496"/>
                  <a:pt x="1582097" y="53810"/>
                  <a:pt x="1518249" y="69012"/>
                </a:cubicBezTo>
                <a:cubicBezTo>
                  <a:pt x="1472115" y="79996"/>
                  <a:pt x="1427174" y="96810"/>
                  <a:pt x="1380227" y="103517"/>
                </a:cubicBezTo>
                <a:cubicBezTo>
                  <a:pt x="1360099" y="106393"/>
                  <a:pt x="1339847" y="108507"/>
                  <a:pt x="1319842" y="112144"/>
                </a:cubicBezTo>
                <a:cubicBezTo>
                  <a:pt x="1308177" y="114265"/>
                  <a:pt x="1297001" y="118649"/>
                  <a:pt x="1285336" y="120770"/>
                </a:cubicBezTo>
                <a:cubicBezTo>
                  <a:pt x="1265331" y="124407"/>
                  <a:pt x="1245047" y="126305"/>
                  <a:pt x="1224951" y="129397"/>
                </a:cubicBezTo>
                <a:cubicBezTo>
                  <a:pt x="1174283" y="137192"/>
                  <a:pt x="1165926" y="140401"/>
                  <a:pt x="1112808" y="146650"/>
                </a:cubicBezTo>
                <a:cubicBezTo>
                  <a:pt x="1084108" y="150027"/>
                  <a:pt x="1055299" y="152401"/>
                  <a:pt x="1026544" y="155276"/>
                </a:cubicBezTo>
                <a:cubicBezTo>
                  <a:pt x="1017917" y="158151"/>
                  <a:pt x="1009178" y="160709"/>
                  <a:pt x="1000664" y="163902"/>
                </a:cubicBezTo>
                <a:cubicBezTo>
                  <a:pt x="986165" y="169339"/>
                  <a:pt x="972555" y="177399"/>
                  <a:pt x="957532" y="181155"/>
                </a:cubicBezTo>
                <a:cubicBezTo>
                  <a:pt x="937806" y="186087"/>
                  <a:pt x="917152" y="186145"/>
                  <a:pt x="897147" y="189782"/>
                </a:cubicBezTo>
                <a:cubicBezTo>
                  <a:pt x="860070" y="196523"/>
                  <a:pt x="869096" y="197796"/>
                  <a:pt x="836763" y="207034"/>
                </a:cubicBezTo>
                <a:cubicBezTo>
                  <a:pt x="825363" y="210291"/>
                  <a:pt x="813657" y="212404"/>
                  <a:pt x="802257" y="215661"/>
                </a:cubicBezTo>
                <a:cubicBezTo>
                  <a:pt x="793514" y="218159"/>
                  <a:pt x="785199" y="222082"/>
                  <a:pt x="776378" y="224287"/>
                </a:cubicBezTo>
                <a:lnTo>
                  <a:pt x="707366" y="241540"/>
                </a:lnTo>
                <a:cubicBezTo>
                  <a:pt x="698740" y="250166"/>
                  <a:pt x="691414" y="260328"/>
                  <a:pt x="681487" y="267419"/>
                </a:cubicBezTo>
                <a:cubicBezTo>
                  <a:pt x="660144" y="282664"/>
                  <a:pt x="626393" y="290653"/>
                  <a:pt x="603849" y="301925"/>
                </a:cubicBezTo>
                <a:cubicBezTo>
                  <a:pt x="594576" y="306562"/>
                  <a:pt x="587243" y="314541"/>
                  <a:pt x="577970" y="319178"/>
                </a:cubicBezTo>
                <a:cubicBezTo>
                  <a:pt x="480624" y="367852"/>
                  <a:pt x="585168" y="302925"/>
                  <a:pt x="500332" y="362310"/>
                </a:cubicBezTo>
                <a:cubicBezTo>
                  <a:pt x="483345" y="374201"/>
                  <a:pt x="465827" y="385314"/>
                  <a:pt x="448574" y="396816"/>
                </a:cubicBezTo>
                <a:cubicBezTo>
                  <a:pt x="439948" y="402567"/>
                  <a:pt x="430026" y="406737"/>
                  <a:pt x="422695" y="414068"/>
                </a:cubicBezTo>
                <a:cubicBezTo>
                  <a:pt x="288284" y="548479"/>
                  <a:pt x="433647" y="397476"/>
                  <a:pt x="362310" y="483080"/>
                </a:cubicBezTo>
                <a:cubicBezTo>
                  <a:pt x="354500" y="492452"/>
                  <a:pt x="343920" y="499329"/>
                  <a:pt x="336430" y="508959"/>
                </a:cubicBezTo>
                <a:cubicBezTo>
                  <a:pt x="282237" y="578635"/>
                  <a:pt x="326146" y="544569"/>
                  <a:pt x="276046" y="577970"/>
                </a:cubicBezTo>
                <a:cubicBezTo>
                  <a:pt x="264544" y="595223"/>
                  <a:pt x="250813" y="611183"/>
                  <a:pt x="241540" y="629729"/>
                </a:cubicBezTo>
                <a:cubicBezTo>
                  <a:pt x="235789" y="641231"/>
                  <a:pt x="231420" y="653534"/>
                  <a:pt x="224287" y="664234"/>
                </a:cubicBezTo>
                <a:cubicBezTo>
                  <a:pt x="214074" y="679554"/>
                  <a:pt x="200261" y="692228"/>
                  <a:pt x="189781" y="707366"/>
                </a:cubicBezTo>
                <a:cubicBezTo>
                  <a:pt x="174340" y="729670"/>
                  <a:pt x="161026" y="753374"/>
                  <a:pt x="146649" y="776378"/>
                </a:cubicBezTo>
                <a:cubicBezTo>
                  <a:pt x="143774" y="787880"/>
                  <a:pt x="143325" y="800279"/>
                  <a:pt x="138023" y="810883"/>
                </a:cubicBezTo>
                <a:cubicBezTo>
                  <a:pt x="131593" y="823743"/>
                  <a:pt x="119764" y="833197"/>
                  <a:pt x="112144" y="845389"/>
                </a:cubicBezTo>
                <a:cubicBezTo>
                  <a:pt x="105328" y="856294"/>
                  <a:pt x="99957" y="868075"/>
                  <a:pt x="94891" y="879895"/>
                </a:cubicBezTo>
                <a:cubicBezTo>
                  <a:pt x="72497" y="932146"/>
                  <a:pt x="104746" y="877437"/>
                  <a:pt x="69012" y="948906"/>
                </a:cubicBezTo>
                <a:cubicBezTo>
                  <a:pt x="64376" y="958179"/>
                  <a:pt x="57510" y="966159"/>
                  <a:pt x="51759" y="974785"/>
                </a:cubicBezTo>
                <a:cubicBezTo>
                  <a:pt x="29880" y="1084174"/>
                  <a:pt x="59198" y="966055"/>
                  <a:pt x="25880" y="1043797"/>
                </a:cubicBezTo>
                <a:cubicBezTo>
                  <a:pt x="21210" y="1054694"/>
                  <a:pt x="20510" y="1066902"/>
                  <a:pt x="17253" y="1078302"/>
                </a:cubicBezTo>
                <a:cubicBezTo>
                  <a:pt x="-7498" y="1164930"/>
                  <a:pt x="26969" y="1030821"/>
                  <a:pt x="0" y="1138687"/>
                </a:cubicBezTo>
                <a:cubicBezTo>
                  <a:pt x="2876" y="1227827"/>
                  <a:pt x="4483" y="1317016"/>
                  <a:pt x="8627" y="1406106"/>
                </a:cubicBezTo>
                <a:cubicBezTo>
                  <a:pt x="9657" y="1428248"/>
                  <a:pt x="17808" y="1535029"/>
                  <a:pt x="25880" y="1570008"/>
                </a:cubicBezTo>
                <a:cubicBezTo>
                  <a:pt x="29969" y="1587728"/>
                  <a:pt x="37381" y="1604513"/>
                  <a:pt x="43132" y="1621766"/>
                </a:cubicBezTo>
                <a:cubicBezTo>
                  <a:pt x="65351" y="1777289"/>
                  <a:pt x="35524" y="1602492"/>
                  <a:pt x="69012" y="1725283"/>
                </a:cubicBezTo>
                <a:cubicBezTo>
                  <a:pt x="73614" y="1742158"/>
                  <a:pt x="73036" y="1760167"/>
                  <a:pt x="77638" y="1777042"/>
                </a:cubicBezTo>
                <a:cubicBezTo>
                  <a:pt x="81712" y="1791981"/>
                  <a:pt x="89994" y="1805484"/>
                  <a:pt x="94891" y="1820174"/>
                </a:cubicBezTo>
                <a:cubicBezTo>
                  <a:pt x="102360" y="1842582"/>
                  <a:pt x="107020" y="1875607"/>
                  <a:pt x="112144" y="1897812"/>
                </a:cubicBezTo>
                <a:cubicBezTo>
                  <a:pt x="126740" y="1961062"/>
                  <a:pt x="123761" y="1949921"/>
                  <a:pt x="138023" y="1992702"/>
                </a:cubicBezTo>
                <a:cubicBezTo>
                  <a:pt x="146805" y="2045397"/>
                  <a:pt x="147879" y="2049372"/>
                  <a:pt x="155276" y="2104846"/>
                </a:cubicBezTo>
                <a:cubicBezTo>
                  <a:pt x="158559" y="2129472"/>
                  <a:pt x="167521" y="2207531"/>
                  <a:pt x="172529" y="2234242"/>
                </a:cubicBezTo>
                <a:cubicBezTo>
                  <a:pt x="177415" y="2260299"/>
                  <a:pt x="185423" y="2285730"/>
                  <a:pt x="189781" y="2311880"/>
                </a:cubicBezTo>
                <a:cubicBezTo>
                  <a:pt x="194062" y="2337564"/>
                  <a:pt x="194449" y="2363782"/>
                  <a:pt x="198408" y="2389517"/>
                </a:cubicBezTo>
                <a:cubicBezTo>
                  <a:pt x="201504" y="2409640"/>
                  <a:pt x="209217" y="2430572"/>
                  <a:pt x="215661" y="2449902"/>
                </a:cubicBezTo>
                <a:cubicBezTo>
                  <a:pt x="221490" y="2484876"/>
                  <a:pt x="223262" y="2503996"/>
                  <a:pt x="232913" y="2536166"/>
                </a:cubicBezTo>
                <a:cubicBezTo>
                  <a:pt x="238139" y="2553585"/>
                  <a:pt x="245755" y="2570282"/>
                  <a:pt x="250166" y="2587925"/>
                </a:cubicBezTo>
                <a:cubicBezTo>
                  <a:pt x="256358" y="2612691"/>
                  <a:pt x="265545" y="2653186"/>
                  <a:pt x="276046" y="2674189"/>
                </a:cubicBezTo>
                <a:cubicBezTo>
                  <a:pt x="281797" y="2685691"/>
                  <a:pt x="288783" y="2696654"/>
                  <a:pt x="293298" y="2708695"/>
                </a:cubicBezTo>
                <a:cubicBezTo>
                  <a:pt x="297461" y="2719796"/>
                  <a:pt x="298668" y="2731800"/>
                  <a:pt x="301925" y="2743200"/>
                </a:cubicBezTo>
                <a:cubicBezTo>
                  <a:pt x="304423" y="2751943"/>
                  <a:pt x="308053" y="2760337"/>
                  <a:pt x="310551" y="2769080"/>
                </a:cubicBezTo>
                <a:cubicBezTo>
                  <a:pt x="313808" y="2780480"/>
                  <a:pt x="314508" y="2792688"/>
                  <a:pt x="319178" y="2803585"/>
                </a:cubicBezTo>
                <a:cubicBezTo>
                  <a:pt x="323262" y="2813114"/>
                  <a:pt x="331793" y="2820192"/>
                  <a:pt x="336430" y="2829465"/>
                </a:cubicBezTo>
                <a:cubicBezTo>
                  <a:pt x="340496" y="2837598"/>
                  <a:pt x="340990" y="2847211"/>
                  <a:pt x="345057" y="2855344"/>
                </a:cubicBezTo>
                <a:cubicBezTo>
                  <a:pt x="352555" y="2870341"/>
                  <a:pt x="363438" y="2883479"/>
                  <a:pt x="370936" y="2898476"/>
                </a:cubicBezTo>
                <a:cubicBezTo>
                  <a:pt x="375003" y="2906609"/>
                  <a:pt x="375981" y="2915997"/>
                  <a:pt x="379563" y="2924355"/>
                </a:cubicBezTo>
                <a:cubicBezTo>
                  <a:pt x="384629" y="2936175"/>
                  <a:pt x="391749" y="2947041"/>
                  <a:pt x="396815" y="2958861"/>
                </a:cubicBezTo>
                <a:cubicBezTo>
                  <a:pt x="400397" y="2967219"/>
                  <a:pt x="401749" y="2976431"/>
                  <a:pt x="405442" y="2984740"/>
                </a:cubicBezTo>
                <a:cubicBezTo>
                  <a:pt x="428941" y="3037612"/>
                  <a:pt x="426313" y="3029822"/>
                  <a:pt x="457200" y="3071004"/>
                </a:cubicBezTo>
                <a:cubicBezTo>
                  <a:pt x="460076" y="3082506"/>
                  <a:pt x="461157" y="3094613"/>
                  <a:pt x="465827" y="3105510"/>
                </a:cubicBezTo>
                <a:cubicBezTo>
                  <a:pt x="469911" y="3115039"/>
                  <a:pt x="479440" y="3121681"/>
                  <a:pt x="483080" y="3131389"/>
                </a:cubicBezTo>
                <a:cubicBezTo>
                  <a:pt x="488228" y="3145117"/>
                  <a:pt x="486261" y="3160908"/>
                  <a:pt x="491706" y="3174521"/>
                </a:cubicBezTo>
                <a:cubicBezTo>
                  <a:pt x="497933" y="3190089"/>
                  <a:pt x="509442" y="3202996"/>
                  <a:pt x="517585" y="3217653"/>
                </a:cubicBezTo>
                <a:cubicBezTo>
                  <a:pt x="579462" y="3329033"/>
                  <a:pt x="479816" y="3160455"/>
                  <a:pt x="560717" y="3295291"/>
                </a:cubicBezTo>
                <a:lnTo>
                  <a:pt x="577970" y="3364302"/>
                </a:lnTo>
                <a:cubicBezTo>
                  <a:pt x="580845" y="3375804"/>
                  <a:pt x="581294" y="3388204"/>
                  <a:pt x="586596" y="3398808"/>
                </a:cubicBezTo>
                <a:cubicBezTo>
                  <a:pt x="592347" y="3410310"/>
                  <a:pt x="598626" y="3421563"/>
                  <a:pt x="603849" y="3433314"/>
                </a:cubicBezTo>
                <a:cubicBezTo>
                  <a:pt x="610138" y="3447464"/>
                  <a:pt x="614177" y="3462596"/>
                  <a:pt x="621102" y="3476446"/>
                </a:cubicBezTo>
                <a:cubicBezTo>
                  <a:pt x="625739" y="3485719"/>
                  <a:pt x="632604" y="3493699"/>
                  <a:pt x="638355" y="3502325"/>
                </a:cubicBezTo>
                <a:cubicBezTo>
                  <a:pt x="641230" y="3516702"/>
                  <a:pt x="641833" y="3531729"/>
                  <a:pt x="646981" y="3545457"/>
                </a:cubicBezTo>
                <a:cubicBezTo>
                  <a:pt x="650621" y="3555165"/>
                  <a:pt x="660594" y="3561629"/>
                  <a:pt x="664234" y="3571336"/>
                </a:cubicBezTo>
                <a:cubicBezTo>
                  <a:pt x="669382" y="3585064"/>
                  <a:pt x="667222" y="3600934"/>
                  <a:pt x="672861" y="3614468"/>
                </a:cubicBezTo>
                <a:cubicBezTo>
                  <a:pt x="683875" y="3640902"/>
                  <a:pt x="707313" y="3674773"/>
                  <a:pt x="724619" y="3700733"/>
                </a:cubicBezTo>
                <a:cubicBezTo>
                  <a:pt x="739823" y="3776747"/>
                  <a:pt x="725702" y="3731292"/>
                  <a:pt x="785004" y="3830129"/>
                </a:cubicBezTo>
                <a:lnTo>
                  <a:pt x="785004" y="3830129"/>
                </a:lnTo>
                <a:cubicBezTo>
                  <a:pt x="797378" y="3867251"/>
                  <a:pt x="794553" y="3862844"/>
                  <a:pt x="819510" y="3907766"/>
                </a:cubicBezTo>
                <a:cubicBezTo>
                  <a:pt x="824545" y="3916829"/>
                  <a:pt x="830016" y="3925774"/>
                  <a:pt x="836763" y="3933646"/>
                </a:cubicBezTo>
                <a:cubicBezTo>
                  <a:pt x="847349" y="3945996"/>
                  <a:pt x="861509" y="3955138"/>
                  <a:pt x="871268" y="3968151"/>
                </a:cubicBezTo>
                <a:cubicBezTo>
                  <a:pt x="878984" y="3978439"/>
                  <a:pt x="882141" y="3991492"/>
                  <a:pt x="888521" y="4002657"/>
                </a:cubicBezTo>
                <a:cubicBezTo>
                  <a:pt x="895559" y="4014973"/>
                  <a:pt x="924779" y="4055639"/>
                  <a:pt x="931653" y="4063042"/>
                </a:cubicBezTo>
                <a:cubicBezTo>
                  <a:pt x="959324" y="4092841"/>
                  <a:pt x="989162" y="4120551"/>
                  <a:pt x="1017917" y="4149306"/>
                </a:cubicBezTo>
                <a:cubicBezTo>
                  <a:pt x="1062589" y="4193978"/>
                  <a:pt x="1039410" y="4174052"/>
                  <a:pt x="1086929" y="4209691"/>
                </a:cubicBezTo>
                <a:cubicBezTo>
                  <a:pt x="1098431" y="4226944"/>
                  <a:pt x="1104846" y="4249009"/>
                  <a:pt x="1121434" y="4261450"/>
                </a:cubicBezTo>
                <a:cubicBezTo>
                  <a:pt x="1132936" y="4270076"/>
                  <a:pt x="1146653" y="4276354"/>
                  <a:pt x="1155940" y="4287329"/>
                </a:cubicBezTo>
                <a:cubicBezTo>
                  <a:pt x="1254044" y="4403269"/>
                  <a:pt x="1177735" y="4347866"/>
                  <a:pt x="1242204" y="4390846"/>
                </a:cubicBezTo>
                <a:cubicBezTo>
                  <a:pt x="1258480" y="4415260"/>
                  <a:pt x="1267815" y="4432928"/>
                  <a:pt x="1293963" y="4451231"/>
                </a:cubicBezTo>
                <a:cubicBezTo>
                  <a:pt x="1309765" y="4462293"/>
                  <a:pt x="1329672" y="4466410"/>
                  <a:pt x="1345721" y="4477110"/>
                </a:cubicBezTo>
                <a:cubicBezTo>
                  <a:pt x="1355872" y="4483877"/>
                  <a:pt x="1361673" y="4495898"/>
                  <a:pt x="1371600" y="4502989"/>
                </a:cubicBezTo>
                <a:cubicBezTo>
                  <a:pt x="1382064" y="4510463"/>
                  <a:pt x="1395201" y="4513426"/>
                  <a:pt x="1406106" y="4520242"/>
                </a:cubicBezTo>
                <a:cubicBezTo>
                  <a:pt x="1418298" y="4527862"/>
                  <a:pt x="1427474" y="4540282"/>
                  <a:pt x="1440612" y="4546121"/>
                </a:cubicBezTo>
                <a:cubicBezTo>
                  <a:pt x="1454010" y="4552076"/>
                  <a:pt x="1469431" y="4551567"/>
                  <a:pt x="1483744" y="4554748"/>
                </a:cubicBezTo>
                <a:cubicBezTo>
                  <a:pt x="1495317" y="4557320"/>
                  <a:pt x="1506893" y="4559967"/>
                  <a:pt x="1518249" y="4563374"/>
                </a:cubicBezTo>
                <a:cubicBezTo>
                  <a:pt x="1535668" y="4568600"/>
                  <a:pt x="1552589" y="4575401"/>
                  <a:pt x="1570008" y="4580627"/>
                </a:cubicBezTo>
                <a:cubicBezTo>
                  <a:pt x="1581364" y="4584034"/>
                  <a:pt x="1593114" y="4585996"/>
                  <a:pt x="1604513" y="4589253"/>
                </a:cubicBezTo>
                <a:cubicBezTo>
                  <a:pt x="1613256" y="4591751"/>
                  <a:pt x="1621423" y="4596385"/>
                  <a:pt x="1630393" y="4597880"/>
                </a:cubicBezTo>
                <a:cubicBezTo>
                  <a:pt x="1669584" y="4604412"/>
                  <a:pt x="1712353" y="4603490"/>
                  <a:pt x="1751163" y="4615133"/>
                </a:cubicBezTo>
                <a:cubicBezTo>
                  <a:pt x="1765995" y="4619582"/>
                  <a:pt x="1779605" y="4627488"/>
                  <a:pt x="1794295" y="4632385"/>
                </a:cubicBezTo>
                <a:cubicBezTo>
                  <a:pt x="1815346" y="4639402"/>
                  <a:pt x="1851404" y="4645076"/>
                  <a:pt x="1871932" y="4649638"/>
                </a:cubicBezTo>
                <a:cubicBezTo>
                  <a:pt x="1981574" y="4674003"/>
                  <a:pt x="1819484" y="4640875"/>
                  <a:pt x="1949570" y="4666891"/>
                </a:cubicBezTo>
                <a:cubicBezTo>
                  <a:pt x="1963947" y="4675517"/>
                  <a:pt x="1976580" y="4688164"/>
                  <a:pt x="1992702" y="4692770"/>
                </a:cubicBezTo>
                <a:cubicBezTo>
                  <a:pt x="2017739" y="4699923"/>
                  <a:pt x="2044563" y="4697715"/>
                  <a:pt x="2070340" y="4701397"/>
                </a:cubicBezTo>
                <a:cubicBezTo>
                  <a:pt x="2084855" y="4703471"/>
                  <a:pt x="2099159" y="4706842"/>
                  <a:pt x="2113472" y="4710023"/>
                </a:cubicBezTo>
                <a:cubicBezTo>
                  <a:pt x="2125046" y="4712595"/>
                  <a:pt x="2136404" y="4716078"/>
                  <a:pt x="2147978" y="4718650"/>
                </a:cubicBezTo>
                <a:cubicBezTo>
                  <a:pt x="2162291" y="4721831"/>
                  <a:pt x="2176886" y="4723720"/>
                  <a:pt x="2191110" y="4727276"/>
                </a:cubicBezTo>
                <a:cubicBezTo>
                  <a:pt x="2224636" y="4735657"/>
                  <a:pt x="2220541" y="4741281"/>
                  <a:pt x="2260121" y="4753155"/>
                </a:cubicBezTo>
                <a:cubicBezTo>
                  <a:pt x="2286839" y="4761171"/>
                  <a:pt x="2339149" y="4766086"/>
                  <a:pt x="2363638" y="4770408"/>
                </a:cubicBezTo>
                <a:cubicBezTo>
                  <a:pt x="2392516" y="4775504"/>
                  <a:pt x="2421453" y="4780549"/>
                  <a:pt x="2449902" y="4787661"/>
                </a:cubicBezTo>
                <a:cubicBezTo>
                  <a:pt x="2484408" y="4796287"/>
                  <a:pt x="2518069" y="4809612"/>
                  <a:pt x="2553419" y="4813540"/>
                </a:cubicBezTo>
                <a:cubicBezTo>
                  <a:pt x="2579298" y="4816415"/>
                  <a:pt x="2605099" y="4820117"/>
                  <a:pt x="2631057" y="4822166"/>
                </a:cubicBezTo>
                <a:lnTo>
                  <a:pt x="2881223" y="4839419"/>
                </a:lnTo>
                <a:lnTo>
                  <a:pt x="3019246" y="4848046"/>
                </a:lnTo>
                <a:cubicBezTo>
                  <a:pt x="3096884" y="4853797"/>
                  <a:pt x="3174695" y="4857553"/>
                  <a:pt x="3252159" y="4865299"/>
                </a:cubicBezTo>
                <a:cubicBezTo>
                  <a:pt x="3394616" y="4879544"/>
                  <a:pt x="3416079" y="4883337"/>
                  <a:pt x="3545457" y="4891178"/>
                </a:cubicBezTo>
                <a:cubicBezTo>
                  <a:pt x="3689925" y="4899934"/>
                  <a:pt x="3774726" y="4902419"/>
                  <a:pt x="3925019" y="4908431"/>
                </a:cubicBezTo>
                <a:lnTo>
                  <a:pt x="4356340" y="4899804"/>
                </a:lnTo>
                <a:cubicBezTo>
                  <a:pt x="4396680" y="4898543"/>
                  <a:pt x="4436829" y="4893696"/>
                  <a:pt x="4477110" y="4891178"/>
                </a:cubicBezTo>
                <a:lnTo>
                  <a:pt x="4632385" y="4882551"/>
                </a:lnTo>
                <a:cubicBezTo>
                  <a:pt x="4669766" y="4876800"/>
                  <a:pt x="4706939" y="4869476"/>
                  <a:pt x="4744529" y="4865299"/>
                </a:cubicBezTo>
                <a:cubicBezTo>
                  <a:pt x="4810508" y="4857968"/>
                  <a:pt x="4876957" y="4855377"/>
                  <a:pt x="4942936" y="4848046"/>
                </a:cubicBezTo>
                <a:lnTo>
                  <a:pt x="5098212" y="4830793"/>
                </a:lnTo>
                <a:cubicBezTo>
                  <a:pt x="5121216" y="4827917"/>
                  <a:pt x="5144310" y="4825691"/>
                  <a:pt x="5167223" y="4822166"/>
                </a:cubicBezTo>
                <a:cubicBezTo>
                  <a:pt x="5249886" y="4809448"/>
                  <a:pt x="5177459" y="4819608"/>
                  <a:pt x="5236234" y="4804914"/>
                </a:cubicBezTo>
                <a:cubicBezTo>
                  <a:pt x="5250458" y="4801358"/>
                  <a:pt x="5264989" y="4799163"/>
                  <a:pt x="5279366" y="4796287"/>
                </a:cubicBezTo>
                <a:cubicBezTo>
                  <a:pt x="5290868" y="4790536"/>
                  <a:pt x="5302052" y="4784100"/>
                  <a:pt x="5313872" y="4779034"/>
                </a:cubicBezTo>
                <a:cubicBezTo>
                  <a:pt x="5355521" y="4761185"/>
                  <a:pt x="5326569" y="4781768"/>
                  <a:pt x="5374257" y="4753155"/>
                </a:cubicBezTo>
                <a:cubicBezTo>
                  <a:pt x="5392037" y="4742487"/>
                  <a:pt x="5407469" y="4727923"/>
                  <a:pt x="5426015" y="4718650"/>
                </a:cubicBezTo>
                <a:cubicBezTo>
                  <a:pt x="5437517" y="4712899"/>
                  <a:pt x="5449494" y="4708013"/>
                  <a:pt x="5460521" y="4701397"/>
                </a:cubicBezTo>
                <a:cubicBezTo>
                  <a:pt x="5478302" y="4690729"/>
                  <a:pt x="5493734" y="4676164"/>
                  <a:pt x="5512280" y="4666891"/>
                </a:cubicBezTo>
                <a:cubicBezTo>
                  <a:pt x="5523782" y="4661140"/>
                  <a:pt x="5535620" y="4656018"/>
                  <a:pt x="5546785" y="4649638"/>
                </a:cubicBezTo>
                <a:cubicBezTo>
                  <a:pt x="5555787" y="4644494"/>
                  <a:pt x="5563391" y="4637021"/>
                  <a:pt x="5572664" y="4632385"/>
                </a:cubicBezTo>
                <a:cubicBezTo>
                  <a:pt x="5644061" y="4596687"/>
                  <a:pt x="5543294" y="4660360"/>
                  <a:pt x="5633049" y="4606506"/>
                </a:cubicBezTo>
                <a:cubicBezTo>
                  <a:pt x="5650830" y="4595838"/>
                  <a:pt x="5666261" y="4581273"/>
                  <a:pt x="5684808" y="4572000"/>
                </a:cubicBezTo>
                <a:cubicBezTo>
                  <a:pt x="5696310" y="4566249"/>
                  <a:pt x="5708148" y="4561128"/>
                  <a:pt x="5719313" y="4554748"/>
                </a:cubicBezTo>
                <a:cubicBezTo>
                  <a:pt x="5728315" y="4549604"/>
                  <a:pt x="5735920" y="4542132"/>
                  <a:pt x="5745193" y="4537495"/>
                </a:cubicBezTo>
                <a:cubicBezTo>
                  <a:pt x="5753326" y="4533428"/>
                  <a:pt x="5762714" y="4532450"/>
                  <a:pt x="5771072" y="4528868"/>
                </a:cubicBezTo>
                <a:cubicBezTo>
                  <a:pt x="5782892" y="4523802"/>
                  <a:pt x="5793827" y="4516839"/>
                  <a:pt x="5805578" y="4511616"/>
                </a:cubicBezTo>
                <a:cubicBezTo>
                  <a:pt x="5819728" y="4505327"/>
                  <a:pt x="5834333" y="4500114"/>
                  <a:pt x="5848710" y="4494363"/>
                </a:cubicBezTo>
                <a:cubicBezTo>
                  <a:pt x="5899661" y="4443410"/>
                  <a:pt x="5846535" y="4487661"/>
                  <a:pt x="5909095" y="4459857"/>
                </a:cubicBezTo>
                <a:cubicBezTo>
                  <a:pt x="5924417" y="4453048"/>
                  <a:pt x="5937230" y="4441476"/>
                  <a:pt x="5952227" y="4433978"/>
                </a:cubicBezTo>
                <a:cubicBezTo>
                  <a:pt x="5960360" y="4429911"/>
                  <a:pt x="5969973" y="4429418"/>
                  <a:pt x="5978106" y="4425351"/>
                </a:cubicBezTo>
                <a:cubicBezTo>
                  <a:pt x="6037677" y="4395566"/>
                  <a:pt x="5966679" y="4417426"/>
                  <a:pt x="6038491" y="4399472"/>
                </a:cubicBezTo>
                <a:cubicBezTo>
                  <a:pt x="6098443" y="4359503"/>
                  <a:pt x="6023097" y="4407168"/>
                  <a:pt x="6107502" y="4364966"/>
                </a:cubicBezTo>
                <a:cubicBezTo>
                  <a:pt x="6174393" y="4331521"/>
                  <a:pt x="6094210" y="4360771"/>
                  <a:pt x="6159261" y="4339087"/>
                </a:cubicBezTo>
                <a:cubicBezTo>
                  <a:pt x="6170763" y="4330461"/>
                  <a:pt x="6181283" y="4320341"/>
                  <a:pt x="6193766" y="4313208"/>
                </a:cubicBezTo>
                <a:cubicBezTo>
                  <a:pt x="6201661" y="4308697"/>
                  <a:pt x="6211288" y="4308164"/>
                  <a:pt x="6219646" y="4304582"/>
                </a:cubicBezTo>
                <a:cubicBezTo>
                  <a:pt x="6231466" y="4299517"/>
                  <a:pt x="6242986" y="4293709"/>
                  <a:pt x="6254151" y="4287329"/>
                </a:cubicBezTo>
                <a:cubicBezTo>
                  <a:pt x="6300972" y="4260574"/>
                  <a:pt x="6258463" y="4277264"/>
                  <a:pt x="6305910" y="4261450"/>
                </a:cubicBezTo>
                <a:cubicBezTo>
                  <a:pt x="6317412" y="4252823"/>
                  <a:pt x="6328716" y="4243927"/>
                  <a:pt x="6340415" y="4235570"/>
                </a:cubicBezTo>
                <a:cubicBezTo>
                  <a:pt x="6363038" y="4219410"/>
                  <a:pt x="6379105" y="4211963"/>
                  <a:pt x="6400800" y="4192438"/>
                </a:cubicBezTo>
                <a:cubicBezTo>
                  <a:pt x="6418936" y="4176116"/>
                  <a:pt x="6441647" y="4162503"/>
                  <a:pt x="6452559" y="4140680"/>
                </a:cubicBezTo>
                <a:cubicBezTo>
                  <a:pt x="6475268" y="4095262"/>
                  <a:pt x="6460719" y="4115267"/>
                  <a:pt x="6495691" y="4080295"/>
                </a:cubicBezTo>
                <a:cubicBezTo>
                  <a:pt x="6498566" y="4071669"/>
                  <a:pt x="6500735" y="4062774"/>
                  <a:pt x="6504317" y="4054416"/>
                </a:cubicBezTo>
                <a:cubicBezTo>
                  <a:pt x="6517451" y="4023771"/>
                  <a:pt x="6521496" y="4020021"/>
                  <a:pt x="6538823" y="3994031"/>
                </a:cubicBezTo>
                <a:cubicBezTo>
                  <a:pt x="6556775" y="3922219"/>
                  <a:pt x="6534916" y="3993217"/>
                  <a:pt x="6564702" y="3933646"/>
                </a:cubicBezTo>
                <a:cubicBezTo>
                  <a:pt x="6594051" y="3874950"/>
                  <a:pt x="6545710" y="3945055"/>
                  <a:pt x="6590581" y="3873261"/>
                </a:cubicBezTo>
                <a:cubicBezTo>
                  <a:pt x="6598201" y="3861069"/>
                  <a:pt x="6608841" y="3850947"/>
                  <a:pt x="6616461" y="3838755"/>
                </a:cubicBezTo>
                <a:cubicBezTo>
                  <a:pt x="6623276" y="3827850"/>
                  <a:pt x="6625998" y="3814537"/>
                  <a:pt x="6633713" y="3804250"/>
                </a:cubicBezTo>
                <a:cubicBezTo>
                  <a:pt x="6643473" y="3791237"/>
                  <a:pt x="6658459" y="3782757"/>
                  <a:pt x="6668219" y="3769744"/>
                </a:cubicBezTo>
                <a:cubicBezTo>
                  <a:pt x="6675935" y="3759456"/>
                  <a:pt x="6678656" y="3746143"/>
                  <a:pt x="6685472" y="3735238"/>
                </a:cubicBezTo>
                <a:cubicBezTo>
                  <a:pt x="6693092" y="3723046"/>
                  <a:pt x="6703731" y="3712925"/>
                  <a:pt x="6711351" y="3700733"/>
                </a:cubicBezTo>
                <a:cubicBezTo>
                  <a:pt x="6718167" y="3689828"/>
                  <a:pt x="6722224" y="3677392"/>
                  <a:pt x="6728604" y="3666227"/>
                </a:cubicBezTo>
                <a:cubicBezTo>
                  <a:pt x="6733748" y="3657225"/>
                  <a:pt x="6740713" y="3649350"/>
                  <a:pt x="6745857" y="3640348"/>
                </a:cubicBezTo>
                <a:cubicBezTo>
                  <a:pt x="6752237" y="3629183"/>
                  <a:pt x="6755790" y="3616415"/>
                  <a:pt x="6763110" y="3605842"/>
                </a:cubicBezTo>
                <a:cubicBezTo>
                  <a:pt x="6781772" y="3578886"/>
                  <a:pt x="6808833" y="3557528"/>
                  <a:pt x="6823495" y="3528204"/>
                </a:cubicBezTo>
                <a:cubicBezTo>
                  <a:pt x="6867205" y="3440781"/>
                  <a:pt x="6810638" y="3548774"/>
                  <a:pt x="6866627" y="3459193"/>
                </a:cubicBezTo>
                <a:cubicBezTo>
                  <a:pt x="6873443" y="3448288"/>
                  <a:pt x="6877064" y="3435592"/>
                  <a:pt x="6883880" y="3424687"/>
                </a:cubicBezTo>
                <a:cubicBezTo>
                  <a:pt x="6891500" y="3412495"/>
                  <a:pt x="6902777" y="3402750"/>
                  <a:pt x="6909759" y="3390182"/>
                </a:cubicBezTo>
                <a:cubicBezTo>
                  <a:pt x="6953436" y="3311564"/>
                  <a:pt x="6894651" y="3379412"/>
                  <a:pt x="6961517" y="3312544"/>
                </a:cubicBezTo>
                <a:cubicBezTo>
                  <a:pt x="6964393" y="3301042"/>
                  <a:pt x="6965981" y="3289139"/>
                  <a:pt x="6970144" y="3278038"/>
                </a:cubicBezTo>
                <a:cubicBezTo>
                  <a:pt x="6993680" y="3215274"/>
                  <a:pt x="6983371" y="3272286"/>
                  <a:pt x="6996023" y="3209027"/>
                </a:cubicBezTo>
                <a:cubicBezTo>
                  <a:pt x="7003190" y="3173191"/>
                  <a:pt x="7007757" y="3132758"/>
                  <a:pt x="7013276" y="3096883"/>
                </a:cubicBezTo>
                <a:cubicBezTo>
                  <a:pt x="7015936" y="3079596"/>
                  <a:pt x="7019027" y="3062378"/>
                  <a:pt x="7021902" y="3045125"/>
                </a:cubicBezTo>
                <a:cubicBezTo>
                  <a:pt x="7024778" y="2872597"/>
                  <a:pt x="7026106" y="2700036"/>
                  <a:pt x="7030529" y="2527540"/>
                </a:cubicBezTo>
                <a:cubicBezTo>
                  <a:pt x="7031858" y="2475719"/>
                  <a:pt x="7035922" y="2424002"/>
                  <a:pt x="7039155" y="2372265"/>
                </a:cubicBezTo>
                <a:cubicBezTo>
                  <a:pt x="7044193" y="2291657"/>
                  <a:pt x="7059052" y="2104280"/>
                  <a:pt x="7065034" y="2044461"/>
                </a:cubicBezTo>
                <a:cubicBezTo>
                  <a:pt x="7067910" y="2015706"/>
                  <a:pt x="7070877" y="1986961"/>
                  <a:pt x="7073661" y="1958197"/>
                </a:cubicBezTo>
                <a:cubicBezTo>
                  <a:pt x="7079504" y="1897821"/>
                  <a:pt x="7087129" y="1837582"/>
                  <a:pt x="7090913" y="1777042"/>
                </a:cubicBezTo>
                <a:cubicBezTo>
                  <a:pt x="7092637" y="1749460"/>
                  <a:pt x="7104504" y="1553041"/>
                  <a:pt x="7108166" y="1518250"/>
                </a:cubicBezTo>
                <a:cubicBezTo>
                  <a:pt x="7109701" y="1503668"/>
                  <a:pt x="7114719" y="1489632"/>
                  <a:pt x="7116793" y="1475117"/>
                </a:cubicBezTo>
                <a:cubicBezTo>
                  <a:pt x="7120475" y="1449340"/>
                  <a:pt x="7122544" y="1423359"/>
                  <a:pt x="7125419" y="1397480"/>
                </a:cubicBezTo>
                <a:cubicBezTo>
                  <a:pt x="7122544" y="1282461"/>
                  <a:pt x="7124801" y="1167199"/>
                  <a:pt x="7116793" y="1052423"/>
                </a:cubicBezTo>
                <a:cubicBezTo>
                  <a:pt x="7116071" y="1042081"/>
                  <a:pt x="7104177" y="1035817"/>
                  <a:pt x="7099540" y="1026544"/>
                </a:cubicBezTo>
                <a:cubicBezTo>
                  <a:pt x="7095473" y="1018411"/>
                  <a:pt x="7094979" y="1008798"/>
                  <a:pt x="7090913" y="1000665"/>
                </a:cubicBezTo>
                <a:cubicBezTo>
                  <a:pt x="7086276" y="991392"/>
                  <a:pt x="7078298" y="984058"/>
                  <a:pt x="7073661" y="974785"/>
                </a:cubicBezTo>
                <a:cubicBezTo>
                  <a:pt x="7052829" y="933119"/>
                  <a:pt x="7082778" y="960735"/>
                  <a:pt x="7039155" y="931653"/>
                </a:cubicBezTo>
                <a:cubicBezTo>
                  <a:pt x="7033404" y="914400"/>
                  <a:pt x="7037034" y="889983"/>
                  <a:pt x="7021902" y="879895"/>
                </a:cubicBezTo>
                <a:cubicBezTo>
                  <a:pt x="7013276" y="874144"/>
                  <a:pt x="7003988" y="869279"/>
                  <a:pt x="6996023" y="862642"/>
                </a:cubicBezTo>
                <a:cubicBezTo>
                  <a:pt x="6967403" y="838792"/>
                  <a:pt x="6976393" y="835575"/>
                  <a:pt x="6944264" y="819510"/>
                </a:cubicBezTo>
                <a:cubicBezTo>
                  <a:pt x="6936131" y="815443"/>
                  <a:pt x="6927011" y="813759"/>
                  <a:pt x="6918385" y="810883"/>
                </a:cubicBezTo>
                <a:cubicBezTo>
                  <a:pt x="6897566" y="779656"/>
                  <a:pt x="6903311" y="782053"/>
                  <a:pt x="6866627" y="759125"/>
                </a:cubicBezTo>
                <a:cubicBezTo>
                  <a:pt x="6855722" y="752309"/>
                  <a:pt x="6843286" y="748252"/>
                  <a:pt x="6832121" y="741872"/>
                </a:cubicBezTo>
                <a:cubicBezTo>
                  <a:pt x="6809364" y="728868"/>
                  <a:pt x="6811022" y="729398"/>
                  <a:pt x="6797615" y="71599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403825" y="1538377"/>
            <a:ext cx="2418341" cy="2010049"/>
          </a:xfrm>
          <a:custGeom>
            <a:avLst/>
            <a:gdLst>
              <a:gd name="connsiteX0" fmla="*/ 2357956 w 2418341"/>
              <a:gd name="connsiteY0" fmla="*/ 8720 h 2010049"/>
              <a:gd name="connsiteX1" fmla="*/ 2314824 w 2418341"/>
              <a:gd name="connsiteY1" fmla="*/ 17347 h 2010049"/>
              <a:gd name="connsiteX2" fmla="*/ 632673 w 2418341"/>
              <a:gd name="connsiteY2" fmla="*/ 34600 h 2010049"/>
              <a:gd name="connsiteX3" fmla="*/ 563662 w 2418341"/>
              <a:gd name="connsiteY3" fmla="*/ 77732 h 2010049"/>
              <a:gd name="connsiteX4" fmla="*/ 520530 w 2418341"/>
              <a:gd name="connsiteY4" fmla="*/ 120864 h 2010049"/>
              <a:gd name="connsiteX5" fmla="*/ 486024 w 2418341"/>
              <a:gd name="connsiteY5" fmla="*/ 181249 h 2010049"/>
              <a:gd name="connsiteX6" fmla="*/ 477398 w 2418341"/>
              <a:gd name="connsiteY6" fmla="*/ 207128 h 2010049"/>
              <a:gd name="connsiteX7" fmla="*/ 460145 w 2418341"/>
              <a:gd name="connsiteY7" fmla="*/ 233007 h 2010049"/>
              <a:gd name="connsiteX8" fmla="*/ 425639 w 2418341"/>
              <a:gd name="connsiteY8" fmla="*/ 293392 h 2010049"/>
              <a:gd name="connsiteX9" fmla="*/ 417013 w 2418341"/>
              <a:gd name="connsiteY9" fmla="*/ 319271 h 2010049"/>
              <a:gd name="connsiteX10" fmla="*/ 399760 w 2418341"/>
              <a:gd name="connsiteY10" fmla="*/ 353777 h 2010049"/>
              <a:gd name="connsiteX11" fmla="*/ 382507 w 2418341"/>
              <a:gd name="connsiteY11" fmla="*/ 405535 h 2010049"/>
              <a:gd name="connsiteX12" fmla="*/ 365254 w 2418341"/>
              <a:gd name="connsiteY12" fmla="*/ 491800 h 2010049"/>
              <a:gd name="connsiteX13" fmla="*/ 348001 w 2418341"/>
              <a:gd name="connsiteY13" fmla="*/ 517679 h 2010049"/>
              <a:gd name="connsiteX14" fmla="*/ 330749 w 2418341"/>
              <a:gd name="connsiteY14" fmla="*/ 586690 h 2010049"/>
              <a:gd name="connsiteX15" fmla="*/ 322122 w 2418341"/>
              <a:gd name="connsiteY15" fmla="*/ 621196 h 2010049"/>
              <a:gd name="connsiteX16" fmla="*/ 287617 w 2418341"/>
              <a:gd name="connsiteY16" fmla="*/ 681581 h 2010049"/>
              <a:gd name="connsiteX17" fmla="*/ 278990 w 2418341"/>
              <a:gd name="connsiteY17" fmla="*/ 741966 h 2010049"/>
              <a:gd name="connsiteX18" fmla="*/ 261737 w 2418341"/>
              <a:gd name="connsiteY18" fmla="*/ 767845 h 2010049"/>
              <a:gd name="connsiteX19" fmla="*/ 235858 w 2418341"/>
              <a:gd name="connsiteY19" fmla="*/ 836856 h 2010049"/>
              <a:gd name="connsiteX20" fmla="*/ 209979 w 2418341"/>
              <a:gd name="connsiteY20" fmla="*/ 914494 h 2010049"/>
              <a:gd name="connsiteX21" fmla="*/ 192726 w 2418341"/>
              <a:gd name="connsiteY21" fmla="*/ 966252 h 2010049"/>
              <a:gd name="connsiteX22" fmla="*/ 184100 w 2418341"/>
              <a:gd name="connsiteY22" fmla="*/ 1000758 h 2010049"/>
              <a:gd name="connsiteX23" fmla="*/ 166847 w 2418341"/>
              <a:gd name="connsiteY23" fmla="*/ 1026637 h 2010049"/>
              <a:gd name="connsiteX24" fmla="*/ 149594 w 2418341"/>
              <a:gd name="connsiteY24" fmla="*/ 1095649 h 2010049"/>
              <a:gd name="connsiteX25" fmla="*/ 123715 w 2418341"/>
              <a:gd name="connsiteY25" fmla="*/ 1164660 h 2010049"/>
              <a:gd name="connsiteX26" fmla="*/ 106462 w 2418341"/>
              <a:gd name="connsiteY26" fmla="*/ 1242298 h 2010049"/>
              <a:gd name="connsiteX27" fmla="*/ 89209 w 2418341"/>
              <a:gd name="connsiteY27" fmla="*/ 1276803 h 2010049"/>
              <a:gd name="connsiteX28" fmla="*/ 71956 w 2418341"/>
              <a:gd name="connsiteY28" fmla="*/ 1345815 h 2010049"/>
              <a:gd name="connsiteX29" fmla="*/ 54703 w 2418341"/>
              <a:gd name="connsiteY29" fmla="*/ 1371694 h 2010049"/>
              <a:gd name="connsiteX30" fmla="*/ 37450 w 2418341"/>
              <a:gd name="connsiteY30" fmla="*/ 1423452 h 2010049"/>
              <a:gd name="connsiteX31" fmla="*/ 28824 w 2418341"/>
              <a:gd name="connsiteY31" fmla="*/ 1449332 h 2010049"/>
              <a:gd name="connsiteX32" fmla="*/ 11571 w 2418341"/>
              <a:gd name="connsiteY32" fmla="*/ 1475211 h 2010049"/>
              <a:gd name="connsiteX33" fmla="*/ 11571 w 2418341"/>
              <a:gd name="connsiteY33" fmla="*/ 1699498 h 2010049"/>
              <a:gd name="connsiteX34" fmla="*/ 20198 w 2418341"/>
              <a:gd name="connsiteY34" fmla="*/ 1725377 h 2010049"/>
              <a:gd name="connsiteX35" fmla="*/ 97835 w 2418341"/>
              <a:gd name="connsiteY35" fmla="*/ 1759883 h 2010049"/>
              <a:gd name="connsiteX36" fmla="*/ 175473 w 2418341"/>
              <a:gd name="connsiteY36" fmla="*/ 1803015 h 2010049"/>
              <a:gd name="connsiteX37" fmla="*/ 235858 w 2418341"/>
              <a:gd name="connsiteY37" fmla="*/ 1846147 h 2010049"/>
              <a:gd name="connsiteX38" fmla="*/ 270364 w 2418341"/>
              <a:gd name="connsiteY38" fmla="*/ 1872026 h 2010049"/>
              <a:gd name="connsiteX39" fmla="*/ 296243 w 2418341"/>
              <a:gd name="connsiteY39" fmla="*/ 1880652 h 2010049"/>
              <a:gd name="connsiteX40" fmla="*/ 356628 w 2418341"/>
              <a:gd name="connsiteY40" fmla="*/ 1897905 h 2010049"/>
              <a:gd name="connsiteX41" fmla="*/ 382507 w 2418341"/>
              <a:gd name="connsiteY41" fmla="*/ 1915158 h 2010049"/>
              <a:gd name="connsiteX42" fmla="*/ 468771 w 2418341"/>
              <a:gd name="connsiteY42" fmla="*/ 1941037 h 2010049"/>
              <a:gd name="connsiteX43" fmla="*/ 520530 w 2418341"/>
              <a:gd name="connsiteY43" fmla="*/ 1958290 h 2010049"/>
              <a:gd name="connsiteX44" fmla="*/ 572288 w 2418341"/>
              <a:gd name="connsiteY44" fmla="*/ 1975543 h 2010049"/>
              <a:gd name="connsiteX45" fmla="*/ 598167 w 2418341"/>
              <a:gd name="connsiteY45" fmla="*/ 1984169 h 2010049"/>
              <a:gd name="connsiteX46" fmla="*/ 649926 w 2418341"/>
              <a:gd name="connsiteY46" fmla="*/ 1992796 h 2010049"/>
              <a:gd name="connsiteX47" fmla="*/ 693058 w 2418341"/>
              <a:gd name="connsiteY47" fmla="*/ 2001422 h 2010049"/>
              <a:gd name="connsiteX48" fmla="*/ 753443 w 2418341"/>
              <a:gd name="connsiteY48" fmla="*/ 2010049 h 2010049"/>
              <a:gd name="connsiteX49" fmla="*/ 1115752 w 2418341"/>
              <a:gd name="connsiteY49" fmla="*/ 2001422 h 2010049"/>
              <a:gd name="connsiteX50" fmla="*/ 1322786 w 2418341"/>
              <a:gd name="connsiteY50" fmla="*/ 1984169 h 2010049"/>
              <a:gd name="connsiteX51" fmla="*/ 1365918 w 2418341"/>
              <a:gd name="connsiteY51" fmla="*/ 1975543 h 2010049"/>
              <a:gd name="connsiteX52" fmla="*/ 1486688 w 2418341"/>
              <a:gd name="connsiteY52" fmla="*/ 1958290 h 2010049"/>
              <a:gd name="connsiteX53" fmla="*/ 1512567 w 2418341"/>
              <a:gd name="connsiteY53" fmla="*/ 1941037 h 2010049"/>
              <a:gd name="connsiteX54" fmla="*/ 1564326 w 2418341"/>
              <a:gd name="connsiteY54" fmla="*/ 1923784 h 2010049"/>
              <a:gd name="connsiteX55" fmla="*/ 1598832 w 2418341"/>
              <a:gd name="connsiteY55" fmla="*/ 1897905 h 2010049"/>
              <a:gd name="connsiteX56" fmla="*/ 1624711 w 2418341"/>
              <a:gd name="connsiteY56" fmla="*/ 1889279 h 2010049"/>
              <a:gd name="connsiteX57" fmla="*/ 1650590 w 2418341"/>
              <a:gd name="connsiteY57" fmla="*/ 1863400 h 2010049"/>
              <a:gd name="connsiteX58" fmla="*/ 1676469 w 2418341"/>
              <a:gd name="connsiteY58" fmla="*/ 1846147 h 2010049"/>
              <a:gd name="connsiteX59" fmla="*/ 1693722 w 2418341"/>
              <a:gd name="connsiteY59" fmla="*/ 1820268 h 2010049"/>
              <a:gd name="connsiteX60" fmla="*/ 1719601 w 2418341"/>
              <a:gd name="connsiteY60" fmla="*/ 1811641 h 2010049"/>
              <a:gd name="connsiteX61" fmla="*/ 1745481 w 2418341"/>
              <a:gd name="connsiteY61" fmla="*/ 1794388 h 2010049"/>
              <a:gd name="connsiteX62" fmla="*/ 1779986 w 2418341"/>
              <a:gd name="connsiteY62" fmla="*/ 1742630 h 2010049"/>
              <a:gd name="connsiteX63" fmla="*/ 1797239 w 2418341"/>
              <a:gd name="connsiteY63" fmla="*/ 1716751 h 2010049"/>
              <a:gd name="connsiteX64" fmla="*/ 1814492 w 2418341"/>
              <a:gd name="connsiteY64" fmla="*/ 1673618 h 2010049"/>
              <a:gd name="connsiteX65" fmla="*/ 1823118 w 2418341"/>
              <a:gd name="connsiteY65" fmla="*/ 1647739 h 2010049"/>
              <a:gd name="connsiteX66" fmla="*/ 1866250 w 2418341"/>
              <a:gd name="connsiteY66" fmla="*/ 1587354 h 2010049"/>
              <a:gd name="connsiteX67" fmla="*/ 1892130 w 2418341"/>
              <a:gd name="connsiteY67" fmla="*/ 1535596 h 2010049"/>
              <a:gd name="connsiteX68" fmla="*/ 1900756 w 2418341"/>
              <a:gd name="connsiteY68" fmla="*/ 1501090 h 2010049"/>
              <a:gd name="connsiteX69" fmla="*/ 1943888 w 2418341"/>
              <a:gd name="connsiteY69" fmla="*/ 1432079 h 2010049"/>
              <a:gd name="connsiteX70" fmla="*/ 1969767 w 2418341"/>
              <a:gd name="connsiteY70" fmla="*/ 1354441 h 2010049"/>
              <a:gd name="connsiteX71" fmla="*/ 1978394 w 2418341"/>
              <a:gd name="connsiteY71" fmla="*/ 1328562 h 2010049"/>
              <a:gd name="connsiteX72" fmla="*/ 2012900 w 2418341"/>
              <a:gd name="connsiteY72" fmla="*/ 1276803 h 2010049"/>
              <a:gd name="connsiteX73" fmla="*/ 2030152 w 2418341"/>
              <a:gd name="connsiteY73" fmla="*/ 1250924 h 2010049"/>
              <a:gd name="connsiteX74" fmla="*/ 2038779 w 2418341"/>
              <a:gd name="connsiteY74" fmla="*/ 1216418 h 2010049"/>
              <a:gd name="connsiteX75" fmla="*/ 2064658 w 2418341"/>
              <a:gd name="connsiteY75" fmla="*/ 1190539 h 2010049"/>
              <a:gd name="connsiteX76" fmla="*/ 2081911 w 2418341"/>
              <a:gd name="connsiteY76" fmla="*/ 1164660 h 2010049"/>
              <a:gd name="connsiteX77" fmla="*/ 2125043 w 2418341"/>
              <a:gd name="connsiteY77" fmla="*/ 1104275 h 2010049"/>
              <a:gd name="connsiteX78" fmla="*/ 2133669 w 2418341"/>
              <a:gd name="connsiteY78" fmla="*/ 1078396 h 2010049"/>
              <a:gd name="connsiteX79" fmla="*/ 2176801 w 2418341"/>
              <a:gd name="connsiteY79" fmla="*/ 1018011 h 2010049"/>
              <a:gd name="connsiteX80" fmla="*/ 2202681 w 2418341"/>
              <a:gd name="connsiteY80" fmla="*/ 957626 h 2010049"/>
              <a:gd name="connsiteX81" fmla="*/ 2228560 w 2418341"/>
              <a:gd name="connsiteY81" fmla="*/ 862735 h 2010049"/>
              <a:gd name="connsiteX82" fmla="*/ 2237186 w 2418341"/>
              <a:gd name="connsiteY82" fmla="*/ 836856 h 2010049"/>
              <a:gd name="connsiteX83" fmla="*/ 2245813 w 2418341"/>
              <a:gd name="connsiteY83" fmla="*/ 802351 h 2010049"/>
              <a:gd name="connsiteX84" fmla="*/ 2263066 w 2418341"/>
              <a:gd name="connsiteY84" fmla="*/ 716086 h 2010049"/>
              <a:gd name="connsiteX85" fmla="*/ 2280318 w 2418341"/>
              <a:gd name="connsiteY85" fmla="*/ 681581 h 2010049"/>
              <a:gd name="connsiteX86" fmla="*/ 2297571 w 2418341"/>
              <a:gd name="connsiteY86" fmla="*/ 612569 h 2010049"/>
              <a:gd name="connsiteX87" fmla="*/ 2314824 w 2418341"/>
              <a:gd name="connsiteY87" fmla="*/ 586690 h 2010049"/>
              <a:gd name="connsiteX88" fmla="*/ 2340703 w 2418341"/>
              <a:gd name="connsiteY88" fmla="*/ 534932 h 2010049"/>
              <a:gd name="connsiteX89" fmla="*/ 2357956 w 2418341"/>
              <a:gd name="connsiteY89" fmla="*/ 483173 h 2010049"/>
              <a:gd name="connsiteX90" fmla="*/ 2375209 w 2418341"/>
              <a:gd name="connsiteY90" fmla="*/ 440041 h 2010049"/>
              <a:gd name="connsiteX91" fmla="*/ 2418341 w 2418341"/>
              <a:gd name="connsiteY91" fmla="*/ 345151 h 2010049"/>
              <a:gd name="connsiteX92" fmla="*/ 2409715 w 2418341"/>
              <a:gd name="connsiteY92" fmla="*/ 146743 h 2010049"/>
              <a:gd name="connsiteX93" fmla="*/ 2392462 w 2418341"/>
              <a:gd name="connsiteY93" fmla="*/ 120864 h 2010049"/>
              <a:gd name="connsiteX94" fmla="*/ 2366583 w 2418341"/>
              <a:gd name="connsiteY94" fmla="*/ 112237 h 2010049"/>
              <a:gd name="connsiteX95" fmla="*/ 2340703 w 2418341"/>
              <a:gd name="connsiteY95" fmla="*/ 94984 h 2010049"/>
              <a:gd name="connsiteX96" fmla="*/ 2297571 w 2418341"/>
              <a:gd name="connsiteY96" fmla="*/ 60479 h 2010049"/>
              <a:gd name="connsiteX97" fmla="*/ 2271692 w 2418341"/>
              <a:gd name="connsiteY97" fmla="*/ 43226 h 2010049"/>
              <a:gd name="connsiteX98" fmla="*/ 2219933 w 2418341"/>
              <a:gd name="connsiteY98" fmla="*/ 25973 h 2010049"/>
              <a:gd name="connsiteX99" fmla="*/ 2185428 w 2418341"/>
              <a:gd name="connsiteY99" fmla="*/ 8720 h 2010049"/>
              <a:gd name="connsiteX100" fmla="*/ 2090537 w 2418341"/>
              <a:gd name="connsiteY100" fmla="*/ 94 h 20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418341" h="2010049">
                <a:moveTo>
                  <a:pt x="2357956" y="8720"/>
                </a:moveTo>
                <a:cubicBezTo>
                  <a:pt x="2343579" y="11596"/>
                  <a:pt x="2329482" y="17010"/>
                  <a:pt x="2314824" y="17347"/>
                </a:cubicBezTo>
                <a:cubicBezTo>
                  <a:pt x="2070645" y="22960"/>
                  <a:pt x="757248" y="33497"/>
                  <a:pt x="632673" y="34600"/>
                </a:cubicBezTo>
                <a:cubicBezTo>
                  <a:pt x="609669" y="48977"/>
                  <a:pt x="578710" y="55161"/>
                  <a:pt x="563662" y="77732"/>
                </a:cubicBezTo>
                <a:cubicBezTo>
                  <a:pt x="540658" y="112237"/>
                  <a:pt x="555035" y="97860"/>
                  <a:pt x="520530" y="120864"/>
                </a:cubicBezTo>
                <a:cubicBezTo>
                  <a:pt x="500749" y="180203"/>
                  <a:pt x="527806" y="108129"/>
                  <a:pt x="486024" y="181249"/>
                </a:cubicBezTo>
                <a:cubicBezTo>
                  <a:pt x="481513" y="189144"/>
                  <a:pt x="481464" y="198995"/>
                  <a:pt x="477398" y="207128"/>
                </a:cubicBezTo>
                <a:cubicBezTo>
                  <a:pt x="472761" y="216401"/>
                  <a:pt x="465479" y="224117"/>
                  <a:pt x="460145" y="233007"/>
                </a:cubicBezTo>
                <a:cubicBezTo>
                  <a:pt x="448217" y="252886"/>
                  <a:pt x="436007" y="272657"/>
                  <a:pt x="425639" y="293392"/>
                </a:cubicBezTo>
                <a:cubicBezTo>
                  <a:pt x="421573" y="301525"/>
                  <a:pt x="420595" y="310913"/>
                  <a:pt x="417013" y="319271"/>
                </a:cubicBezTo>
                <a:cubicBezTo>
                  <a:pt x="411947" y="331091"/>
                  <a:pt x="404536" y="341837"/>
                  <a:pt x="399760" y="353777"/>
                </a:cubicBezTo>
                <a:cubicBezTo>
                  <a:pt x="393006" y="370662"/>
                  <a:pt x="386918" y="387892"/>
                  <a:pt x="382507" y="405535"/>
                </a:cubicBezTo>
                <a:cubicBezTo>
                  <a:pt x="375395" y="433984"/>
                  <a:pt x="381521" y="467401"/>
                  <a:pt x="365254" y="491800"/>
                </a:cubicBezTo>
                <a:lnTo>
                  <a:pt x="348001" y="517679"/>
                </a:lnTo>
                <a:cubicBezTo>
                  <a:pt x="330467" y="605354"/>
                  <a:pt x="348430" y="524807"/>
                  <a:pt x="330749" y="586690"/>
                </a:cubicBezTo>
                <a:cubicBezTo>
                  <a:pt x="327492" y="598090"/>
                  <a:pt x="327028" y="610403"/>
                  <a:pt x="322122" y="621196"/>
                </a:cubicBezTo>
                <a:cubicBezTo>
                  <a:pt x="312529" y="642301"/>
                  <a:pt x="299119" y="661453"/>
                  <a:pt x="287617" y="681581"/>
                </a:cubicBezTo>
                <a:cubicBezTo>
                  <a:pt x="284741" y="701709"/>
                  <a:pt x="284833" y="722491"/>
                  <a:pt x="278990" y="741966"/>
                </a:cubicBezTo>
                <a:cubicBezTo>
                  <a:pt x="276011" y="751896"/>
                  <a:pt x="265377" y="758137"/>
                  <a:pt x="261737" y="767845"/>
                </a:cubicBezTo>
                <a:cubicBezTo>
                  <a:pt x="229758" y="853122"/>
                  <a:pt x="276319" y="776165"/>
                  <a:pt x="235858" y="836856"/>
                </a:cubicBezTo>
                <a:cubicBezTo>
                  <a:pt x="219282" y="919742"/>
                  <a:pt x="238550" y="843067"/>
                  <a:pt x="209979" y="914494"/>
                </a:cubicBezTo>
                <a:cubicBezTo>
                  <a:pt x="203225" y="931379"/>
                  <a:pt x="197136" y="948609"/>
                  <a:pt x="192726" y="966252"/>
                </a:cubicBezTo>
                <a:cubicBezTo>
                  <a:pt x="189851" y="977754"/>
                  <a:pt x="188770" y="989861"/>
                  <a:pt x="184100" y="1000758"/>
                </a:cubicBezTo>
                <a:cubicBezTo>
                  <a:pt x="180016" y="1010287"/>
                  <a:pt x="172598" y="1018011"/>
                  <a:pt x="166847" y="1026637"/>
                </a:cubicBezTo>
                <a:cubicBezTo>
                  <a:pt x="161096" y="1049641"/>
                  <a:pt x="158400" y="1073633"/>
                  <a:pt x="149594" y="1095649"/>
                </a:cubicBezTo>
                <a:cubicBezTo>
                  <a:pt x="144314" y="1108849"/>
                  <a:pt x="128224" y="1146625"/>
                  <a:pt x="123715" y="1164660"/>
                </a:cubicBezTo>
                <a:cubicBezTo>
                  <a:pt x="119619" y="1181044"/>
                  <a:pt x="113100" y="1224597"/>
                  <a:pt x="106462" y="1242298"/>
                </a:cubicBezTo>
                <a:cubicBezTo>
                  <a:pt x="101947" y="1254339"/>
                  <a:pt x="94274" y="1264983"/>
                  <a:pt x="89209" y="1276803"/>
                </a:cubicBezTo>
                <a:cubicBezTo>
                  <a:pt x="57283" y="1351298"/>
                  <a:pt x="112460" y="1237807"/>
                  <a:pt x="71956" y="1345815"/>
                </a:cubicBezTo>
                <a:cubicBezTo>
                  <a:pt x="68316" y="1355522"/>
                  <a:pt x="60454" y="1363068"/>
                  <a:pt x="54703" y="1371694"/>
                </a:cubicBezTo>
                <a:lnTo>
                  <a:pt x="37450" y="1423452"/>
                </a:lnTo>
                <a:cubicBezTo>
                  <a:pt x="34574" y="1432079"/>
                  <a:pt x="33868" y="1441766"/>
                  <a:pt x="28824" y="1449332"/>
                </a:cubicBezTo>
                <a:lnTo>
                  <a:pt x="11571" y="1475211"/>
                </a:lnTo>
                <a:cubicBezTo>
                  <a:pt x="-5119" y="1575357"/>
                  <a:pt x="-2543" y="1537189"/>
                  <a:pt x="11571" y="1699498"/>
                </a:cubicBezTo>
                <a:cubicBezTo>
                  <a:pt x="12359" y="1708557"/>
                  <a:pt x="14518" y="1718277"/>
                  <a:pt x="20198" y="1725377"/>
                </a:cubicBezTo>
                <a:cubicBezTo>
                  <a:pt x="40264" y="1750459"/>
                  <a:pt x="72981" y="1743314"/>
                  <a:pt x="97835" y="1759883"/>
                </a:cubicBezTo>
                <a:cubicBezTo>
                  <a:pt x="157160" y="1799432"/>
                  <a:pt x="129923" y="1787830"/>
                  <a:pt x="175473" y="1803015"/>
                </a:cubicBezTo>
                <a:cubicBezTo>
                  <a:pt x="288244" y="1887592"/>
                  <a:pt x="147560" y="1783077"/>
                  <a:pt x="235858" y="1846147"/>
                </a:cubicBezTo>
                <a:cubicBezTo>
                  <a:pt x="247557" y="1854504"/>
                  <a:pt x="257881" y="1864893"/>
                  <a:pt x="270364" y="1872026"/>
                </a:cubicBezTo>
                <a:cubicBezTo>
                  <a:pt x="278259" y="1876537"/>
                  <a:pt x="287500" y="1878154"/>
                  <a:pt x="296243" y="1880652"/>
                </a:cubicBezTo>
                <a:cubicBezTo>
                  <a:pt x="372065" y="1902316"/>
                  <a:pt x="294580" y="1877223"/>
                  <a:pt x="356628" y="1897905"/>
                </a:cubicBezTo>
                <a:cubicBezTo>
                  <a:pt x="365254" y="1903656"/>
                  <a:pt x="373033" y="1910947"/>
                  <a:pt x="382507" y="1915158"/>
                </a:cubicBezTo>
                <a:cubicBezTo>
                  <a:pt x="424739" y="1933928"/>
                  <a:pt x="430165" y="1929455"/>
                  <a:pt x="468771" y="1941037"/>
                </a:cubicBezTo>
                <a:cubicBezTo>
                  <a:pt x="486190" y="1946263"/>
                  <a:pt x="503277" y="1952539"/>
                  <a:pt x="520530" y="1958290"/>
                </a:cubicBezTo>
                <a:lnTo>
                  <a:pt x="572288" y="1975543"/>
                </a:lnTo>
                <a:cubicBezTo>
                  <a:pt x="580914" y="1978418"/>
                  <a:pt x="589198" y="1982674"/>
                  <a:pt x="598167" y="1984169"/>
                </a:cubicBezTo>
                <a:lnTo>
                  <a:pt x="649926" y="1992796"/>
                </a:lnTo>
                <a:cubicBezTo>
                  <a:pt x="664352" y="1995419"/>
                  <a:pt x="678595" y="1999012"/>
                  <a:pt x="693058" y="2001422"/>
                </a:cubicBezTo>
                <a:cubicBezTo>
                  <a:pt x="713114" y="2004765"/>
                  <a:pt x="733315" y="2007173"/>
                  <a:pt x="753443" y="2010049"/>
                </a:cubicBezTo>
                <a:lnTo>
                  <a:pt x="1115752" y="2001422"/>
                </a:lnTo>
                <a:cubicBezTo>
                  <a:pt x="1152651" y="2000080"/>
                  <a:pt x="1281127" y="1987956"/>
                  <a:pt x="1322786" y="1984169"/>
                </a:cubicBezTo>
                <a:cubicBezTo>
                  <a:pt x="1337163" y="1981294"/>
                  <a:pt x="1351435" y="1977830"/>
                  <a:pt x="1365918" y="1975543"/>
                </a:cubicBezTo>
                <a:cubicBezTo>
                  <a:pt x="1406086" y="1969201"/>
                  <a:pt x="1486688" y="1958290"/>
                  <a:pt x="1486688" y="1958290"/>
                </a:cubicBezTo>
                <a:cubicBezTo>
                  <a:pt x="1495314" y="1952539"/>
                  <a:pt x="1503093" y="1945248"/>
                  <a:pt x="1512567" y="1941037"/>
                </a:cubicBezTo>
                <a:cubicBezTo>
                  <a:pt x="1529186" y="1933651"/>
                  <a:pt x="1564326" y="1923784"/>
                  <a:pt x="1564326" y="1923784"/>
                </a:cubicBezTo>
                <a:cubicBezTo>
                  <a:pt x="1575828" y="1915158"/>
                  <a:pt x="1586349" y="1905038"/>
                  <a:pt x="1598832" y="1897905"/>
                </a:cubicBezTo>
                <a:cubicBezTo>
                  <a:pt x="1606727" y="1893394"/>
                  <a:pt x="1617145" y="1894323"/>
                  <a:pt x="1624711" y="1889279"/>
                </a:cubicBezTo>
                <a:cubicBezTo>
                  <a:pt x="1634862" y="1882512"/>
                  <a:pt x="1641218" y="1871210"/>
                  <a:pt x="1650590" y="1863400"/>
                </a:cubicBezTo>
                <a:cubicBezTo>
                  <a:pt x="1658555" y="1856763"/>
                  <a:pt x="1667843" y="1851898"/>
                  <a:pt x="1676469" y="1846147"/>
                </a:cubicBezTo>
                <a:cubicBezTo>
                  <a:pt x="1682220" y="1837521"/>
                  <a:pt x="1685626" y="1826745"/>
                  <a:pt x="1693722" y="1820268"/>
                </a:cubicBezTo>
                <a:cubicBezTo>
                  <a:pt x="1700822" y="1814588"/>
                  <a:pt x="1711468" y="1815708"/>
                  <a:pt x="1719601" y="1811641"/>
                </a:cubicBezTo>
                <a:cubicBezTo>
                  <a:pt x="1728874" y="1807004"/>
                  <a:pt x="1736854" y="1800139"/>
                  <a:pt x="1745481" y="1794388"/>
                </a:cubicBezTo>
                <a:lnTo>
                  <a:pt x="1779986" y="1742630"/>
                </a:lnTo>
                <a:cubicBezTo>
                  <a:pt x="1785737" y="1734004"/>
                  <a:pt x="1793389" y="1726377"/>
                  <a:pt x="1797239" y="1716751"/>
                </a:cubicBezTo>
                <a:cubicBezTo>
                  <a:pt x="1802990" y="1702373"/>
                  <a:pt x="1809055" y="1688117"/>
                  <a:pt x="1814492" y="1673618"/>
                </a:cubicBezTo>
                <a:cubicBezTo>
                  <a:pt x="1817685" y="1665104"/>
                  <a:pt x="1818607" y="1655634"/>
                  <a:pt x="1823118" y="1647739"/>
                </a:cubicBezTo>
                <a:cubicBezTo>
                  <a:pt x="1838773" y="1620343"/>
                  <a:pt x="1852882" y="1614090"/>
                  <a:pt x="1866250" y="1587354"/>
                </a:cubicBezTo>
                <a:cubicBezTo>
                  <a:pt x="1901958" y="1515937"/>
                  <a:pt x="1842695" y="1609747"/>
                  <a:pt x="1892130" y="1535596"/>
                </a:cubicBezTo>
                <a:cubicBezTo>
                  <a:pt x="1895005" y="1524094"/>
                  <a:pt x="1896593" y="1512191"/>
                  <a:pt x="1900756" y="1501090"/>
                </a:cubicBezTo>
                <a:cubicBezTo>
                  <a:pt x="1912597" y="1469513"/>
                  <a:pt x="1923532" y="1459220"/>
                  <a:pt x="1943888" y="1432079"/>
                </a:cubicBezTo>
                <a:cubicBezTo>
                  <a:pt x="1958342" y="1374265"/>
                  <a:pt x="1945406" y="1419403"/>
                  <a:pt x="1969767" y="1354441"/>
                </a:cubicBezTo>
                <a:cubicBezTo>
                  <a:pt x="1972960" y="1345927"/>
                  <a:pt x="1973978" y="1336511"/>
                  <a:pt x="1978394" y="1328562"/>
                </a:cubicBezTo>
                <a:cubicBezTo>
                  <a:pt x="1988464" y="1310436"/>
                  <a:pt x="2001398" y="1294056"/>
                  <a:pt x="2012900" y="1276803"/>
                </a:cubicBezTo>
                <a:lnTo>
                  <a:pt x="2030152" y="1250924"/>
                </a:lnTo>
                <a:cubicBezTo>
                  <a:pt x="2033028" y="1239422"/>
                  <a:pt x="2032897" y="1226712"/>
                  <a:pt x="2038779" y="1216418"/>
                </a:cubicBezTo>
                <a:cubicBezTo>
                  <a:pt x="2044832" y="1205826"/>
                  <a:pt x="2056848" y="1199911"/>
                  <a:pt x="2064658" y="1190539"/>
                </a:cubicBezTo>
                <a:cubicBezTo>
                  <a:pt x="2071295" y="1182574"/>
                  <a:pt x="2075885" y="1173096"/>
                  <a:pt x="2081911" y="1164660"/>
                </a:cubicBezTo>
                <a:cubicBezTo>
                  <a:pt x="2135411" y="1089760"/>
                  <a:pt x="2084383" y="1165264"/>
                  <a:pt x="2125043" y="1104275"/>
                </a:cubicBezTo>
                <a:cubicBezTo>
                  <a:pt x="2127918" y="1095649"/>
                  <a:pt x="2129603" y="1086529"/>
                  <a:pt x="2133669" y="1078396"/>
                </a:cubicBezTo>
                <a:cubicBezTo>
                  <a:pt x="2139974" y="1065786"/>
                  <a:pt x="2170943" y="1025822"/>
                  <a:pt x="2176801" y="1018011"/>
                </a:cubicBezTo>
                <a:cubicBezTo>
                  <a:pt x="2197036" y="957311"/>
                  <a:pt x="2170697" y="1032257"/>
                  <a:pt x="2202681" y="957626"/>
                </a:cubicBezTo>
                <a:cubicBezTo>
                  <a:pt x="2213871" y="931516"/>
                  <a:pt x="2221969" y="882509"/>
                  <a:pt x="2228560" y="862735"/>
                </a:cubicBezTo>
                <a:cubicBezTo>
                  <a:pt x="2231435" y="854109"/>
                  <a:pt x="2234688" y="845599"/>
                  <a:pt x="2237186" y="836856"/>
                </a:cubicBezTo>
                <a:cubicBezTo>
                  <a:pt x="2240443" y="825456"/>
                  <a:pt x="2243488" y="813976"/>
                  <a:pt x="2245813" y="802351"/>
                </a:cubicBezTo>
                <a:cubicBezTo>
                  <a:pt x="2250075" y="781043"/>
                  <a:pt x="2254476" y="738993"/>
                  <a:pt x="2263066" y="716086"/>
                </a:cubicBezTo>
                <a:cubicBezTo>
                  <a:pt x="2267581" y="704046"/>
                  <a:pt x="2274567" y="693083"/>
                  <a:pt x="2280318" y="681581"/>
                </a:cubicBezTo>
                <a:cubicBezTo>
                  <a:pt x="2283598" y="665182"/>
                  <a:pt x="2288731" y="630249"/>
                  <a:pt x="2297571" y="612569"/>
                </a:cubicBezTo>
                <a:cubicBezTo>
                  <a:pt x="2302207" y="603296"/>
                  <a:pt x="2309073" y="595316"/>
                  <a:pt x="2314824" y="586690"/>
                </a:cubicBezTo>
                <a:cubicBezTo>
                  <a:pt x="2346281" y="492316"/>
                  <a:pt x="2296113" y="635260"/>
                  <a:pt x="2340703" y="534932"/>
                </a:cubicBezTo>
                <a:cubicBezTo>
                  <a:pt x="2348089" y="518313"/>
                  <a:pt x="2352205" y="500426"/>
                  <a:pt x="2357956" y="483173"/>
                </a:cubicBezTo>
                <a:cubicBezTo>
                  <a:pt x="2362853" y="468483"/>
                  <a:pt x="2368720" y="454101"/>
                  <a:pt x="2375209" y="440041"/>
                </a:cubicBezTo>
                <a:cubicBezTo>
                  <a:pt x="2421495" y="339757"/>
                  <a:pt x="2398855" y="403611"/>
                  <a:pt x="2418341" y="345151"/>
                </a:cubicBezTo>
                <a:cubicBezTo>
                  <a:pt x="2415466" y="279015"/>
                  <a:pt x="2417303" y="212505"/>
                  <a:pt x="2409715" y="146743"/>
                </a:cubicBezTo>
                <a:cubicBezTo>
                  <a:pt x="2408527" y="136444"/>
                  <a:pt x="2400558" y="127341"/>
                  <a:pt x="2392462" y="120864"/>
                </a:cubicBezTo>
                <a:cubicBezTo>
                  <a:pt x="2385362" y="115184"/>
                  <a:pt x="2374716" y="116304"/>
                  <a:pt x="2366583" y="112237"/>
                </a:cubicBezTo>
                <a:cubicBezTo>
                  <a:pt x="2357310" y="107600"/>
                  <a:pt x="2349330" y="100735"/>
                  <a:pt x="2340703" y="94984"/>
                </a:cubicBezTo>
                <a:cubicBezTo>
                  <a:pt x="2311618" y="51358"/>
                  <a:pt x="2339239" y="81313"/>
                  <a:pt x="2297571" y="60479"/>
                </a:cubicBezTo>
                <a:cubicBezTo>
                  <a:pt x="2288298" y="55842"/>
                  <a:pt x="2281166" y="47437"/>
                  <a:pt x="2271692" y="43226"/>
                </a:cubicBezTo>
                <a:cubicBezTo>
                  <a:pt x="2255073" y="35840"/>
                  <a:pt x="2236199" y="34106"/>
                  <a:pt x="2219933" y="25973"/>
                </a:cubicBezTo>
                <a:cubicBezTo>
                  <a:pt x="2208431" y="20222"/>
                  <a:pt x="2197834" y="12104"/>
                  <a:pt x="2185428" y="8720"/>
                </a:cubicBezTo>
                <a:cubicBezTo>
                  <a:pt x="2147835" y="-1533"/>
                  <a:pt x="2126041" y="94"/>
                  <a:pt x="2090537" y="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266661888"/>
              </p:ext>
            </p:extLst>
          </p:nvPr>
        </p:nvGraphicFramePr>
        <p:xfrm>
          <a:off x="79130" y="518772"/>
          <a:ext cx="4006946" cy="812219"/>
        </p:xfrm>
        <a:graphic>
          <a:graphicData uri="http://schemas.openxmlformats.org/presentationml/2006/ole">
            <mc:AlternateContent xmlns:mc="http://schemas.openxmlformats.org/markup-compatibility/2006">
              <mc:Choice xmlns:v="urn:schemas-microsoft-com:vml" Requires="v">
                <p:oleObj spid="_x0000_s456067" name="Equation" r:id="rId14" imgW="1879560" imgH="380880" progId="Equation.DSMT4">
                  <p:embed/>
                </p:oleObj>
              </mc:Choice>
              <mc:Fallback>
                <p:oleObj name="Equation" r:id="rId14" imgW="1879560" imgH="380880" progId="Equation.DSMT4">
                  <p:embed/>
                  <p:pic>
                    <p:nvPicPr>
                      <p:cNvPr id="26" name="Object 25"/>
                      <p:cNvPicPr/>
                      <p:nvPr/>
                    </p:nvPicPr>
                    <p:blipFill>
                      <a:blip r:embed="rId15"/>
                      <a:stretch>
                        <a:fillRect/>
                      </a:stretch>
                    </p:blipFill>
                    <p:spPr>
                      <a:xfrm>
                        <a:off x="79130" y="518772"/>
                        <a:ext cx="4006946" cy="812219"/>
                      </a:xfrm>
                      <a:prstGeom prst="rect">
                        <a:avLst/>
                      </a:prstGeom>
                    </p:spPr>
                  </p:pic>
                </p:oleObj>
              </mc:Fallback>
            </mc:AlternateContent>
          </a:graphicData>
        </a:graphic>
      </p:graphicFrame>
      <p:sp>
        <p:nvSpPr>
          <p:cNvPr id="21" name="TextBox 20"/>
          <p:cNvSpPr txBox="1"/>
          <p:nvPr/>
        </p:nvSpPr>
        <p:spPr>
          <a:xfrm>
            <a:off x="2668438" y="1894890"/>
            <a:ext cx="1816282" cy="830997"/>
          </a:xfrm>
          <a:prstGeom prst="rect">
            <a:avLst/>
          </a:prstGeom>
          <a:noFill/>
        </p:spPr>
        <p:txBody>
          <a:bodyPr wrap="square" rtlCol="0">
            <a:spAutoFit/>
          </a:bodyPr>
          <a:lstStyle/>
          <a:p>
            <a:r>
              <a:rPr lang="en-US" sz="2400" dirty="0">
                <a:latin typeface="+mj-lt"/>
              </a:rPr>
              <a:t>No contribution</a:t>
            </a:r>
          </a:p>
        </p:txBody>
      </p:sp>
      <p:cxnSp>
        <p:nvCxnSpPr>
          <p:cNvPr id="22" name="Straight Arrow Connector 21"/>
          <p:cNvCxnSpPr>
            <a:stCxn id="18" idx="13"/>
            <a:endCxn id="18" idx="26"/>
          </p:cNvCxnSpPr>
          <p:nvPr/>
        </p:nvCxnSpPr>
        <p:spPr>
          <a:xfrm flipH="1" flipV="1">
            <a:off x="6642340" y="1837426"/>
            <a:ext cx="655607" cy="2070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382110" y="5792817"/>
            <a:ext cx="520460" cy="3765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68203" y="5263551"/>
            <a:ext cx="914400" cy="461665"/>
          </a:xfrm>
          <a:prstGeom prst="rect">
            <a:avLst/>
          </a:prstGeom>
          <a:noFill/>
        </p:spPr>
        <p:txBody>
          <a:bodyPr wrap="square" rtlCol="0">
            <a:spAutoFit/>
          </a:bodyPr>
          <a:lstStyle/>
          <a:p>
            <a:r>
              <a:rPr lang="en-US" sz="2400" b="1" i="1" dirty="0">
                <a:solidFill>
                  <a:srgbClr val="FF0000"/>
                </a:solidFill>
                <a:latin typeface="+mj-lt"/>
              </a:rPr>
              <a:t>C</a:t>
            </a:r>
          </a:p>
        </p:txBody>
      </p:sp>
      <p:cxnSp>
        <p:nvCxnSpPr>
          <p:cNvPr id="25" name="Straight Arrow Connector 24"/>
          <p:cNvCxnSpPr/>
          <p:nvPr/>
        </p:nvCxnSpPr>
        <p:spPr>
          <a:xfrm flipH="1" flipV="1">
            <a:off x="3352800" y="1533437"/>
            <a:ext cx="404738" cy="408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43"/>
            <a:endCxn id="19" idx="49"/>
          </p:cNvCxnSpPr>
          <p:nvPr/>
        </p:nvCxnSpPr>
        <p:spPr>
          <a:xfrm>
            <a:off x="2924355" y="3496667"/>
            <a:ext cx="595222" cy="431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800605" y="1554088"/>
            <a:ext cx="1829473" cy="1878996"/>
          </a:xfrm>
          <a:custGeom>
            <a:avLst/>
            <a:gdLst>
              <a:gd name="connsiteX0" fmla="*/ 1556096 w 1829473"/>
              <a:gd name="connsiteY0" fmla="*/ 1583703 h 1878996"/>
              <a:gd name="connsiteX1" fmla="*/ 1574950 w 1829473"/>
              <a:gd name="connsiteY1" fmla="*/ 1480009 h 1878996"/>
              <a:gd name="connsiteX2" fmla="*/ 1612657 w 1829473"/>
              <a:gd name="connsiteY2" fmla="*/ 1414021 h 1878996"/>
              <a:gd name="connsiteX3" fmla="*/ 1631510 w 1829473"/>
              <a:gd name="connsiteY3" fmla="*/ 1376314 h 1878996"/>
              <a:gd name="connsiteX4" fmla="*/ 1650364 w 1829473"/>
              <a:gd name="connsiteY4" fmla="*/ 1310326 h 1878996"/>
              <a:gd name="connsiteX5" fmla="*/ 1669218 w 1829473"/>
              <a:gd name="connsiteY5" fmla="*/ 1282046 h 1878996"/>
              <a:gd name="connsiteX6" fmla="*/ 1688071 w 1829473"/>
              <a:gd name="connsiteY6" fmla="*/ 1216058 h 1878996"/>
              <a:gd name="connsiteX7" fmla="*/ 1706925 w 1829473"/>
              <a:gd name="connsiteY7" fmla="*/ 1159497 h 1878996"/>
              <a:gd name="connsiteX8" fmla="*/ 1716352 w 1829473"/>
              <a:gd name="connsiteY8" fmla="*/ 1131217 h 1878996"/>
              <a:gd name="connsiteX9" fmla="*/ 1735205 w 1829473"/>
              <a:gd name="connsiteY9" fmla="*/ 1102936 h 1878996"/>
              <a:gd name="connsiteX10" fmla="*/ 1744632 w 1829473"/>
              <a:gd name="connsiteY10" fmla="*/ 1065229 h 1878996"/>
              <a:gd name="connsiteX11" fmla="*/ 1763486 w 1829473"/>
              <a:gd name="connsiteY11" fmla="*/ 1027522 h 1878996"/>
              <a:gd name="connsiteX12" fmla="*/ 1772913 w 1829473"/>
              <a:gd name="connsiteY12" fmla="*/ 952108 h 1878996"/>
              <a:gd name="connsiteX13" fmla="*/ 1782339 w 1829473"/>
              <a:gd name="connsiteY13" fmla="*/ 886120 h 1878996"/>
              <a:gd name="connsiteX14" fmla="*/ 1801193 w 1829473"/>
              <a:gd name="connsiteY14" fmla="*/ 829559 h 1878996"/>
              <a:gd name="connsiteX15" fmla="*/ 1810620 w 1829473"/>
              <a:gd name="connsiteY15" fmla="*/ 801279 h 1878996"/>
              <a:gd name="connsiteX16" fmla="*/ 1829473 w 1829473"/>
              <a:gd name="connsiteY16" fmla="*/ 772998 h 1878996"/>
              <a:gd name="connsiteX17" fmla="*/ 1820047 w 1829473"/>
              <a:gd name="connsiteY17" fmla="*/ 433633 h 1878996"/>
              <a:gd name="connsiteX18" fmla="*/ 1801193 w 1829473"/>
              <a:gd name="connsiteY18" fmla="*/ 311085 h 1878996"/>
              <a:gd name="connsiteX19" fmla="*/ 1782339 w 1829473"/>
              <a:gd name="connsiteY19" fmla="*/ 282804 h 1878996"/>
              <a:gd name="connsiteX20" fmla="*/ 1763486 w 1829473"/>
              <a:gd name="connsiteY20" fmla="*/ 226244 h 1878996"/>
              <a:gd name="connsiteX21" fmla="*/ 1754059 w 1829473"/>
              <a:gd name="connsiteY21" fmla="*/ 197963 h 1878996"/>
              <a:gd name="connsiteX22" fmla="*/ 1725779 w 1829473"/>
              <a:gd name="connsiteY22" fmla="*/ 179110 h 1878996"/>
              <a:gd name="connsiteX23" fmla="*/ 1688071 w 1829473"/>
              <a:gd name="connsiteY23" fmla="*/ 122549 h 1878996"/>
              <a:gd name="connsiteX24" fmla="*/ 1622084 w 1829473"/>
              <a:gd name="connsiteY24" fmla="*/ 103695 h 1878996"/>
              <a:gd name="connsiteX25" fmla="*/ 1593803 w 1829473"/>
              <a:gd name="connsiteY25" fmla="*/ 84842 h 1878996"/>
              <a:gd name="connsiteX26" fmla="*/ 1565523 w 1829473"/>
              <a:gd name="connsiteY26" fmla="*/ 75415 h 1878996"/>
              <a:gd name="connsiteX27" fmla="*/ 1471255 w 1829473"/>
              <a:gd name="connsiteY27" fmla="*/ 37708 h 1878996"/>
              <a:gd name="connsiteX28" fmla="*/ 1376987 w 1829473"/>
              <a:gd name="connsiteY28" fmla="*/ 9427 h 1878996"/>
              <a:gd name="connsiteX29" fmla="*/ 1348706 w 1829473"/>
              <a:gd name="connsiteY29" fmla="*/ 0 h 1878996"/>
              <a:gd name="connsiteX30" fmla="*/ 1245011 w 1829473"/>
              <a:gd name="connsiteY30" fmla="*/ 18854 h 1878996"/>
              <a:gd name="connsiteX31" fmla="*/ 1216731 w 1829473"/>
              <a:gd name="connsiteY31" fmla="*/ 28281 h 1878996"/>
              <a:gd name="connsiteX32" fmla="*/ 1179024 w 1829473"/>
              <a:gd name="connsiteY32" fmla="*/ 37708 h 1878996"/>
              <a:gd name="connsiteX33" fmla="*/ 1131890 w 1829473"/>
              <a:gd name="connsiteY33" fmla="*/ 47134 h 1878996"/>
              <a:gd name="connsiteX34" fmla="*/ 999915 w 1829473"/>
              <a:gd name="connsiteY34" fmla="*/ 84842 h 1878996"/>
              <a:gd name="connsiteX35" fmla="*/ 924500 w 1829473"/>
              <a:gd name="connsiteY35" fmla="*/ 94268 h 1878996"/>
              <a:gd name="connsiteX36" fmla="*/ 811379 w 1829473"/>
              <a:gd name="connsiteY36" fmla="*/ 113122 h 1878996"/>
              <a:gd name="connsiteX37" fmla="*/ 735964 w 1829473"/>
              <a:gd name="connsiteY37" fmla="*/ 131976 h 1878996"/>
              <a:gd name="connsiteX38" fmla="*/ 679403 w 1829473"/>
              <a:gd name="connsiteY38" fmla="*/ 150829 h 1878996"/>
              <a:gd name="connsiteX39" fmla="*/ 622842 w 1829473"/>
              <a:gd name="connsiteY39" fmla="*/ 160256 h 1878996"/>
              <a:gd name="connsiteX40" fmla="*/ 566282 w 1829473"/>
              <a:gd name="connsiteY40" fmla="*/ 179110 h 1878996"/>
              <a:gd name="connsiteX41" fmla="*/ 538001 w 1829473"/>
              <a:gd name="connsiteY41" fmla="*/ 197963 h 1878996"/>
              <a:gd name="connsiteX42" fmla="*/ 472014 w 1829473"/>
              <a:gd name="connsiteY42" fmla="*/ 216817 h 1878996"/>
              <a:gd name="connsiteX43" fmla="*/ 415453 w 1829473"/>
              <a:gd name="connsiteY43" fmla="*/ 235670 h 1878996"/>
              <a:gd name="connsiteX44" fmla="*/ 387172 w 1829473"/>
              <a:gd name="connsiteY44" fmla="*/ 254524 h 1878996"/>
              <a:gd name="connsiteX45" fmla="*/ 340038 w 1829473"/>
              <a:gd name="connsiteY45" fmla="*/ 282804 h 1878996"/>
              <a:gd name="connsiteX46" fmla="*/ 292904 w 1829473"/>
              <a:gd name="connsiteY46" fmla="*/ 320512 h 1878996"/>
              <a:gd name="connsiteX47" fmla="*/ 255197 w 1829473"/>
              <a:gd name="connsiteY47" fmla="*/ 377073 h 1878996"/>
              <a:gd name="connsiteX48" fmla="*/ 217490 w 1829473"/>
              <a:gd name="connsiteY48" fmla="*/ 452487 h 1878996"/>
              <a:gd name="connsiteX49" fmla="*/ 198636 w 1829473"/>
              <a:gd name="connsiteY49" fmla="*/ 490194 h 1878996"/>
              <a:gd name="connsiteX50" fmla="*/ 179783 w 1829473"/>
              <a:gd name="connsiteY50" fmla="*/ 518475 h 1878996"/>
              <a:gd name="connsiteX51" fmla="*/ 142075 w 1829473"/>
              <a:gd name="connsiteY51" fmla="*/ 584462 h 1878996"/>
              <a:gd name="connsiteX52" fmla="*/ 132649 w 1829473"/>
              <a:gd name="connsiteY52" fmla="*/ 612743 h 1878996"/>
              <a:gd name="connsiteX53" fmla="*/ 76088 w 1829473"/>
              <a:gd name="connsiteY53" fmla="*/ 688157 h 1878996"/>
              <a:gd name="connsiteX54" fmla="*/ 57234 w 1829473"/>
              <a:gd name="connsiteY54" fmla="*/ 735291 h 1878996"/>
              <a:gd name="connsiteX55" fmla="*/ 28954 w 1829473"/>
              <a:gd name="connsiteY55" fmla="*/ 801279 h 1878996"/>
              <a:gd name="connsiteX56" fmla="*/ 19527 w 1829473"/>
              <a:gd name="connsiteY56" fmla="*/ 848413 h 1878996"/>
              <a:gd name="connsiteX57" fmla="*/ 10100 w 1829473"/>
              <a:gd name="connsiteY57" fmla="*/ 886120 h 1878996"/>
              <a:gd name="connsiteX58" fmla="*/ 10100 w 1829473"/>
              <a:gd name="connsiteY58" fmla="*/ 1102936 h 1878996"/>
              <a:gd name="connsiteX59" fmla="*/ 38381 w 1829473"/>
              <a:gd name="connsiteY59" fmla="*/ 1178351 h 1878996"/>
              <a:gd name="connsiteX60" fmla="*/ 85515 w 1829473"/>
              <a:gd name="connsiteY60" fmla="*/ 1291473 h 1878996"/>
              <a:gd name="connsiteX61" fmla="*/ 113795 w 1829473"/>
              <a:gd name="connsiteY61" fmla="*/ 1385741 h 1878996"/>
              <a:gd name="connsiteX62" fmla="*/ 151502 w 1829473"/>
              <a:gd name="connsiteY62" fmla="*/ 1442301 h 1878996"/>
              <a:gd name="connsiteX63" fmla="*/ 170356 w 1829473"/>
              <a:gd name="connsiteY63" fmla="*/ 1470582 h 1878996"/>
              <a:gd name="connsiteX64" fmla="*/ 198636 w 1829473"/>
              <a:gd name="connsiteY64" fmla="*/ 1498862 h 1878996"/>
              <a:gd name="connsiteX65" fmla="*/ 217490 w 1829473"/>
              <a:gd name="connsiteY65" fmla="*/ 1527143 h 1878996"/>
              <a:gd name="connsiteX66" fmla="*/ 283477 w 1829473"/>
              <a:gd name="connsiteY66" fmla="*/ 1593130 h 1878996"/>
              <a:gd name="connsiteX67" fmla="*/ 311758 w 1829473"/>
              <a:gd name="connsiteY67" fmla="*/ 1621411 h 1878996"/>
              <a:gd name="connsiteX68" fmla="*/ 368319 w 1829473"/>
              <a:gd name="connsiteY68" fmla="*/ 1659118 h 1878996"/>
              <a:gd name="connsiteX69" fmla="*/ 406026 w 1829473"/>
              <a:gd name="connsiteY69" fmla="*/ 1696825 h 1878996"/>
              <a:gd name="connsiteX70" fmla="*/ 472014 w 1829473"/>
              <a:gd name="connsiteY70" fmla="*/ 1725105 h 1878996"/>
              <a:gd name="connsiteX71" fmla="*/ 500294 w 1829473"/>
              <a:gd name="connsiteY71" fmla="*/ 1743959 h 1878996"/>
              <a:gd name="connsiteX72" fmla="*/ 528574 w 1829473"/>
              <a:gd name="connsiteY72" fmla="*/ 1753386 h 1878996"/>
              <a:gd name="connsiteX73" fmla="*/ 566282 w 1829473"/>
              <a:gd name="connsiteY73" fmla="*/ 1781666 h 1878996"/>
              <a:gd name="connsiteX74" fmla="*/ 622842 w 1829473"/>
              <a:gd name="connsiteY74" fmla="*/ 1800520 h 1878996"/>
              <a:gd name="connsiteX75" fmla="*/ 679403 w 1829473"/>
              <a:gd name="connsiteY75" fmla="*/ 1819374 h 1878996"/>
              <a:gd name="connsiteX76" fmla="*/ 707684 w 1829473"/>
              <a:gd name="connsiteY76" fmla="*/ 1828800 h 1878996"/>
              <a:gd name="connsiteX77" fmla="*/ 745391 w 1829473"/>
              <a:gd name="connsiteY77" fmla="*/ 1847654 h 1878996"/>
              <a:gd name="connsiteX78" fmla="*/ 783098 w 1829473"/>
              <a:gd name="connsiteY78" fmla="*/ 1857081 h 1878996"/>
              <a:gd name="connsiteX79" fmla="*/ 905647 w 1829473"/>
              <a:gd name="connsiteY79" fmla="*/ 1875934 h 1878996"/>
              <a:gd name="connsiteX80" fmla="*/ 1424121 w 1829473"/>
              <a:gd name="connsiteY80" fmla="*/ 1857081 h 1878996"/>
              <a:gd name="connsiteX81" fmla="*/ 1452401 w 1829473"/>
              <a:gd name="connsiteY81" fmla="*/ 1847654 h 1878996"/>
              <a:gd name="connsiteX82" fmla="*/ 1480682 w 1829473"/>
              <a:gd name="connsiteY82" fmla="*/ 1819374 h 1878996"/>
              <a:gd name="connsiteX83" fmla="*/ 1490108 w 1829473"/>
              <a:gd name="connsiteY83" fmla="*/ 1791093 h 1878996"/>
              <a:gd name="connsiteX84" fmla="*/ 1499535 w 1829473"/>
              <a:gd name="connsiteY84" fmla="*/ 1677971 h 1878996"/>
              <a:gd name="connsiteX85" fmla="*/ 1537242 w 1829473"/>
              <a:gd name="connsiteY85" fmla="*/ 1621411 h 1878996"/>
              <a:gd name="connsiteX86" fmla="*/ 1556096 w 1829473"/>
              <a:gd name="connsiteY86" fmla="*/ 1583703 h 18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829473" h="1878996">
                <a:moveTo>
                  <a:pt x="1556096" y="1583703"/>
                </a:moveTo>
                <a:cubicBezTo>
                  <a:pt x="1562381" y="1560136"/>
                  <a:pt x="1570558" y="1493185"/>
                  <a:pt x="1574950" y="1480009"/>
                </a:cubicBezTo>
                <a:cubicBezTo>
                  <a:pt x="1586348" y="1445816"/>
                  <a:pt x="1596103" y="1442990"/>
                  <a:pt x="1612657" y="1414021"/>
                </a:cubicBezTo>
                <a:cubicBezTo>
                  <a:pt x="1619629" y="1401820"/>
                  <a:pt x="1626576" y="1389472"/>
                  <a:pt x="1631510" y="1376314"/>
                </a:cubicBezTo>
                <a:cubicBezTo>
                  <a:pt x="1640569" y="1352156"/>
                  <a:pt x="1638971" y="1333113"/>
                  <a:pt x="1650364" y="1310326"/>
                </a:cubicBezTo>
                <a:cubicBezTo>
                  <a:pt x="1655431" y="1300193"/>
                  <a:pt x="1662933" y="1291473"/>
                  <a:pt x="1669218" y="1282046"/>
                </a:cubicBezTo>
                <a:cubicBezTo>
                  <a:pt x="1700918" y="1186935"/>
                  <a:pt x="1652533" y="1334514"/>
                  <a:pt x="1688071" y="1216058"/>
                </a:cubicBezTo>
                <a:cubicBezTo>
                  <a:pt x="1693782" y="1197023"/>
                  <a:pt x="1700640" y="1178351"/>
                  <a:pt x="1706925" y="1159497"/>
                </a:cubicBezTo>
                <a:cubicBezTo>
                  <a:pt x="1710067" y="1150070"/>
                  <a:pt x="1710840" y="1139485"/>
                  <a:pt x="1716352" y="1131217"/>
                </a:cubicBezTo>
                <a:lnTo>
                  <a:pt x="1735205" y="1102936"/>
                </a:lnTo>
                <a:cubicBezTo>
                  <a:pt x="1738347" y="1090367"/>
                  <a:pt x="1740083" y="1077360"/>
                  <a:pt x="1744632" y="1065229"/>
                </a:cubicBezTo>
                <a:cubicBezTo>
                  <a:pt x="1749566" y="1052071"/>
                  <a:pt x="1760078" y="1041155"/>
                  <a:pt x="1763486" y="1027522"/>
                </a:cubicBezTo>
                <a:cubicBezTo>
                  <a:pt x="1769630" y="1002945"/>
                  <a:pt x="1769565" y="977219"/>
                  <a:pt x="1772913" y="952108"/>
                </a:cubicBezTo>
                <a:cubicBezTo>
                  <a:pt x="1775849" y="930084"/>
                  <a:pt x="1777343" y="907770"/>
                  <a:pt x="1782339" y="886120"/>
                </a:cubicBezTo>
                <a:cubicBezTo>
                  <a:pt x="1786808" y="866755"/>
                  <a:pt x="1794908" y="848413"/>
                  <a:pt x="1801193" y="829559"/>
                </a:cubicBezTo>
                <a:cubicBezTo>
                  <a:pt x="1804335" y="820132"/>
                  <a:pt x="1805108" y="809547"/>
                  <a:pt x="1810620" y="801279"/>
                </a:cubicBezTo>
                <a:lnTo>
                  <a:pt x="1829473" y="772998"/>
                </a:lnTo>
                <a:cubicBezTo>
                  <a:pt x="1826331" y="659876"/>
                  <a:pt x="1825185" y="546682"/>
                  <a:pt x="1820047" y="433633"/>
                </a:cubicBezTo>
                <a:cubicBezTo>
                  <a:pt x="1819645" y="424794"/>
                  <a:pt x="1808623" y="330899"/>
                  <a:pt x="1801193" y="311085"/>
                </a:cubicBezTo>
                <a:cubicBezTo>
                  <a:pt x="1797215" y="300477"/>
                  <a:pt x="1788624" y="292231"/>
                  <a:pt x="1782339" y="282804"/>
                </a:cubicBezTo>
                <a:lnTo>
                  <a:pt x="1763486" y="226244"/>
                </a:lnTo>
                <a:cubicBezTo>
                  <a:pt x="1760344" y="216817"/>
                  <a:pt x="1762327" y="203475"/>
                  <a:pt x="1754059" y="197963"/>
                </a:cubicBezTo>
                <a:lnTo>
                  <a:pt x="1725779" y="179110"/>
                </a:lnTo>
                <a:cubicBezTo>
                  <a:pt x="1713210" y="160256"/>
                  <a:pt x="1710054" y="128045"/>
                  <a:pt x="1688071" y="122549"/>
                </a:cubicBezTo>
                <a:cubicBezTo>
                  <a:pt x="1675988" y="119528"/>
                  <a:pt x="1635609" y="110458"/>
                  <a:pt x="1622084" y="103695"/>
                </a:cubicBezTo>
                <a:cubicBezTo>
                  <a:pt x="1611950" y="98628"/>
                  <a:pt x="1603937" y="89909"/>
                  <a:pt x="1593803" y="84842"/>
                </a:cubicBezTo>
                <a:cubicBezTo>
                  <a:pt x="1584915" y="80398"/>
                  <a:pt x="1574656" y="79329"/>
                  <a:pt x="1565523" y="75415"/>
                </a:cubicBezTo>
                <a:cubicBezTo>
                  <a:pt x="1510906" y="52007"/>
                  <a:pt x="1539924" y="54876"/>
                  <a:pt x="1471255" y="37708"/>
                </a:cubicBezTo>
                <a:cubicBezTo>
                  <a:pt x="1414267" y="23461"/>
                  <a:pt x="1445841" y="32378"/>
                  <a:pt x="1376987" y="9427"/>
                </a:cubicBezTo>
                <a:lnTo>
                  <a:pt x="1348706" y="0"/>
                </a:lnTo>
                <a:cubicBezTo>
                  <a:pt x="1323496" y="4202"/>
                  <a:pt x="1271358" y="12267"/>
                  <a:pt x="1245011" y="18854"/>
                </a:cubicBezTo>
                <a:cubicBezTo>
                  <a:pt x="1235371" y="21264"/>
                  <a:pt x="1226285" y="25551"/>
                  <a:pt x="1216731" y="28281"/>
                </a:cubicBezTo>
                <a:cubicBezTo>
                  <a:pt x="1204274" y="31840"/>
                  <a:pt x="1191671" y="34898"/>
                  <a:pt x="1179024" y="37708"/>
                </a:cubicBezTo>
                <a:cubicBezTo>
                  <a:pt x="1163383" y="41184"/>
                  <a:pt x="1147348" y="42918"/>
                  <a:pt x="1131890" y="47134"/>
                </a:cubicBezTo>
                <a:cubicBezTo>
                  <a:pt x="1078914" y="61582"/>
                  <a:pt x="1057884" y="77596"/>
                  <a:pt x="999915" y="84842"/>
                </a:cubicBezTo>
                <a:lnTo>
                  <a:pt x="924500" y="94268"/>
                </a:lnTo>
                <a:cubicBezTo>
                  <a:pt x="880837" y="100090"/>
                  <a:pt x="852764" y="103571"/>
                  <a:pt x="811379" y="113122"/>
                </a:cubicBezTo>
                <a:cubicBezTo>
                  <a:pt x="786131" y="118949"/>
                  <a:pt x="760546" y="123782"/>
                  <a:pt x="735964" y="131976"/>
                </a:cubicBezTo>
                <a:cubicBezTo>
                  <a:pt x="717110" y="138260"/>
                  <a:pt x="699006" y="147562"/>
                  <a:pt x="679403" y="150829"/>
                </a:cubicBezTo>
                <a:lnTo>
                  <a:pt x="622842" y="160256"/>
                </a:lnTo>
                <a:cubicBezTo>
                  <a:pt x="603989" y="166541"/>
                  <a:pt x="582818" y="168087"/>
                  <a:pt x="566282" y="179110"/>
                </a:cubicBezTo>
                <a:cubicBezTo>
                  <a:pt x="556855" y="185394"/>
                  <a:pt x="548135" y="192896"/>
                  <a:pt x="538001" y="197963"/>
                </a:cubicBezTo>
                <a:cubicBezTo>
                  <a:pt x="522159" y="205884"/>
                  <a:pt x="487118" y="212286"/>
                  <a:pt x="472014" y="216817"/>
                </a:cubicBezTo>
                <a:cubicBezTo>
                  <a:pt x="452979" y="222528"/>
                  <a:pt x="415453" y="235670"/>
                  <a:pt x="415453" y="235670"/>
                </a:cubicBezTo>
                <a:cubicBezTo>
                  <a:pt x="406026" y="241955"/>
                  <a:pt x="396780" y="248519"/>
                  <a:pt x="387172" y="254524"/>
                </a:cubicBezTo>
                <a:cubicBezTo>
                  <a:pt x="371635" y="264235"/>
                  <a:pt x="353949" y="270880"/>
                  <a:pt x="340038" y="282804"/>
                </a:cubicBezTo>
                <a:cubicBezTo>
                  <a:pt x="285768" y="329321"/>
                  <a:pt x="358162" y="298759"/>
                  <a:pt x="292904" y="320512"/>
                </a:cubicBezTo>
                <a:cubicBezTo>
                  <a:pt x="280335" y="339366"/>
                  <a:pt x="265331" y="356806"/>
                  <a:pt x="255197" y="377073"/>
                </a:cubicBezTo>
                <a:lnTo>
                  <a:pt x="217490" y="452487"/>
                </a:lnTo>
                <a:cubicBezTo>
                  <a:pt x="211205" y="465056"/>
                  <a:pt x="206431" y="478501"/>
                  <a:pt x="198636" y="490194"/>
                </a:cubicBezTo>
                <a:cubicBezTo>
                  <a:pt x="192352" y="499621"/>
                  <a:pt x="185404" y="508638"/>
                  <a:pt x="179783" y="518475"/>
                </a:cubicBezTo>
                <a:cubicBezTo>
                  <a:pt x="131955" y="602174"/>
                  <a:pt x="187998" y="515579"/>
                  <a:pt x="142075" y="584462"/>
                </a:cubicBezTo>
                <a:cubicBezTo>
                  <a:pt x="138933" y="593889"/>
                  <a:pt x="137915" y="604317"/>
                  <a:pt x="132649" y="612743"/>
                </a:cubicBezTo>
                <a:cubicBezTo>
                  <a:pt x="115298" y="640505"/>
                  <a:pt x="90654" y="659025"/>
                  <a:pt x="76088" y="688157"/>
                </a:cubicBezTo>
                <a:cubicBezTo>
                  <a:pt x="68520" y="703292"/>
                  <a:pt x="64107" y="719828"/>
                  <a:pt x="57234" y="735291"/>
                </a:cubicBezTo>
                <a:cubicBezTo>
                  <a:pt x="41818" y="769976"/>
                  <a:pt x="37252" y="768088"/>
                  <a:pt x="28954" y="801279"/>
                </a:cubicBezTo>
                <a:cubicBezTo>
                  <a:pt x="25068" y="816823"/>
                  <a:pt x="23003" y="832772"/>
                  <a:pt x="19527" y="848413"/>
                </a:cubicBezTo>
                <a:cubicBezTo>
                  <a:pt x="16716" y="861060"/>
                  <a:pt x="13242" y="873551"/>
                  <a:pt x="10100" y="886120"/>
                </a:cubicBezTo>
                <a:cubicBezTo>
                  <a:pt x="-2145" y="996321"/>
                  <a:pt x="-4536" y="971214"/>
                  <a:pt x="10100" y="1102936"/>
                </a:cubicBezTo>
                <a:cubicBezTo>
                  <a:pt x="14810" y="1145329"/>
                  <a:pt x="22545" y="1138761"/>
                  <a:pt x="38381" y="1178351"/>
                </a:cubicBezTo>
                <a:cubicBezTo>
                  <a:pt x="89420" y="1305950"/>
                  <a:pt x="21277" y="1162999"/>
                  <a:pt x="85515" y="1291473"/>
                </a:cubicBezTo>
                <a:cubicBezTo>
                  <a:pt x="90785" y="1312554"/>
                  <a:pt x="104612" y="1371967"/>
                  <a:pt x="113795" y="1385741"/>
                </a:cubicBezTo>
                <a:lnTo>
                  <a:pt x="151502" y="1442301"/>
                </a:lnTo>
                <a:cubicBezTo>
                  <a:pt x="157787" y="1451728"/>
                  <a:pt x="162345" y="1462571"/>
                  <a:pt x="170356" y="1470582"/>
                </a:cubicBezTo>
                <a:cubicBezTo>
                  <a:pt x="179783" y="1480009"/>
                  <a:pt x="190102" y="1488621"/>
                  <a:pt x="198636" y="1498862"/>
                </a:cubicBezTo>
                <a:cubicBezTo>
                  <a:pt x="205889" y="1507566"/>
                  <a:pt x="209911" y="1518722"/>
                  <a:pt x="217490" y="1527143"/>
                </a:cubicBezTo>
                <a:cubicBezTo>
                  <a:pt x="238299" y="1550264"/>
                  <a:pt x="261481" y="1571134"/>
                  <a:pt x="283477" y="1593130"/>
                </a:cubicBezTo>
                <a:cubicBezTo>
                  <a:pt x="292904" y="1602557"/>
                  <a:pt x="300665" y="1614016"/>
                  <a:pt x="311758" y="1621411"/>
                </a:cubicBezTo>
                <a:cubicBezTo>
                  <a:pt x="330612" y="1633980"/>
                  <a:pt x="352297" y="1643096"/>
                  <a:pt x="368319" y="1659118"/>
                </a:cubicBezTo>
                <a:cubicBezTo>
                  <a:pt x="380888" y="1671687"/>
                  <a:pt x="391806" y="1686160"/>
                  <a:pt x="406026" y="1696825"/>
                </a:cubicBezTo>
                <a:cubicBezTo>
                  <a:pt x="424667" y="1710806"/>
                  <a:pt x="450168" y="1717824"/>
                  <a:pt x="472014" y="1725105"/>
                </a:cubicBezTo>
                <a:cubicBezTo>
                  <a:pt x="481441" y="1731390"/>
                  <a:pt x="490161" y="1738892"/>
                  <a:pt x="500294" y="1743959"/>
                </a:cubicBezTo>
                <a:cubicBezTo>
                  <a:pt x="509182" y="1748403"/>
                  <a:pt x="519947" y="1748456"/>
                  <a:pt x="528574" y="1753386"/>
                </a:cubicBezTo>
                <a:cubicBezTo>
                  <a:pt x="542215" y="1761181"/>
                  <a:pt x="552229" y="1774640"/>
                  <a:pt x="566282" y="1781666"/>
                </a:cubicBezTo>
                <a:cubicBezTo>
                  <a:pt x="584057" y="1790554"/>
                  <a:pt x="603989" y="1794235"/>
                  <a:pt x="622842" y="1800520"/>
                </a:cubicBezTo>
                <a:lnTo>
                  <a:pt x="679403" y="1819374"/>
                </a:lnTo>
                <a:cubicBezTo>
                  <a:pt x="688830" y="1822516"/>
                  <a:pt x="698796" y="1824356"/>
                  <a:pt x="707684" y="1828800"/>
                </a:cubicBezTo>
                <a:cubicBezTo>
                  <a:pt x="720253" y="1835085"/>
                  <a:pt x="732233" y="1842720"/>
                  <a:pt x="745391" y="1847654"/>
                </a:cubicBezTo>
                <a:cubicBezTo>
                  <a:pt x="757522" y="1852203"/>
                  <a:pt x="770451" y="1854270"/>
                  <a:pt x="783098" y="1857081"/>
                </a:cubicBezTo>
                <a:cubicBezTo>
                  <a:pt x="838624" y="1869420"/>
                  <a:pt x="840342" y="1867772"/>
                  <a:pt x="905647" y="1875934"/>
                </a:cubicBezTo>
                <a:cubicBezTo>
                  <a:pt x="924285" y="1875554"/>
                  <a:pt x="1273040" y="1890655"/>
                  <a:pt x="1424121" y="1857081"/>
                </a:cubicBezTo>
                <a:cubicBezTo>
                  <a:pt x="1433821" y="1854925"/>
                  <a:pt x="1442974" y="1850796"/>
                  <a:pt x="1452401" y="1847654"/>
                </a:cubicBezTo>
                <a:cubicBezTo>
                  <a:pt x="1461828" y="1838227"/>
                  <a:pt x="1473287" y="1830467"/>
                  <a:pt x="1480682" y="1819374"/>
                </a:cubicBezTo>
                <a:cubicBezTo>
                  <a:pt x="1486194" y="1811106"/>
                  <a:pt x="1488795" y="1800943"/>
                  <a:pt x="1490108" y="1791093"/>
                </a:cubicBezTo>
                <a:cubicBezTo>
                  <a:pt x="1495109" y="1753587"/>
                  <a:pt x="1489408" y="1714429"/>
                  <a:pt x="1499535" y="1677971"/>
                </a:cubicBezTo>
                <a:cubicBezTo>
                  <a:pt x="1505600" y="1656139"/>
                  <a:pt x="1537242" y="1621411"/>
                  <a:pt x="1537242" y="1621411"/>
                </a:cubicBezTo>
                <a:cubicBezTo>
                  <a:pt x="1548193" y="1577606"/>
                  <a:pt x="1549811" y="1607270"/>
                  <a:pt x="1556096" y="1583703"/>
                </a:cubicBezTo>
                <a:close/>
              </a:path>
            </a:pathLst>
          </a:cu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3130452157"/>
              </p:ext>
            </p:extLst>
          </p:nvPr>
        </p:nvGraphicFramePr>
        <p:xfrm>
          <a:off x="944562" y="2636043"/>
          <a:ext cx="1616075" cy="484188"/>
        </p:xfrm>
        <a:graphic>
          <a:graphicData uri="http://schemas.openxmlformats.org/presentationml/2006/ole">
            <mc:AlternateContent xmlns:mc="http://schemas.openxmlformats.org/markup-compatibility/2006">
              <mc:Choice xmlns:v="urn:schemas-microsoft-com:vml" Requires="v">
                <p:oleObj spid="_x0000_s456068" name="Equation" r:id="rId16" imgW="1015920" imgH="304560" progId="Equation.DSMT4">
                  <p:embed/>
                </p:oleObj>
              </mc:Choice>
              <mc:Fallback>
                <p:oleObj name="Equation" r:id="rId16" imgW="1015920" imgH="304560" progId="Equation.DSMT4">
                  <p:embed/>
                  <p:pic>
                    <p:nvPicPr>
                      <p:cNvPr id="39" name="Object 38"/>
                      <p:cNvPicPr/>
                      <p:nvPr/>
                    </p:nvPicPr>
                    <p:blipFill>
                      <a:blip r:embed="rId17"/>
                      <a:stretch>
                        <a:fillRect/>
                      </a:stretch>
                    </p:blipFill>
                    <p:spPr>
                      <a:xfrm>
                        <a:off x="944562" y="2636043"/>
                        <a:ext cx="1616075" cy="484188"/>
                      </a:xfrm>
                      <a:prstGeom prst="rect">
                        <a:avLst/>
                      </a:prstGeom>
                    </p:spPr>
                  </p:pic>
                </p:oleObj>
              </mc:Fallback>
            </mc:AlternateContent>
          </a:graphicData>
        </a:graphic>
      </p:graphicFrame>
      <p:cxnSp>
        <p:nvCxnSpPr>
          <p:cNvPr id="29" name="Straight Arrow Connector 28"/>
          <p:cNvCxnSpPr>
            <a:stCxn id="27" idx="79"/>
          </p:cNvCxnSpPr>
          <p:nvPr/>
        </p:nvCxnSpPr>
        <p:spPr>
          <a:xfrm flipV="1">
            <a:off x="1706252" y="3410309"/>
            <a:ext cx="489170" cy="19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0"/>
            <a:endCxn id="27" idx="36"/>
          </p:cNvCxnSpPr>
          <p:nvPr/>
        </p:nvCxnSpPr>
        <p:spPr>
          <a:xfrm flipH="1">
            <a:off x="1611984" y="1572942"/>
            <a:ext cx="433632" cy="942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008" y="46199"/>
            <a:ext cx="7924800" cy="461665"/>
          </a:xfrm>
          <a:prstGeom prst="rect">
            <a:avLst/>
          </a:prstGeom>
          <a:noFill/>
        </p:spPr>
        <p:txBody>
          <a:bodyPr wrap="square" rtlCol="0">
            <a:spAutoFit/>
          </a:bodyPr>
          <a:lstStyle/>
          <a:p>
            <a:r>
              <a:rPr lang="en-US" sz="2400" dirty="0">
                <a:latin typeface="+mj-lt"/>
              </a:rPr>
              <a:t>Contour integration methods --</a:t>
            </a:r>
          </a:p>
        </p:txBody>
      </p:sp>
    </p:spTree>
    <p:extLst>
      <p:ext uri="{BB962C8B-B14F-4D97-AF65-F5344CB8AC3E}">
        <p14:creationId xmlns:p14="http://schemas.microsoft.com/office/powerpoint/2010/main" val="317825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2142195"/>
              </p:ext>
            </p:extLst>
          </p:nvPr>
        </p:nvGraphicFramePr>
        <p:xfrm>
          <a:off x="454058" y="1066800"/>
          <a:ext cx="8542820" cy="4343400"/>
        </p:xfrm>
        <a:graphic>
          <a:graphicData uri="http://schemas.openxmlformats.org/presentationml/2006/ole">
            <mc:AlternateContent xmlns:mc="http://schemas.openxmlformats.org/markup-compatibility/2006">
              <mc:Choice xmlns:v="urn:schemas-microsoft-com:vml" Requires="v">
                <p:oleObj spid="_x0000_s456747" name="Equation" r:id="rId3" imgW="4520880" imgH="2298600" progId="Equation.DSMT4">
                  <p:embed/>
                </p:oleObj>
              </mc:Choice>
              <mc:Fallback>
                <p:oleObj name="Equation" r:id="rId3" imgW="4520880" imgH="2298600" progId="Equation.DSMT4">
                  <p:embed/>
                  <p:pic>
                    <p:nvPicPr>
                      <p:cNvPr id="5" name="Object 4"/>
                      <p:cNvPicPr/>
                      <p:nvPr/>
                    </p:nvPicPr>
                    <p:blipFill>
                      <a:blip r:embed="rId4"/>
                      <a:stretch>
                        <a:fillRect/>
                      </a:stretch>
                    </p:blipFill>
                    <p:spPr>
                      <a:xfrm>
                        <a:off x="454058" y="1066800"/>
                        <a:ext cx="8542820" cy="4343400"/>
                      </a:xfrm>
                      <a:prstGeom prst="rect">
                        <a:avLst/>
                      </a:prstGeom>
                    </p:spPr>
                  </p:pic>
                </p:oleObj>
              </mc:Fallback>
            </mc:AlternateContent>
          </a:graphicData>
        </a:graphic>
      </p:graphicFrame>
    </p:spTree>
    <p:extLst>
      <p:ext uri="{BB962C8B-B14F-4D97-AF65-F5344CB8AC3E}">
        <p14:creationId xmlns:p14="http://schemas.microsoft.com/office/powerpoint/2010/main" val="248245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35009561"/>
              </p:ext>
            </p:extLst>
          </p:nvPr>
        </p:nvGraphicFramePr>
        <p:xfrm>
          <a:off x="685800" y="847725"/>
          <a:ext cx="6534150" cy="5095875"/>
        </p:xfrm>
        <a:graphic>
          <a:graphicData uri="http://schemas.openxmlformats.org/presentationml/2006/ole">
            <mc:AlternateContent xmlns:mc="http://schemas.openxmlformats.org/markup-compatibility/2006">
              <mc:Choice xmlns:v="urn:schemas-microsoft-com:vml" Requires="v">
                <p:oleObj spid="_x0000_s457770" name="数式" r:id="rId3" imgW="3403440" imgH="2654280" progId="Equation.3">
                  <p:embed/>
                </p:oleObj>
              </mc:Choice>
              <mc:Fallback>
                <p:oleObj name="数式" r:id="rId3" imgW="3403440" imgH="2654280" progId="Equation.3">
                  <p:embed/>
                  <p:pic>
                    <p:nvPicPr>
                      <p:cNvPr id="5" name="Object 4"/>
                      <p:cNvPicPr>
                        <a:picLocks noChangeAspect="1" noChangeArrowheads="1"/>
                      </p:cNvPicPr>
                      <p:nvPr/>
                    </p:nvPicPr>
                    <p:blipFill>
                      <a:blip r:embed="rId4"/>
                      <a:srcRect/>
                      <a:stretch>
                        <a:fillRect/>
                      </a:stretch>
                    </p:blipFill>
                    <p:spPr bwMode="auto">
                      <a:xfrm>
                        <a:off x="685800" y="847725"/>
                        <a:ext cx="65341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5939135"/>
            <a:ext cx="7848600" cy="461665"/>
          </a:xfrm>
          <a:prstGeom prst="rect">
            <a:avLst/>
          </a:prstGeom>
          <a:solidFill>
            <a:srgbClr val="FFFF00"/>
          </a:solidFill>
        </p:spPr>
        <p:txBody>
          <a:bodyPr wrap="square" rtlCol="0">
            <a:spAutoFit/>
          </a:bodyPr>
          <a:lstStyle/>
          <a:p>
            <a:r>
              <a:rPr lang="en-US" sz="2400" dirty="0">
                <a:latin typeface="+mj-lt"/>
              </a:rPr>
              <a:t>Note:  The location of the 2</a:t>
            </a:r>
            <a:r>
              <a:rPr lang="en-US" sz="2400" dirty="0">
                <a:latin typeface="Symbol" panose="05050102010706020507" pitchFamily="18" charset="2"/>
              </a:rPr>
              <a:t>p</a:t>
            </a:r>
            <a:r>
              <a:rPr lang="en-US" sz="2400" dirty="0">
                <a:latin typeface="+mj-lt"/>
              </a:rPr>
              <a:t> factor varies among texts.</a:t>
            </a:r>
          </a:p>
        </p:txBody>
      </p:sp>
      <p:sp>
        <p:nvSpPr>
          <p:cNvPr id="7" name="TextBox 6"/>
          <p:cNvSpPr txBox="1"/>
          <p:nvPr/>
        </p:nvSpPr>
        <p:spPr>
          <a:xfrm>
            <a:off x="228600" y="228600"/>
            <a:ext cx="7543800" cy="457200"/>
          </a:xfrm>
          <a:prstGeom prst="rect">
            <a:avLst/>
          </a:prstGeom>
          <a:noFill/>
        </p:spPr>
        <p:txBody>
          <a:bodyPr wrap="square" rtlCol="0">
            <a:spAutoFit/>
          </a:bodyPr>
          <a:lstStyle/>
          <a:p>
            <a:r>
              <a:rPr lang="en-US" sz="2400" dirty="0">
                <a:latin typeface="+mj-lt"/>
              </a:rPr>
              <a:t>Fourier transforms --</a:t>
            </a:r>
          </a:p>
        </p:txBody>
      </p:sp>
    </p:spTree>
    <p:extLst>
      <p:ext uri="{BB962C8B-B14F-4D97-AF65-F5344CB8AC3E}">
        <p14:creationId xmlns:p14="http://schemas.microsoft.com/office/powerpoint/2010/main" val="403118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9312632"/>
              </p:ext>
            </p:extLst>
          </p:nvPr>
        </p:nvGraphicFramePr>
        <p:xfrm>
          <a:off x="627063" y="801688"/>
          <a:ext cx="7889875" cy="4989512"/>
        </p:xfrm>
        <a:graphic>
          <a:graphicData uri="http://schemas.openxmlformats.org/presentationml/2006/ole">
            <mc:AlternateContent xmlns:mc="http://schemas.openxmlformats.org/markup-compatibility/2006">
              <mc:Choice xmlns:v="urn:schemas-microsoft-com:vml" Requires="v">
                <p:oleObj spid="_x0000_s458794" name="Equation" r:id="rId3" imgW="6413400" imgH="4051080" progId="Equation.DSMT4">
                  <p:embed/>
                </p:oleObj>
              </mc:Choice>
              <mc:Fallback>
                <p:oleObj name="Equation" r:id="rId3" imgW="6413400" imgH="4051080" progId="Equation.DSMT4">
                  <p:embed/>
                  <p:pic>
                    <p:nvPicPr>
                      <p:cNvPr id="5" name="Object 4"/>
                      <p:cNvPicPr>
                        <a:picLocks noChangeAspect="1" noChangeArrowheads="1"/>
                      </p:cNvPicPr>
                      <p:nvPr/>
                    </p:nvPicPr>
                    <p:blipFill>
                      <a:blip r:embed="rId4"/>
                      <a:srcRect/>
                      <a:stretch>
                        <a:fillRect/>
                      </a:stretch>
                    </p:blipFill>
                    <p:spPr bwMode="auto">
                      <a:xfrm>
                        <a:off x="627063" y="801688"/>
                        <a:ext cx="7889875" cy="49895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885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44687683"/>
              </p:ext>
            </p:extLst>
          </p:nvPr>
        </p:nvGraphicFramePr>
        <p:xfrm>
          <a:off x="577214" y="1143000"/>
          <a:ext cx="7718426" cy="4273550"/>
        </p:xfrm>
        <a:graphic>
          <a:graphicData uri="http://schemas.openxmlformats.org/presentationml/2006/ole">
            <mc:AlternateContent xmlns:mc="http://schemas.openxmlformats.org/markup-compatibility/2006">
              <mc:Choice xmlns:v="urn:schemas-microsoft-com:vml" Requires="v">
                <p:oleObj spid="_x0000_s459817" name="Equation" r:id="rId3" imgW="2755800" imgH="1523880" progId="Equation.DSMT4">
                  <p:embed/>
                </p:oleObj>
              </mc:Choice>
              <mc:Fallback>
                <p:oleObj name="Equation" r:id="rId3" imgW="2755800" imgH="1523880" progId="Equation.DSMT4">
                  <p:embed/>
                  <p:pic>
                    <p:nvPicPr>
                      <p:cNvPr id="5" name="Object 4"/>
                      <p:cNvPicPr>
                        <a:picLocks noChangeAspect="1" noChangeArrowheads="1"/>
                      </p:cNvPicPr>
                      <p:nvPr/>
                    </p:nvPicPr>
                    <p:blipFill>
                      <a:blip r:embed="rId4"/>
                      <a:srcRect/>
                      <a:stretch>
                        <a:fillRect/>
                      </a:stretch>
                    </p:blipFill>
                    <p:spPr bwMode="auto">
                      <a:xfrm>
                        <a:off x="577214" y="1143000"/>
                        <a:ext cx="7718426" cy="4273550"/>
                      </a:xfrm>
                      <a:prstGeom prst="rect">
                        <a:avLst/>
                      </a:prstGeom>
                      <a:noFill/>
                      <a:ln>
                        <a:noFill/>
                      </a:ln>
                    </p:spPr>
                  </p:pic>
                </p:oleObj>
              </mc:Fallback>
            </mc:AlternateContent>
          </a:graphicData>
        </a:graphic>
      </p:graphicFrame>
      <p:sp>
        <p:nvSpPr>
          <p:cNvPr id="6" name="TextBox 5"/>
          <p:cNvSpPr txBox="1"/>
          <p:nvPr/>
        </p:nvSpPr>
        <p:spPr>
          <a:xfrm>
            <a:off x="304800" y="304800"/>
            <a:ext cx="8001000" cy="461665"/>
          </a:xfrm>
          <a:prstGeom prst="rect">
            <a:avLst/>
          </a:prstGeom>
          <a:noFill/>
        </p:spPr>
        <p:txBody>
          <a:bodyPr wrap="square" rtlCol="0">
            <a:spAutoFit/>
          </a:bodyPr>
          <a:lstStyle/>
          <a:p>
            <a:r>
              <a:rPr lang="en-US" sz="2400" dirty="0">
                <a:latin typeface="+mj-lt"/>
              </a:rPr>
              <a:t>Doubly discrete Fourier Transforms</a:t>
            </a:r>
          </a:p>
        </p:txBody>
      </p:sp>
      <p:sp>
        <p:nvSpPr>
          <p:cNvPr id="7" name="TextBox 6"/>
          <p:cNvSpPr txBox="1"/>
          <p:nvPr/>
        </p:nvSpPr>
        <p:spPr>
          <a:xfrm>
            <a:off x="381000" y="5562600"/>
            <a:ext cx="8534400" cy="461665"/>
          </a:xfrm>
          <a:prstGeom prst="rect">
            <a:avLst/>
          </a:prstGeom>
          <a:noFill/>
        </p:spPr>
        <p:txBody>
          <a:bodyPr wrap="square" rtlCol="0">
            <a:spAutoFit/>
          </a:bodyPr>
          <a:lstStyle/>
          <a:p>
            <a:r>
              <a:rPr lang="en-US" sz="2400" dirty="0">
                <a:latin typeface="+mj-lt"/>
                <a:sym typeface="Wingdings" panose="05000000000000000000" pitchFamily="2" charset="2"/>
              </a:rPr>
              <a:t>Fast Fourier Transforms   (FFT)</a:t>
            </a:r>
            <a:endParaRPr lang="en-US" sz="2400" dirty="0">
              <a:latin typeface="+mj-lt"/>
            </a:endParaRPr>
          </a:p>
        </p:txBody>
      </p:sp>
    </p:spTree>
    <p:extLst>
      <p:ext uri="{BB962C8B-B14F-4D97-AF65-F5344CB8AC3E}">
        <p14:creationId xmlns:p14="http://schemas.microsoft.com/office/powerpoint/2010/main" val="368385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304800"/>
            <a:ext cx="8229600" cy="4154984"/>
          </a:xfrm>
          <a:prstGeom prst="rect">
            <a:avLst/>
          </a:prstGeom>
          <a:noFill/>
        </p:spPr>
        <p:txBody>
          <a:bodyPr wrap="square" rtlCol="0">
            <a:spAutoFit/>
          </a:bodyPr>
          <a:lstStyle/>
          <a:p>
            <a:r>
              <a:rPr lang="en-US" sz="2400" dirty="0">
                <a:latin typeface="+mj-lt"/>
              </a:rPr>
              <a:t>Mechanics topics</a:t>
            </a:r>
          </a:p>
          <a:p>
            <a:pPr marL="800100" lvl="1" indent="-342900">
              <a:buFont typeface="Arial" panose="020B0604020202020204" pitchFamily="34" charset="0"/>
              <a:buChar char="•"/>
            </a:pPr>
            <a:r>
              <a:rPr lang="en-US" sz="2400" dirty="0">
                <a:latin typeface="+mj-lt"/>
              </a:rPr>
              <a:t>Scattering theory</a:t>
            </a:r>
          </a:p>
          <a:p>
            <a:pPr marL="800100" lvl="1" indent="-342900">
              <a:buFont typeface="Arial" panose="020B0604020202020204" pitchFamily="34" charset="0"/>
              <a:buChar char="•"/>
            </a:pPr>
            <a:r>
              <a:rPr lang="en-US" sz="2400" dirty="0" err="1">
                <a:latin typeface="+mj-lt"/>
              </a:rPr>
              <a:t>Lagrangian</a:t>
            </a:r>
            <a:r>
              <a:rPr lang="en-US" sz="2400" dirty="0">
                <a:latin typeface="+mj-lt"/>
              </a:rPr>
              <a:t> mechanics</a:t>
            </a:r>
          </a:p>
          <a:p>
            <a:pPr marL="800100" lvl="1" indent="-342900">
              <a:buFont typeface="Arial" panose="020B0604020202020204" pitchFamily="34" charset="0"/>
              <a:buChar char="•"/>
            </a:pPr>
            <a:r>
              <a:rPr lang="en-US" sz="2400" dirty="0">
                <a:latin typeface="+mj-lt"/>
              </a:rPr>
              <a:t>Hamiltonian mechanics</a:t>
            </a:r>
          </a:p>
          <a:p>
            <a:pPr marL="800100" lvl="1" indent="-342900">
              <a:buFont typeface="Arial" panose="020B0604020202020204" pitchFamily="34" charset="0"/>
              <a:buChar char="•"/>
            </a:pPr>
            <a:r>
              <a:rPr lang="en-US" sz="2400" dirty="0" err="1">
                <a:latin typeface="+mj-lt"/>
              </a:rPr>
              <a:t>Liouville</a:t>
            </a:r>
            <a:r>
              <a:rPr lang="en-US" sz="2400" dirty="0">
                <a:latin typeface="+mj-lt"/>
              </a:rPr>
              <a:t> theorem</a:t>
            </a:r>
          </a:p>
          <a:p>
            <a:pPr marL="800100" lvl="1" indent="-342900">
              <a:buFont typeface="Arial" panose="020B0604020202020204" pitchFamily="34" charset="0"/>
              <a:buChar char="•"/>
            </a:pPr>
            <a:r>
              <a:rPr lang="en-US" sz="2400" dirty="0">
                <a:latin typeface="+mj-lt"/>
              </a:rPr>
              <a:t>Rigid body motion</a:t>
            </a:r>
          </a:p>
          <a:p>
            <a:pPr marL="800100" lvl="1" indent="-342900">
              <a:buFont typeface="Arial" panose="020B0604020202020204" pitchFamily="34" charset="0"/>
              <a:buChar char="•"/>
            </a:pPr>
            <a:r>
              <a:rPr lang="en-US" sz="2400" dirty="0">
                <a:latin typeface="+mj-lt"/>
              </a:rPr>
              <a:t>Normal modes of oscillation about equilibrium</a:t>
            </a:r>
          </a:p>
          <a:p>
            <a:pPr marL="800100" lvl="1" indent="-342900">
              <a:buFont typeface="Arial" panose="020B0604020202020204" pitchFamily="34" charset="0"/>
              <a:buChar char="•"/>
            </a:pPr>
            <a:r>
              <a:rPr lang="en-US" sz="2400" dirty="0">
                <a:latin typeface="+mj-lt"/>
              </a:rPr>
              <a:t>Wave motion</a:t>
            </a:r>
          </a:p>
          <a:p>
            <a:pPr marL="800100" lvl="1" indent="-342900">
              <a:buFont typeface="Arial" panose="020B0604020202020204" pitchFamily="34" charset="0"/>
              <a:buChar char="•"/>
            </a:pPr>
            <a:r>
              <a:rPr lang="en-US" sz="2400" dirty="0">
                <a:latin typeface="+mj-lt"/>
              </a:rPr>
              <a:t>Fluid mechanics (ideal or including viscosity; linear and nonlinear)</a:t>
            </a:r>
          </a:p>
          <a:p>
            <a:pPr marL="800100" lvl="1" indent="-342900">
              <a:buFont typeface="Arial" panose="020B0604020202020204" pitchFamily="34" charset="0"/>
              <a:buChar char="•"/>
            </a:pPr>
            <a:r>
              <a:rPr lang="en-US" sz="2400" dirty="0">
                <a:latin typeface="+mj-lt"/>
              </a:rPr>
              <a:t>Heat conduction</a:t>
            </a:r>
          </a:p>
        </p:txBody>
      </p:sp>
      <p:sp>
        <p:nvSpPr>
          <p:cNvPr id="6" name="TextBox 5">
            <a:extLst>
              <a:ext uri="{FF2B5EF4-FFF2-40B4-BE49-F238E27FC236}">
                <a16:creationId xmlns:a16="http://schemas.microsoft.com/office/drawing/2014/main" id="{092BED5F-93FC-44F9-B7F5-60AFC1A53A05}"/>
              </a:ext>
            </a:extLst>
          </p:cNvPr>
          <p:cNvSpPr txBox="1"/>
          <p:nvPr/>
        </p:nvSpPr>
        <p:spPr>
          <a:xfrm>
            <a:off x="381000" y="4876800"/>
            <a:ext cx="8610600" cy="1200329"/>
          </a:xfrm>
          <a:prstGeom prst="rect">
            <a:avLst/>
          </a:prstGeom>
          <a:noFill/>
        </p:spPr>
        <p:txBody>
          <a:bodyPr wrap="square" rtlCol="0">
            <a:spAutoFit/>
          </a:bodyPr>
          <a:lstStyle/>
          <a:p>
            <a:r>
              <a:rPr lang="en-US" sz="2400" dirty="0">
                <a:latin typeface="+mj-lt"/>
              </a:rPr>
              <a:t>Note:   The following review slides are necessarily brief. Please refer to the original lecture slides for details.   Please email:  </a:t>
            </a:r>
            <a:r>
              <a:rPr lang="en-US" sz="2400" dirty="0">
                <a:latin typeface="+mj-lt"/>
                <a:hlinkClick r:id="rId2"/>
              </a:rPr>
              <a:t>natalie@wfu.edu</a:t>
            </a:r>
            <a:r>
              <a:rPr lang="en-US" sz="2400" dirty="0">
                <a:latin typeface="+mj-lt"/>
              </a:rPr>
              <a:t> with any corrections</a:t>
            </a:r>
            <a:r>
              <a:rPr lang="en-US" sz="2400">
                <a:latin typeface="+mj-lt"/>
              </a:rPr>
              <a:t>/suggestions</a:t>
            </a:r>
          </a:p>
        </p:txBody>
      </p:sp>
    </p:spTree>
    <p:extLst>
      <p:ext uri="{BB962C8B-B14F-4D97-AF65-F5344CB8AC3E}">
        <p14:creationId xmlns:p14="http://schemas.microsoft.com/office/powerpoint/2010/main" val="173187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304800"/>
            <a:ext cx="7467600" cy="461665"/>
          </a:xfrm>
          <a:prstGeom prst="rect">
            <a:avLst/>
          </a:prstGeom>
          <a:noFill/>
        </p:spPr>
        <p:txBody>
          <a:bodyPr wrap="square" rtlCol="0">
            <a:spAutoFit/>
          </a:bodyPr>
          <a:lstStyle/>
          <a:p>
            <a:r>
              <a:rPr lang="en-US" sz="2400" dirty="0">
                <a:latin typeface="+mj-lt"/>
              </a:rPr>
              <a:t>Scattering theory</a:t>
            </a: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250051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441196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8" name="Group 7"/>
          <p:cNvGrpSpPr/>
          <p:nvPr/>
        </p:nvGrpSpPr>
        <p:grpSpPr>
          <a:xfrm>
            <a:off x="546724" y="4984750"/>
            <a:ext cx="4267200" cy="1339850"/>
            <a:chOff x="4648200" y="3048000"/>
            <a:chExt cx="4267200" cy="1339850"/>
          </a:xfrm>
        </p:grpSpPr>
        <p:sp>
          <p:nvSpPr>
            <p:cNvPr id="9" name="Rectangle 8"/>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035369734"/>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460872" name="数式" r:id="rId4" imgW="1993680" imgH="634680" progId="Equation.3">
                    <p:embed/>
                  </p:oleObj>
                </mc:Choice>
                <mc:Fallback>
                  <p:oleObj name="数式" r:id="rId4" imgW="1993680" imgH="634680" progId="Equation.3">
                    <p:embed/>
                    <p:pic>
                      <p:nvPicPr>
                        <p:cNvPr id="7" name="Object 6"/>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4639366" y="2973025"/>
            <a:ext cx="2522470" cy="1144343"/>
            <a:chOff x="282642" y="4418257"/>
            <a:chExt cx="2522470" cy="1144343"/>
          </a:xfrm>
        </p:grpSpPr>
        <p:sp>
          <p:nvSpPr>
            <p:cNvPr id="12" name="Donut 11"/>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rapezoid 12"/>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3"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781996568"/>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460873" name="数式" r:id="rId6" imgW="444240" imgH="203040" progId="Equation.3">
                    <p:embed/>
                  </p:oleObj>
                </mc:Choice>
                <mc:Fallback>
                  <p:oleObj name="数式" r:id="rId6" imgW="444240" imgH="203040" progId="Equation.3">
                    <p:embed/>
                    <p:pic>
                      <p:nvPicPr>
                        <p:cNvPr id="15" name="Object 14"/>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Connector 15"/>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8" name="TextBox 17"/>
          <p:cNvSpPr txBox="1"/>
          <p:nvPr/>
        </p:nvSpPr>
        <p:spPr>
          <a:xfrm>
            <a:off x="457200" y="80728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9" name="TextBox 18"/>
          <p:cNvSpPr txBox="1"/>
          <p:nvPr/>
        </p:nvSpPr>
        <p:spPr>
          <a:xfrm>
            <a:off x="5334000" y="505460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64172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76200" y="25400"/>
            <a:ext cx="7543800" cy="461665"/>
          </a:xfrm>
          <a:prstGeom prst="rect">
            <a:avLst/>
          </a:prstGeom>
          <a:noFill/>
        </p:spPr>
        <p:txBody>
          <a:bodyPr wrap="square" rtlCol="0">
            <a:spAutoFit/>
          </a:bodyPr>
          <a:lstStyle/>
          <a:p>
            <a:r>
              <a:rPr lang="en-US" sz="2400" dirty="0" err="1">
                <a:latin typeface="+mj-lt"/>
              </a:rPr>
              <a:t>Lagrangian</a:t>
            </a:r>
            <a:r>
              <a:rPr lang="en-US" sz="2400" dirty="0">
                <a:latin typeface="+mj-lt"/>
              </a:rPr>
              <a:t> mechanics</a:t>
            </a:r>
          </a:p>
        </p:txBody>
      </p:sp>
      <p:graphicFrame>
        <p:nvGraphicFramePr>
          <p:cNvPr id="6" name="Object 5"/>
          <p:cNvGraphicFramePr>
            <a:graphicFrameLocks noChangeAspect="1"/>
          </p:cNvGraphicFramePr>
          <p:nvPr>
            <p:extLst>
              <p:ext uri="{D42A27DB-BD31-4B8C-83A1-F6EECF244321}">
                <p14:modId xmlns:p14="http://schemas.microsoft.com/office/powerpoint/2010/main" val="131709418"/>
              </p:ext>
            </p:extLst>
          </p:nvPr>
        </p:nvGraphicFramePr>
        <p:xfrm>
          <a:off x="304800" y="381000"/>
          <a:ext cx="8816975" cy="3317875"/>
        </p:xfrm>
        <a:graphic>
          <a:graphicData uri="http://schemas.openxmlformats.org/presentationml/2006/ole">
            <mc:AlternateContent xmlns:mc="http://schemas.openxmlformats.org/markup-compatibility/2006">
              <mc:Choice xmlns:v="urn:schemas-microsoft-com:vml" Requires="v">
                <p:oleObj spid="_x0000_s461893" name="Equation" r:id="rId3" imgW="6095880" imgH="2311200" progId="Equation.DSMT4">
                  <p:embed/>
                </p:oleObj>
              </mc:Choice>
              <mc:Fallback>
                <p:oleObj name="Equation" r:id="rId3" imgW="6095880" imgH="2311200" progId="Equation.DSMT4">
                  <p:embed/>
                  <p:pic>
                    <p:nvPicPr>
                      <p:cNvPr id="12" name="Object 11"/>
                      <p:cNvPicPr>
                        <a:picLocks noChangeAspect="1" noChangeArrowheads="1"/>
                      </p:cNvPicPr>
                      <p:nvPr/>
                    </p:nvPicPr>
                    <p:blipFill>
                      <a:blip r:embed="rId4"/>
                      <a:srcRect/>
                      <a:stretch>
                        <a:fillRect/>
                      </a:stretch>
                    </p:blipFill>
                    <p:spPr bwMode="auto">
                      <a:xfrm>
                        <a:off x="304800" y="381000"/>
                        <a:ext cx="8816975" cy="33178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9497802"/>
              </p:ext>
            </p:extLst>
          </p:nvPr>
        </p:nvGraphicFramePr>
        <p:xfrm>
          <a:off x="338137" y="3886200"/>
          <a:ext cx="8805863" cy="2593975"/>
        </p:xfrm>
        <a:graphic>
          <a:graphicData uri="http://schemas.openxmlformats.org/presentationml/2006/ole">
            <mc:AlternateContent xmlns:mc="http://schemas.openxmlformats.org/markup-compatibility/2006">
              <mc:Choice xmlns:v="urn:schemas-microsoft-com:vml" Requires="v">
                <p:oleObj spid="_x0000_s461894" name="Equation" r:id="rId5" imgW="4279680" imgH="1269720" progId="Equation.DSMT4">
                  <p:embed/>
                </p:oleObj>
              </mc:Choice>
              <mc:Fallback>
                <p:oleObj name="Equation" r:id="rId5" imgW="4279680" imgH="1269720" progId="Equation.DSMT4">
                  <p:embed/>
                  <p:pic>
                    <p:nvPicPr>
                      <p:cNvPr id="6" name="Object 5"/>
                      <p:cNvPicPr>
                        <a:picLocks noChangeAspect="1" noChangeArrowheads="1"/>
                      </p:cNvPicPr>
                      <p:nvPr/>
                    </p:nvPicPr>
                    <p:blipFill>
                      <a:blip r:embed="rId6"/>
                      <a:srcRect/>
                      <a:stretch>
                        <a:fillRect/>
                      </a:stretch>
                    </p:blipFill>
                    <p:spPr bwMode="auto">
                      <a:xfrm>
                        <a:off x="338137" y="3886200"/>
                        <a:ext cx="8805863" cy="2593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3732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2</a:t>
            </a:fld>
            <a:endParaRPr lang="en-US" dirty="0"/>
          </a:p>
        </p:txBody>
      </p:sp>
      <p:sp>
        <p:nvSpPr>
          <p:cNvPr id="5" name="Right Arrow 4"/>
          <p:cNvSpPr/>
          <p:nvPr/>
        </p:nvSpPr>
        <p:spPr>
          <a:xfrm>
            <a:off x="228600" y="47244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76D4AB3-E70E-4288-8384-AC976D94ED52}"/>
              </a:ext>
            </a:extLst>
          </p:cNvPr>
          <p:cNvPicPr>
            <a:picLocks noChangeAspect="1"/>
          </p:cNvPicPr>
          <p:nvPr/>
        </p:nvPicPr>
        <p:blipFill>
          <a:blip r:embed="rId3"/>
          <a:stretch>
            <a:fillRect/>
          </a:stretch>
        </p:blipFill>
        <p:spPr>
          <a:xfrm>
            <a:off x="685800" y="317622"/>
            <a:ext cx="8529566" cy="6238875"/>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a:latin typeface="+mj-lt"/>
              </a:rPr>
              <a:t>Recipe for constructing the Hamiltonian and analyzing the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2811490314"/>
              </p:ext>
            </p:extLst>
          </p:nvPr>
        </p:nvGraphicFramePr>
        <p:xfrm>
          <a:off x="990600" y="1905000"/>
          <a:ext cx="6931025" cy="3713162"/>
        </p:xfrm>
        <a:graphic>
          <a:graphicData uri="http://schemas.openxmlformats.org/presentationml/2006/ole">
            <mc:AlternateContent xmlns:mc="http://schemas.openxmlformats.org/markup-compatibility/2006">
              <mc:Choice xmlns:v="urn:schemas-microsoft-com:vml" Requires="v">
                <p:oleObj spid="_x0000_s462882" name="数式" r:id="rId3" imgW="3581280" imgH="1930320" progId="Equation.3">
                  <p:embed/>
                </p:oleObj>
              </mc:Choice>
              <mc:Fallback>
                <p:oleObj name="数式" r:id="rId3" imgW="3581280" imgH="1930320" progId="Equation.3">
                  <p:embed/>
                  <p:pic>
                    <p:nvPicPr>
                      <p:cNvPr id="6" name="Object 5"/>
                      <p:cNvPicPr>
                        <a:picLocks noChangeAspect="1" noChangeArrowheads="1"/>
                      </p:cNvPicPr>
                      <p:nvPr/>
                    </p:nvPicPr>
                    <p:blipFill>
                      <a:blip r:embed="rId4"/>
                      <a:srcRect/>
                      <a:stretch>
                        <a:fillRect/>
                      </a:stretch>
                    </p:blipFill>
                    <p:spPr bwMode="auto">
                      <a:xfrm>
                        <a:off x="990600" y="1905000"/>
                        <a:ext cx="69310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4565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215804213"/>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463905" name="数式" r:id="rId3" imgW="4406760" imgH="1117440" progId="Equation.3">
                  <p:embed/>
                </p:oleObj>
              </mc:Choice>
              <mc:Fallback>
                <p:oleObj name="数式" r:id="rId3" imgW="4406760" imgH="1117440" progId="Equation.3">
                  <p:embed/>
                  <p:pic>
                    <p:nvPicPr>
                      <p:cNvPr id="6" name="Object 5"/>
                      <p:cNvPicPr>
                        <a:picLocks noChangeAspect="1" noChangeArrowheads="1"/>
                      </p:cNvPicPr>
                      <p:nvPr/>
                    </p:nvPicPr>
                    <p:blipFill>
                      <a:blip r:embed="rId4"/>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377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29242755"/>
              </p:ext>
            </p:extLst>
          </p:nvPr>
        </p:nvGraphicFramePr>
        <p:xfrm>
          <a:off x="457200" y="536095"/>
          <a:ext cx="5683250" cy="1220787"/>
        </p:xfrm>
        <a:graphic>
          <a:graphicData uri="http://schemas.openxmlformats.org/presentationml/2006/ole">
            <mc:AlternateContent xmlns:mc="http://schemas.openxmlformats.org/markup-compatibility/2006">
              <mc:Choice xmlns:v="urn:schemas-microsoft-com:vml" Requires="v">
                <p:oleObj spid="_x0000_s464957" name="数式" r:id="rId3" imgW="2641320" imgH="583920" progId="Equation.3">
                  <p:embed/>
                </p:oleObj>
              </mc:Choice>
              <mc:Fallback>
                <p:oleObj name="数式" r:id="rId3" imgW="2641320" imgH="583920" progId="Equation.3">
                  <p:embed/>
                  <p:pic>
                    <p:nvPicPr>
                      <p:cNvPr id="6" name="Object 5"/>
                      <p:cNvPicPr>
                        <a:picLocks noChangeAspect="1" noChangeArrowheads="1"/>
                      </p:cNvPicPr>
                      <p:nvPr/>
                    </p:nvPicPr>
                    <p:blipFill>
                      <a:blip r:embed="rId4"/>
                      <a:srcRect/>
                      <a:stretch>
                        <a:fillRect/>
                      </a:stretch>
                    </p:blipFill>
                    <p:spPr bwMode="auto">
                      <a:xfrm>
                        <a:off x="457200" y="536095"/>
                        <a:ext cx="5683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5400" y="0"/>
            <a:ext cx="7162800" cy="461665"/>
          </a:xfrm>
          <a:prstGeom prst="rect">
            <a:avLst/>
          </a:prstGeom>
          <a:noFill/>
        </p:spPr>
        <p:txBody>
          <a:bodyPr wrap="square" rtlCol="0">
            <a:spAutoFit/>
          </a:bodyPr>
          <a:lstStyle/>
          <a:p>
            <a:r>
              <a:rPr lang="en-US" sz="2400" dirty="0">
                <a:latin typeface="+mj-lt"/>
              </a:rPr>
              <a:t>Rigid body motion</a:t>
            </a:r>
          </a:p>
        </p:txBody>
      </p:sp>
      <p:sp>
        <p:nvSpPr>
          <p:cNvPr id="7" name="TextBox 6"/>
          <p:cNvSpPr txBox="1"/>
          <p:nvPr/>
        </p:nvSpPr>
        <p:spPr>
          <a:xfrm>
            <a:off x="304800" y="1621215"/>
            <a:ext cx="7696200" cy="1569660"/>
          </a:xfrm>
          <a:prstGeom prst="rect">
            <a:avLst/>
          </a:prstGeom>
          <a:noFill/>
        </p:spPr>
        <p:txBody>
          <a:bodyPr wrap="square" rtlCol="0">
            <a:spAutoFit/>
          </a:bodyPr>
          <a:lstStyle/>
          <a:p>
            <a:r>
              <a:rPr lang="en-US" sz="2400" dirty="0">
                <a:latin typeface="+mj-lt"/>
              </a:rPr>
              <a:t>In a reference frame attached to the object, there are 3 moments of inertia and 3 distinct principal axes</a:t>
            </a:r>
          </a:p>
          <a:p>
            <a:endParaRPr lang="en-US" sz="2400" dirty="0">
              <a:latin typeface="+mj-lt"/>
            </a:endParaRPr>
          </a:p>
          <a:p>
            <a:r>
              <a:rPr lang="en-US" sz="2400" dirty="0">
                <a:latin typeface="+mj-lt"/>
              </a:rPr>
              <a:t>Representation of rotational kinetic energy:</a:t>
            </a:r>
          </a:p>
        </p:txBody>
      </p:sp>
      <p:graphicFrame>
        <p:nvGraphicFramePr>
          <p:cNvPr id="8" name="Object 7"/>
          <p:cNvGraphicFramePr>
            <a:graphicFrameLocks noChangeAspect="1"/>
          </p:cNvGraphicFramePr>
          <p:nvPr>
            <p:extLst>
              <p:ext uri="{D42A27DB-BD31-4B8C-83A1-F6EECF244321}">
                <p14:modId xmlns:p14="http://schemas.microsoft.com/office/powerpoint/2010/main" val="2034345386"/>
              </p:ext>
            </p:extLst>
          </p:nvPr>
        </p:nvGraphicFramePr>
        <p:xfrm>
          <a:off x="340360" y="3190875"/>
          <a:ext cx="6256338" cy="3165475"/>
        </p:xfrm>
        <a:graphic>
          <a:graphicData uri="http://schemas.openxmlformats.org/presentationml/2006/ole">
            <mc:AlternateContent xmlns:mc="http://schemas.openxmlformats.org/markup-compatibility/2006">
              <mc:Choice xmlns:v="urn:schemas-microsoft-com:vml" Requires="v">
                <p:oleObj spid="_x0000_s464958" name="数式" r:id="rId5" imgW="3111480" imgH="1625400" progId="Equation.3">
                  <p:embed/>
                </p:oleObj>
              </mc:Choice>
              <mc:Fallback>
                <p:oleObj name="数式" r:id="rId5" imgW="3111480" imgH="1625400" progId="Equation.3">
                  <p:embed/>
                  <p:pic>
                    <p:nvPicPr>
                      <p:cNvPr id="6" name="Object 5"/>
                      <p:cNvPicPr>
                        <a:picLocks noChangeAspect="1" noChangeArrowheads="1"/>
                      </p:cNvPicPr>
                      <p:nvPr/>
                    </p:nvPicPr>
                    <p:blipFill>
                      <a:blip r:embed="rId6"/>
                      <a:srcRect/>
                      <a:stretch>
                        <a:fillRect/>
                      </a:stretch>
                    </p:blipFill>
                    <p:spPr bwMode="auto">
                      <a:xfrm>
                        <a:off x="340360" y="3190875"/>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957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63659497"/>
              </p:ext>
            </p:extLst>
          </p:nvPr>
        </p:nvGraphicFramePr>
        <p:xfrm>
          <a:off x="1648883" y="1715664"/>
          <a:ext cx="387350" cy="550863"/>
        </p:xfrm>
        <a:graphic>
          <a:graphicData uri="http://schemas.openxmlformats.org/presentationml/2006/ole">
            <mc:AlternateContent xmlns:mc="http://schemas.openxmlformats.org/markup-compatibility/2006">
              <mc:Choice xmlns:v="urn:schemas-microsoft-com:vml" Requires="v">
                <p:oleObj spid="_x0000_s466067" name="数式" r:id="rId3" imgW="164880" imgH="241200" progId="Equation.3">
                  <p:embed/>
                </p:oleObj>
              </mc:Choice>
              <mc:Fallback>
                <p:oleObj name="数式" r:id="rId3" imgW="164880" imgH="241200" progId="Equation.3">
                  <p:embed/>
                  <p:pic>
                    <p:nvPicPr>
                      <p:cNvPr id="6" name="Object 5"/>
                      <p:cNvPicPr>
                        <a:picLocks noChangeAspect="1" noChangeArrowheads="1"/>
                      </p:cNvPicPr>
                      <p:nvPr/>
                    </p:nvPicPr>
                    <p:blipFill>
                      <a:blip r:embed="rId4"/>
                      <a:srcRect/>
                      <a:stretch>
                        <a:fillRect/>
                      </a:stretch>
                    </p:blipFill>
                    <p:spPr bwMode="auto">
                      <a:xfrm>
                        <a:off x="1648883" y="171566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304800" y="2232660"/>
            <a:ext cx="3513668" cy="3863340"/>
            <a:chOff x="304800" y="1447800"/>
            <a:chExt cx="3513668" cy="3863340"/>
          </a:xfrm>
        </p:grpSpPr>
        <p:pic>
          <p:nvPicPr>
            <p:cNvPr id="7"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9" name="Straight Arrow Connector 8"/>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1" name="TextBox 10"/>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2" name="Straight Arrow Connector 11"/>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4" name="Straight Arrow Connector 13"/>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Object 15"/>
          <p:cNvGraphicFramePr>
            <a:graphicFrameLocks noChangeAspect="1"/>
          </p:cNvGraphicFramePr>
          <p:nvPr>
            <p:extLst>
              <p:ext uri="{D42A27DB-BD31-4B8C-83A1-F6EECF244321}">
                <p14:modId xmlns:p14="http://schemas.microsoft.com/office/powerpoint/2010/main" val="3116064125"/>
              </p:ext>
            </p:extLst>
          </p:nvPr>
        </p:nvGraphicFramePr>
        <p:xfrm>
          <a:off x="3048000" y="5506085"/>
          <a:ext cx="387350" cy="522288"/>
        </p:xfrm>
        <a:graphic>
          <a:graphicData uri="http://schemas.openxmlformats.org/presentationml/2006/ole">
            <mc:AlternateContent xmlns:mc="http://schemas.openxmlformats.org/markup-compatibility/2006">
              <mc:Choice xmlns:v="urn:schemas-microsoft-com:vml" Requires="v">
                <p:oleObj spid="_x0000_s466068" name="数式" r:id="rId6" imgW="164880" imgH="228600" progId="Equation.3">
                  <p:embed/>
                </p:oleObj>
              </mc:Choice>
              <mc:Fallback>
                <p:oleObj name="数式" r:id="rId6" imgW="164880" imgH="228600" progId="Equation.3">
                  <p:embed/>
                  <p:pic>
                    <p:nvPicPr>
                      <p:cNvPr id="29" name="Object 28"/>
                      <p:cNvPicPr>
                        <a:picLocks noChangeAspect="1" noChangeArrowheads="1"/>
                      </p:cNvPicPr>
                      <p:nvPr/>
                    </p:nvPicPr>
                    <p:blipFill>
                      <a:blip r:embed="rId7"/>
                      <a:srcRect/>
                      <a:stretch>
                        <a:fillRect/>
                      </a:stretch>
                    </p:blipFill>
                    <p:spPr bwMode="auto">
                      <a:xfrm>
                        <a:off x="3048000" y="550608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1473967"/>
              </p:ext>
            </p:extLst>
          </p:nvPr>
        </p:nvGraphicFramePr>
        <p:xfrm>
          <a:off x="152400" y="3586797"/>
          <a:ext cx="387350" cy="550863"/>
        </p:xfrm>
        <a:graphic>
          <a:graphicData uri="http://schemas.openxmlformats.org/presentationml/2006/ole">
            <mc:AlternateContent xmlns:mc="http://schemas.openxmlformats.org/markup-compatibility/2006">
              <mc:Choice xmlns:v="urn:schemas-microsoft-com:vml" Requires="v">
                <p:oleObj spid="_x0000_s466069" name="数式" r:id="rId8" imgW="164880" imgH="241200" progId="Equation.3">
                  <p:embed/>
                </p:oleObj>
              </mc:Choice>
              <mc:Fallback>
                <p:oleObj name="数式" r:id="rId8" imgW="164880" imgH="241200" progId="Equation.3">
                  <p:embed/>
                  <p:pic>
                    <p:nvPicPr>
                      <p:cNvPr id="30" name="Object 29"/>
                      <p:cNvPicPr>
                        <a:picLocks noChangeAspect="1" noChangeArrowheads="1"/>
                      </p:cNvPicPr>
                      <p:nvPr/>
                    </p:nvPicPr>
                    <p:blipFill>
                      <a:blip r:embed="rId9"/>
                      <a:srcRect/>
                      <a:stretch>
                        <a:fillRect/>
                      </a:stretch>
                    </p:blipFill>
                    <p:spPr bwMode="auto">
                      <a:xfrm>
                        <a:off x="152400" y="358679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595939183"/>
              </p:ext>
            </p:extLst>
          </p:nvPr>
        </p:nvGraphicFramePr>
        <p:xfrm>
          <a:off x="2819400" y="1146017"/>
          <a:ext cx="3128962" cy="550862"/>
        </p:xfrm>
        <a:graphic>
          <a:graphicData uri="http://schemas.openxmlformats.org/presentationml/2006/ole">
            <mc:AlternateContent xmlns:mc="http://schemas.openxmlformats.org/markup-compatibility/2006">
              <mc:Choice xmlns:v="urn:schemas-microsoft-com:vml" Requires="v">
                <p:oleObj spid="_x0000_s466070" name="数式" r:id="rId10" imgW="1333440" imgH="241200" progId="Equation.3">
                  <p:embed/>
                </p:oleObj>
              </mc:Choice>
              <mc:Fallback>
                <p:oleObj name="数式" r:id="rId10" imgW="1333440" imgH="241200" progId="Equation.3">
                  <p:embed/>
                  <p:pic>
                    <p:nvPicPr>
                      <p:cNvPr id="31" name="Object 30"/>
                      <p:cNvPicPr>
                        <a:picLocks noChangeAspect="1" noChangeArrowheads="1"/>
                      </p:cNvPicPr>
                      <p:nvPr/>
                    </p:nvPicPr>
                    <p:blipFill>
                      <a:blip r:embed="rId11"/>
                      <a:srcRect/>
                      <a:stretch>
                        <a:fillRect/>
                      </a:stretch>
                    </p:blipFill>
                    <p:spPr bwMode="auto">
                      <a:xfrm>
                        <a:off x="2819400" y="114601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48353161"/>
              </p:ext>
            </p:extLst>
          </p:nvPr>
        </p:nvGraphicFramePr>
        <p:xfrm>
          <a:off x="3445832" y="1997710"/>
          <a:ext cx="5698168" cy="2146300"/>
        </p:xfrm>
        <a:graphic>
          <a:graphicData uri="http://schemas.openxmlformats.org/presentationml/2006/ole">
            <mc:AlternateContent xmlns:mc="http://schemas.openxmlformats.org/markup-compatibility/2006">
              <mc:Choice xmlns:v="urn:schemas-microsoft-com:vml" Requires="v">
                <p:oleObj spid="_x0000_s466071" name="Equation" r:id="rId12" imgW="3200400" imgH="1244520" progId="Equation.DSMT4">
                  <p:embed/>
                </p:oleObj>
              </mc:Choice>
              <mc:Fallback>
                <p:oleObj name="Equation" r:id="rId12" imgW="3200400" imgH="1244520" progId="Equation.DSMT4">
                  <p:embed/>
                  <p:pic>
                    <p:nvPicPr>
                      <p:cNvPr id="7" name="Object 6"/>
                      <p:cNvPicPr>
                        <a:picLocks noChangeAspect="1" noChangeArrowheads="1"/>
                      </p:cNvPicPr>
                      <p:nvPr/>
                    </p:nvPicPr>
                    <p:blipFill>
                      <a:blip r:embed="rId13"/>
                      <a:srcRect/>
                      <a:stretch>
                        <a:fillRect/>
                      </a:stretch>
                    </p:blipFill>
                    <p:spPr bwMode="auto">
                      <a:xfrm>
                        <a:off x="3445832" y="1997710"/>
                        <a:ext cx="5698168" cy="2146300"/>
                      </a:xfrm>
                      <a:prstGeom prst="rect">
                        <a:avLst/>
                      </a:prstGeom>
                      <a:solidFill>
                        <a:srgbClr val="FFFF00"/>
                      </a:solidFill>
                      <a:ln>
                        <a:noFill/>
                      </a:ln>
                    </p:spPr>
                  </p:pic>
                </p:oleObj>
              </mc:Fallback>
            </mc:AlternateContent>
          </a:graphicData>
        </a:graphic>
      </p:graphicFrame>
      <p:sp>
        <p:nvSpPr>
          <p:cNvPr id="20" name="TextBox 19"/>
          <p:cNvSpPr txBox="1"/>
          <p:nvPr/>
        </p:nvSpPr>
        <p:spPr>
          <a:xfrm>
            <a:off x="152400" y="228600"/>
            <a:ext cx="8839200" cy="830997"/>
          </a:xfrm>
          <a:prstGeom prst="rect">
            <a:avLst/>
          </a:prstGeom>
          <a:noFill/>
        </p:spPr>
        <p:txBody>
          <a:bodyPr wrap="square" rtlCol="0">
            <a:spAutoFit/>
          </a:bodyPr>
          <a:lstStyle/>
          <a:p>
            <a:r>
              <a:rPr lang="en-US" sz="2400" dirty="0">
                <a:latin typeface="+mj-lt"/>
              </a:rPr>
              <a:t>Euler’s transformation between body fixed and inertial reference frames</a:t>
            </a:r>
          </a:p>
        </p:txBody>
      </p:sp>
    </p:spTree>
    <p:extLst>
      <p:ext uri="{BB962C8B-B14F-4D97-AF65-F5344CB8AC3E}">
        <p14:creationId xmlns:p14="http://schemas.microsoft.com/office/powerpoint/2010/main" val="2772162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4293" t="6681" r="54765" b="18163"/>
          <a:stretch/>
        </p:blipFill>
        <p:spPr>
          <a:xfrm>
            <a:off x="2575560" y="2400334"/>
            <a:ext cx="4952904" cy="4457666"/>
          </a:xfrm>
          <a:prstGeom prst="rect">
            <a:avLst/>
          </a:prstGeom>
        </p:spPr>
      </p:pic>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445695880"/>
              </p:ext>
            </p:extLst>
          </p:nvPr>
        </p:nvGraphicFramePr>
        <p:xfrm>
          <a:off x="436880" y="261971"/>
          <a:ext cx="7581900" cy="2290763"/>
        </p:xfrm>
        <a:graphic>
          <a:graphicData uri="http://schemas.openxmlformats.org/presentationml/2006/ole">
            <mc:AlternateContent xmlns:mc="http://schemas.openxmlformats.org/markup-compatibility/2006">
              <mc:Choice xmlns:v="urn:schemas-microsoft-com:vml" Requires="v">
                <p:oleObj spid="_x0000_s467997" name="Equation" r:id="rId4" imgW="5079960" imgH="1536480" progId="Equation.DSMT4">
                  <p:embed/>
                </p:oleObj>
              </mc:Choice>
              <mc:Fallback>
                <p:oleObj name="Equation" r:id="rId4" imgW="5079960" imgH="1536480" progId="Equation.DSMT4">
                  <p:embed/>
                  <p:pic>
                    <p:nvPicPr>
                      <p:cNvPr id="6" name="Object 5"/>
                      <p:cNvPicPr/>
                      <p:nvPr/>
                    </p:nvPicPr>
                    <p:blipFill>
                      <a:blip r:embed="rId5"/>
                      <a:stretch>
                        <a:fillRect/>
                      </a:stretch>
                    </p:blipFill>
                    <p:spPr>
                      <a:xfrm>
                        <a:off x="436880" y="261971"/>
                        <a:ext cx="7581900" cy="2290763"/>
                      </a:xfrm>
                      <a:prstGeom prst="rect">
                        <a:avLst/>
                      </a:prstGeom>
                    </p:spPr>
                  </p:pic>
                </p:oleObj>
              </mc:Fallback>
            </mc:AlternateContent>
          </a:graphicData>
        </a:graphic>
      </p:graphicFrame>
      <p:sp>
        <p:nvSpPr>
          <p:cNvPr id="8" name="TextBox 7"/>
          <p:cNvSpPr txBox="1"/>
          <p:nvPr/>
        </p:nvSpPr>
        <p:spPr>
          <a:xfrm>
            <a:off x="1755429" y="4262735"/>
            <a:ext cx="987771" cy="461665"/>
          </a:xfrm>
          <a:prstGeom prst="rect">
            <a:avLst/>
          </a:prstGeom>
          <a:noFill/>
        </p:spPr>
        <p:txBody>
          <a:bodyPr wrap="none" rtlCol="0">
            <a:spAutoFit/>
          </a:bodyPr>
          <a:lstStyle/>
          <a:p>
            <a:r>
              <a:rPr lang="en-US" sz="2400" i="1" dirty="0">
                <a:latin typeface="+mj-lt"/>
              </a:rPr>
              <a:t>V(</a:t>
            </a:r>
            <a:r>
              <a:rPr lang="en-US" sz="2400" i="1" dirty="0" err="1">
                <a:latin typeface="+mj-lt"/>
              </a:rPr>
              <a:t>x,y</a:t>
            </a:r>
            <a:r>
              <a:rPr lang="en-US" sz="2400" i="1" dirty="0">
                <a:latin typeface="+mj-lt"/>
              </a:rPr>
              <a:t>)</a:t>
            </a:r>
          </a:p>
        </p:txBody>
      </p:sp>
      <p:sp>
        <p:nvSpPr>
          <p:cNvPr id="9" name="TextBox 8"/>
          <p:cNvSpPr txBox="1"/>
          <p:nvPr/>
        </p:nvSpPr>
        <p:spPr>
          <a:xfrm>
            <a:off x="0" y="35901"/>
            <a:ext cx="9144000" cy="461665"/>
          </a:xfrm>
          <a:prstGeom prst="rect">
            <a:avLst/>
          </a:prstGeom>
          <a:noFill/>
        </p:spPr>
        <p:txBody>
          <a:bodyPr wrap="square" rtlCol="0">
            <a:spAutoFit/>
          </a:bodyPr>
          <a:lstStyle/>
          <a:p>
            <a:r>
              <a:rPr lang="en-US" sz="2400" dirty="0">
                <a:latin typeface="+mj-lt"/>
              </a:rPr>
              <a:t>Normal modes of vibration -- potential in 2 and more dimensions</a:t>
            </a:r>
          </a:p>
        </p:txBody>
      </p:sp>
    </p:spTree>
    <p:extLst>
      <p:ext uri="{BB962C8B-B14F-4D97-AF65-F5344CB8AC3E}">
        <p14:creationId xmlns:p14="http://schemas.microsoft.com/office/powerpoint/2010/main" val="283846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grpSp>
        <p:nvGrpSpPr>
          <p:cNvPr id="6" name="Group 5"/>
          <p:cNvGrpSpPr/>
          <p:nvPr/>
        </p:nvGrpSpPr>
        <p:grpSpPr>
          <a:xfrm>
            <a:off x="76200" y="1931015"/>
            <a:ext cx="4267200" cy="3369350"/>
            <a:chOff x="533400" y="1931015"/>
            <a:chExt cx="4267200" cy="3369350"/>
          </a:xfrm>
        </p:grpSpPr>
        <p:grpSp>
          <p:nvGrpSpPr>
            <p:cNvPr id="7" name="Group 6"/>
            <p:cNvGrpSpPr/>
            <p:nvPr/>
          </p:nvGrpSpPr>
          <p:grpSpPr>
            <a:xfrm>
              <a:off x="533400" y="1931015"/>
              <a:ext cx="4267200" cy="3369350"/>
              <a:chOff x="533400" y="1931015"/>
              <a:chExt cx="4267200" cy="3369350"/>
            </a:xfrm>
          </p:grpSpPr>
          <p:grpSp>
            <p:nvGrpSpPr>
              <p:cNvPr id="10" name="Group 9"/>
              <p:cNvGrpSpPr/>
              <p:nvPr/>
            </p:nvGrpSpPr>
            <p:grpSpPr>
              <a:xfrm>
                <a:off x="533400" y="1931015"/>
                <a:ext cx="3238500" cy="3026450"/>
                <a:chOff x="2171700" y="1931015"/>
                <a:chExt cx="3238500" cy="3026450"/>
              </a:xfrm>
            </p:grpSpPr>
            <p:sp>
              <p:nvSpPr>
                <p:cNvPr id="17" name="Isosceles Triangle 16"/>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2" name="TextBox 21"/>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23" name="TextBox 22"/>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1" name="Straight Arrow Connector 10"/>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15" name="TextBox 14"/>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16" name="TextBox 15"/>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8" name="Right Arrow 7"/>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173628400"/>
                </p:ext>
              </p:extLst>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spid="_x0000_s469072" name="数式" r:id="rId3" imgW="203040" imgH="228600" progId="Equation.3">
                    <p:embed/>
                  </p:oleObj>
                </mc:Choice>
                <mc:Fallback>
                  <p:oleObj name="数式" r:id="rId3" imgW="203040" imgH="228600" progId="Equation.3">
                    <p:embed/>
                    <p:pic>
                      <p:nvPicPr>
                        <p:cNvPr id="18" name="Object 17"/>
                        <p:cNvPicPr>
                          <a:picLocks noChangeAspect="1" noChangeArrowheads="1"/>
                        </p:cNvPicPr>
                        <p:nvPr/>
                      </p:nvPicPr>
                      <p:blipFill>
                        <a:blip r:embed="rId4"/>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24" name="Object 23"/>
          <p:cNvGraphicFramePr>
            <a:graphicFrameLocks noChangeAspect="1"/>
          </p:cNvGraphicFramePr>
          <p:nvPr>
            <p:extLst>
              <p:ext uri="{D42A27DB-BD31-4B8C-83A1-F6EECF244321}">
                <p14:modId xmlns:p14="http://schemas.microsoft.com/office/powerpoint/2010/main" val="1769284817"/>
              </p:ext>
            </p:extLst>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spid="_x0000_s469073" name="Equation" r:id="rId5" imgW="3720960" imgH="2527200" progId="Equation.DSMT4">
                  <p:embed/>
                </p:oleObj>
              </mc:Choice>
              <mc:Fallback>
                <p:oleObj name="Equation" r:id="rId5" imgW="3720960" imgH="2527200" progId="Equation.DSMT4">
                  <p:embed/>
                  <p:pic>
                    <p:nvPicPr>
                      <p:cNvPr id="19" name="Object 18"/>
                      <p:cNvPicPr>
                        <a:picLocks noChangeAspect="1" noChangeArrowheads="1"/>
                      </p:cNvPicPr>
                      <p:nvPr/>
                    </p:nvPicPr>
                    <p:blipFill>
                      <a:blip r:embed="rId6"/>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45715108"/>
              </p:ext>
            </p:extLst>
          </p:nvPr>
        </p:nvGraphicFramePr>
        <p:xfrm>
          <a:off x="533400" y="5347117"/>
          <a:ext cx="2812407" cy="977483"/>
        </p:xfrm>
        <a:graphic>
          <a:graphicData uri="http://schemas.openxmlformats.org/presentationml/2006/ole">
            <mc:AlternateContent xmlns:mc="http://schemas.openxmlformats.org/markup-compatibility/2006">
              <mc:Choice xmlns:v="urn:schemas-microsoft-com:vml" Requires="v">
                <p:oleObj spid="_x0000_s469074" name="Equation" r:id="rId7" imgW="2082600" imgH="723600" progId="Equation.DSMT4">
                  <p:embed/>
                </p:oleObj>
              </mc:Choice>
              <mc:Fallback>
                <p:oleObj name="Equation" r:id="rId7" imgW="2082600" imgH="723600" progId="Equation.DSMT4">
                  <p:embed/>
                  <p:pic>
                    <p:nvPicPr>
                      <p:cNvPr id="25" name="Object 24"/>
                      <p:cNvPicPr/>
                      <p:nvPr/>
                    </p:nvPicPr>
                    <p:blipFill>
                      <a:blip r:embed="rId8"/>
                      <a:stretch>
                        <a:fillRect/>
                      </a:stretch>
                    </p:blipFill>
                    <p:spPr>
                      <a:xfrm>
                        <a:off x="533400" y="534711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316617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61517930"/>
              </p:ext>
            </p:extLst>
          </p:nvPr>
        </p:nvGraphicFramePr>
        <p:xfrm>
          <a:off x="609600" y="838200"/>
          <a:ext cx="6372225" cy="5807075"/>
        </p:xfrm>
        <a:graphic>
          <a:graphicData uri="http://schemas.openxmlformats.org/presentationml/2006/ole">
            <mc:AlternateContent xmlns:mc="http://schemas.openxmlformats.org/markup-compatibility/2006">
              <mc:Choice xmlns:v="urn:schemas-microsoft-com:vml" Requires="v">
                <p:oleObj spid="_x0000_s470044" name="Equation" r:id="rId3" imgW="4279680" imgH="4203360" progId="Equation.DSMT4">
                  <p:embed/>
                </p:oleObj>
              </mc:Choice>
              <mc:Fallback>
                <p:oleObj name="Equation" r:id="rId3" imgW="4279680" imgH="4203360" progId="Equation.DSMT4">
                  <p:embed/>
                  <p:pic>
                    <p:nvPicPr>
                      <p:cNvPr id="5" name="Object 4"/>
                      <p:cNvPicPr>
                        <a:picLocks noChangeAspect="1" noChangeArrowheads="1"/>
                      </p:cNvPicPr>
                      <p:nvPr/>
                    </p:nvPicPr>
                    <p:blipFill>
                      <a:blip r:embed="rId4"/>
                      <a:srcRect/>
                      <a:stretch>
                        <a:fillRect/>
                      </a:stretch>
                    </p:blipFill>
                    <p:spPr bwMode="auto">
                      <a:xfrm>
                        <a:off x="609600" y="838200"/>
                        <a:ext cx="6372225" cy="5807075"/>
                      </a:xfrm>
                      <a:prstGeom prst="rect">
                        <a:avLst/>
                      </a:prstGeom>
                      <a:noFill/>
                      <a:ln>
                        <a:noFill/>
                      </a:ln>
                    </p:spPr>
                  </p:pic>
                </p:oleObj>
              </mc:Fallback>
            </mc:AlternateContent>
          </a:graphicData>
        </a:graphic>
      </p:graphicFrame>
      <p:sp>
        <p:nvSpPr>
          <p:cNvPr id="6" name="TextBox 5"/>
          <p:cNvSpPr txBox="1"/>
          <p:nvPr/>
        </p:nvSpPr>
        <p:spPr>
          <a:xfrm>
            <a:off x="381000" y="762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spTree>
    <p:extLst>
      <p:ext uri="{BB962C8B-B14F-4D97-AF65-F5344CB8AC3E}">
        <p14:creationId xmlns:p14="http://schemas.microsoft.com/office/powerpoint/2010/main" val="374490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15" t="27635" r="15528" b="15972"/>
          <a:stretch/>
        </p:blipFill>
        <p:spPr bwMode="auto">
          <a:xfrm>
            <a:off x="533400" y="1493520"/>
            <a:ext cx="6718515" cy="423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050573751"/>
              </p:ext>
            </p:extLst>
          </p:nvPr>
        </p:nvGraphicFramePr>
        <p:xfrm>
          <a:off x="237275" y="2667000"/>
          <a:ext cx="450850" cy="863600"/>
        </p:xfrm>
        <a:graphic>
          <a:graphicData uri="http://schemas.openxmlformats.org/presentationml/2006/ole">
            <mc:AlternateContent xmlns:mc="http://schemas.openxmlformats.org/markup-compatibility/2006">
              <mc:Choice xmlns:v="urn:schemas-microsoft-com:vml" Requires="v">
                <p:oleObj spid="_x0000_s471120" name="数式" r:id="rId4" imgW="190440" imgH="393480" progId="Equation.3">
                  <p:embed/>
                </p:oleObj>
              </mc:Choice>
              <mc:Fallback>
                <p:oleObj name="数式" r:id="rId4" imgW="190440" imgH="393480" progId="Equation.3">
                  <p:embed/>
                  <p:pic>
                    <p:nvPicPr>
                      <p:cNvPr id="8" name="Object 7"/>
                      <p:cNvPicPr>
                        <a:picLocks noChangeAspect="1" noChangeArrowheads="1"/>
                      </p:cNvPicPr>
                      <p:nvPr/>
                    </p:nvPicPr>
                    <p:blipFill>
                      <a:blip r:embed="rId5"/>
                      <a:srcRect/>
                      <a:stretch>
                        <a:fillRect/>
                      </a:stretch>
                    </p:blipFill>
                    <p:spPr bwMode="auto">
                      <a:xfrm>
                        <a:off x="237275" y="26670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16678568"/>
              </p:ext>
            </p:extLst>
          </p:nvPr>
        </p:nvGraphicFramePr>
        <p:xfrm>
          <a:off x="6943725" y="1493838"/>
          <a:ext cx="889000" cy="4232275"/>
        </p:xfrm>
        <a:graphic>
          <a:graphicData uri="http://schemas.openxmlformats.org/presentationml/2006/ole">
            <mc:AlternateContent xmlns:mc="http://schemas.openxmlformats.org/markup-compatibility/2006">
              <mc:Choice xmlns:v="urn:schemas-microsoft-com:vml" Requires="v">
                <p:oleObj spid="_x0000_s471121" name="Equation" r:id="rId6" imgW="533160" imgH="2171520" progId="Equation.DSMT4">
                  <p:embed/>
                </p:oleObj>
              </mc:Choice>
              <mc:Fallback>
                <p:oleObj name="Equation" r:id="rId6" imgW="533160" imgH="2171520" progId="Equation.DSMT4">
                  <p:embed/>
                  <p:pic>
                    <p:nvPicPr>
                      <p:cNvPr id="9" name="Object 8"/>
                      <p:cNvPicPr>
                        <a:picLocks noChangeAspect="1" noChangeArrowheads="1"/>
                      </p:cNvPicPr>
                      <p:nvPr/>
                    </p:nvPicPr>
                    <p:blipFill>
                      <a:blip r:embed="rId7"/>
                      <a:srcRect/>
                      <a:stretch>
                        <a:fillRect/>
                      </a:stretch>
                    </p:blipFill>
                    <p:spPr bwMode="auto">
                      <a:xfrm>
                        <a:off x="6943725" y="1493838"/>
                        <a:ext cx="889000" cy="4232275"/>
                      </a:xfrm>
                      <a:prstGeom prst="rect">
                        <a:avLst/>
                      </a:prstGeom>
                      <a:noFill/>
                      <a:ln>
                        <a:noFill/>
                      </a:ln>
                    </p:spPr>
                  </p:pic>
                </p:oleObj>
              </mc:Fallback>
            </mc:AlternateContent>
          </a:graphicData>
        </a:graphic>
      </p:graphicFrame>
      <p:sp>
        <p:nvSpPr>
          <p:cNvPr id="9" name="TextBox 8"/>
          <p:cNvSpPr txBox="1"/>
          <p:nvPr/>
        </p:nvSpPr>
        <p:spPr>
          <a:xfrm>
            <a:off x="7620000" y="3429000"/>
            <a:ext cx="785793" cy="461665"/>
          </a:xfrm>
          <a:prstGeom prst="rect">
            <a:avLst/>
          </a:prstGeom>
          <a:noFill/>
        </p:spPr>
        <p:txBody>
          <a:bodyPr wrap="none" rtlCol="0">
            <a:spAutoFit/>
          </a:bodyPr>
          <a:lstStyle/>
          <a:p>
            <a:r>
              <a:rPr lang="en-US" sz="2400" dirty="0">
                <a:latin typeface="+mj-lt"/>
              </a:rPr>
              <a:t>= </a:t>
            </a:r>
            <a:r>
              <a:rPr lang="en-US" sz="2400" dirty="0">
                <a:latin typeface="Symbol" pitchFamily="18" charset="2"/>
              </a:rPr>
              <a:t>w</a:t>
            </a:r>
            <a:r>
              <a:rPr lang="en-US" sz="2400" baseline="30000" dirty="0">
                <a:latin typeface="+mj-lt"/>
              </a:rPr>
              <a:t>2</a:t>
            </a:r>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9379036"/>
              </p:ext>
            </p:extLst>
          </p:nvPr>
        </p:nvGraphicFramePr>
        <p:xfrm>
          <a:off x="8178800" y="1524000"/>
          <a:ext cx="889000" cy="4232275"/>
        </p:xfrm>
        <a:graphic>
          <a:graphicData uri="http://schemas.openxmlformats.org/presentationml/2006/ole">
            <mc:AlternateContent xmlns:mc="http://schemas.openxmlformats.org/markup-compatibility/2006">
              <mc:Choice xmlns:v="urn:schemas-microsoft-com:vml" Requires="v">
                <p:oleObj spid="_x0000_s471122" name="Equation" r:id="rId8" imgW="533160" imgH="2171520" progId="Equation.DSMT4">
                  <p:embed/>
                </p:oleObj>
              </mc:Choice>
              <mc:Fallback>
                <p:oleObj name="Equation" r:id="rId8" imgW="533160" imgH="2171520" progId="Equation.DSMT4">
                  <p:embed/>
                  <p:pic>
                    <p:nvPicPr>
                      <p:cNvPr id="13" name="Object 12"/>
                      <p:cNvPicPr>
                        <a:picLocks noChangeAspect="1" noChangeArrowheads="1"/>
                      </p:cNvPicPr>
                      <p:nvPr/>
                    </p:nvPicPr>
                    <p:blipFill>
                      <a:blip r:embed="rId7"/>
                      <a:srcRect/>
                      <a:stretch>
                        <a:fillRect/>
                      </a:stretch>
                    </p:blipFill>
                    <p:spPr bwMode="auto">
                      <a:xfrm>
                        <a:off x="8178800" y="1524000"/>
                        <a:ext cx="889000" cy="423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0169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92310949"/>
              </p:ext>
            </p:extLst>
          </p:nvPr>
        </p:nvGraphicFramePr>
        <p:xfrm>
          <a:off x="652462" y="1143000"/>
          <a:ext cx="8491538" cy="2217737"/>
        </p:xfrm>
        <a:graphic>
          <a:graphicData uri="http://schemas.openxmlformats.org/presentationml/2006/ole">
            <mc:AlternateContent xmlns:mc="http://schemas.openxmlformats.org/markup-compatibility/2006">
              <mc:Choice xmlns:v="urn:schemas-microsoft-com:vml" Requires="v">
                <p:oleObj spid="_x0000_s467002" name="Equation" r:id="rId3" imgW="4152600" imgH="1091880" progId="Equation.DSMT4">
                  <p:embed/>
                </p:oleObj>
              </mc:Choice>
              <mc:Fallback>
                <p:oleObj name="Equation" r:id="rId3" imgW="4152600" imgH="1091880" progId="Equation.DSMT4">
                  <p:embed/>
                  <p:pic>
                    <p:nvPicPr>
                      <p:cNvPr id="5" name="Object 4"/>
                      <p:cNvPicPr>
                        <a:picLocks noChangeAspect="1" noChangeArrowheads="1"/>
                      </p:cNvPicPr>
                      <p:nvPr/>
                    </p:nvPicPr>
                    <p:blipFill>
                      <a:blip r:embed="rId4"/>
                      <a:srcRect/>
                      <a:stretch>
                        <a:fillRect/>
                      </a:stretch>
                    </p:blipFill>
                    <p:spPr bwMode="auto">
                      <a:xfrm>
                        <a:off x="652462" y="1143000"/>
                        <a:ext cx="8491538" cy="2217737"/>
                      </a:xfrm>
                      <a:prstGeom prst="rect">
                        <a:avLst/>
                      </a:prstGeom>
                      <a:noFill/>
                      <a:ln>
                        <a:noFill/>
                      </a:ln>
                    </p:spPr>
                  </p:pic>
                </p:oleObj>
              </mc:Fallback>
            </mc:AlternateContent>
          </a:graphicData>
        </a:graphic>
      </p:graphicFrame>
      <p:sp>
        <p:nvSpPr>
          <p:cNvPr id="6" name="TextBox 5"/>
          <p:cNvSpPr txBox="1"/>
          <p:nvPr/>
        </p:nvSpPr>
        <p:spPr>
          <a:xfrm>
            <a:off x="152400" y="304800"/>
            <a:ext cx="7467600" cy="830997"/>
          </a:xfrm>
          <a:prstGeom prst="rect">
            <a:avLst/>
          </a:prstGeom>
          <a:noFill/>
        </p:spPr>
        <p:txBody>
          <a:bodyPr wrap="square" rtlCol="0">
            <a:spAutoFit/>
          </a:bodyPr>
          <a:lstStyle/>
          <a:p>
            <a:r>
              <a:rPr lang="en-US" sz="2400" dirty="0">
                <a:latin typeface="+mj-lt"/>
              </a:rPr>
              <a:t>Discrete particle interactions </a:t>
            </a:r>
            <a:r>
              <a:rPr lang="en-US" sz="2400" dirty="0">
                <a:latin typeface="+mj-lt"/>
                <a:sym typeface="Wingdings" panose="05000000000000000000" pitchFamily="2" charset="2"/>
              </a:rPr>
              <a:t> continuous media </a:t>
            </a:r>
            <a:endParaRPr lang="en-US" sz="2400" dirty="0">
              <a:latin typeface="+mj-lt"/>
            </a:endParaRPr>
          </a:p>
          <a:p>
            <a:r>
              <a:rPr lang="en-US" sz="2400" dirty="0">
                <a:latin typeface="+mj-lt"/>
              </a:rPr>
              <a:t>The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2021342597"/>
              </p:ext>
            </p:extLst>
          </p:nvPr>
        </p:nvGraphicFramePr>
        <p:xfrm>
          <a:off x="652462" y="3762078"/>
          <a:ext cx="6646862" cy="954088"/>
        </p:xfrm>
        <a:graphic>
          <a:graphicData uri="http://schemas.openxmlformats.org/presentationml/2006/ole">
            <mc:AlternateContent xmlns:mc="http://schemas.openxmlformats.org/markup-compatibility/2006">
              <mc:Choice xmlns:v="urn:schemas-microsoft-com:vml" Requires="v">
                <p:oleObj spid="_x0000_s467003" name="Equation" r:id="rId5" imgW="3251160" imgH="469800" progId="Equation.DSMT4">
                  <p:embed/>
                </p:oleObj>
              </mc:Choice>
              <mc:Fallback>
                <p:oleObj name="Equation" r:id="rId5" imgW="3251160" imgH="469800" progId="Equation.DSMT4">
                  <p:embed/>
                  <p:pic>
                    <p:nvPicPr>
                      <p:cNvPr id="5" name="Object 4"/>
                      <p:cNvPicPr>
                        <a:picLocks noChangeAspect="1" noChangeArrowheads="1"/>
                      </p:cNvPicPr>
                      <p:nvPr/>
                    </p:nvPicPr>
                    <p:blipFill>
                      <a:blip r:embed="rId6"/>
                      <a:srcRect/>
                      <a:stretch>
                        <a:fillRect/>
                      </a:stretch>
                    </p:blipFill>
                    <p:spPr bwMode="auto">
                      <a:xfrm>
                        <a:off x="652462" y="3762078"/>
                        <a:ext cx="6646862" cy="954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493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20561168"/>
              </p:ext>
            </p:extLst>
          </p:nvPr>
        </p:nvGraphicFramePr>
        <p:xfrm>
          <a:off x="304800" y="3479552"/>
          <a:ext cx="6931025" cy="2541587"/>
        </p:xfrm>
        <a:graphic>
          <a:graphicData uri="http://schemas.openxmlformats.org/presentationml/2006/ole">
            <mc:AlternateContent xmlns:mc="http://schemas.openxmlformats.org/markup-compatibility/2006">
              <mc:Choice xmlns:v="urn:schemas-microsoft-com:vml" Requires="v">
                <p:oleObj spid="_x0000_s472112" name="Equation" r:id="rId3" imgW="5219640" imgH="1917360" progId="Equation.DSMT4">
                  <p:embed/>
                </p:oleObj>
              </mc:Choice>
              <mc:Fallback>
                <p:oleObj name="Equation" r:id="rId3" imgW="5219640" imgH="1917360" progId="Equation.DSMT4">
                  <p:embed/>
                  <p:pic>
                    <p:nvPicPr>
                      <p:cNvPr id="6" name="Object 5"/>
                      <p:cNvPicPr/>
                      <p:nvPr/>
                    </p:nvPicPr>
                    <p:blipFill>
                      <a:blip r:embed="rId4"/>
                      <a:stretch>
                        <a:fillRect/>
                      </a:stretch>
                    </p:blipFill>
                    <p:spPr>
                      <a:xfrm>
                        <a:off x="304800" y="3479552"/>
                        <a:ext cx="6931025" cy="2541587"/>
                      </a:xfrm>
                      <a:prstGeom prst="rect">
                        <a:avLst/>
                      </a:prstGeom>
                    </p:spPr>
                  </p:pic>
                </p:oleObj>
              </mc:Fallback>
            </mc:AlternateContent>
          </a:graphicData>
        </a:graphic>
      </p:graphicFrame>
      <p:sp>
        <p:nvSpPr>
          <p:cNvPr id="6" name="TextBox 5"/>
          <p:cNvSpPr txBox="1"/>
          <p:nvPr/>
        </p:nvSpPr>
        <p:spPr>
          <a:xfrm>
            <a:off x="228600" y="228600"/>
            <a:ext cx="7620000" cy="461665"/>
          </a:xfrm>
          <a:prstGeom prst="rect">
            <a:avLst/>
          </a:prstGeom>
          <a:noFill/>
        </p:spPr>
        <p:txBody>
          <a:bodyPr wrap="square" rtlCol="0">
            <a:spAutoFit/>
          </a:bodyPr>
          <a:lstStyle/>
          <a:p>
            <a:r>
              <a:rPr lang="en-US" sz="2400" dirty="0">
                <a:latin typeface="+mj-lt"/>
              </a:rPr>
              <a:t>Mechanical motion of fluids</a:t>
            </a:r>
          </a:p>
        </p:txBody>
      </p:sp>
      <p:sp>
        <p:nvSpPr>
          <p:cNvPr id="7" name="TextBox 6"/>
          <p:cNvSpPr txBox="1"/>
          <p:nvPr/>
        </p:nvSpPr>
        <p:spPr>
          <a:xfrm>
            <a:off x="457200" y="709127"/>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Use Euler formulation; following “particles” of fluid</a:t>
            </a:r>
          </a:p>
        </p:txBody>
      </p:sp>
      <p:graphicFrame>
        <p:nvGraphicFramePr>
          <p:cNvPr id="8" name="Object 7"/>
          <p:cNvGraphicFramePr>
            <a:graphicFrameLocks noChangeAspect="1"/>
          </p:cNvGraphicFramePr>
          <p:nvPr>
            <p:extLst>
              <p:ext uri="{D42A27DB-BD31-4B8C-83A1-F6EECF244321}">
                <p14:modId xmlns:p14="http://schemas.microsoft.com/office/powerpoint/2010/main" val="9655197"/>
              </p:ext>
            </p:extLst>
          </p:nvPr>
        </p:nvGraphicFramePr>
        <p:xfrm>
          <a:off x="990600" y="1595438"/>
          <a:ext cx="5867400" cy="1828800"/>
        </p:xfrm>
        <a:graphic>
          <a:graphicData uri="http://schemas.openxmlformats.org/presentationml/2006/ole">
            <mc:AlternateContent xmlns:mc="http://schemas.openxmlformats.org/markup-compatibility/2006">
              <mc:Choice xmlns:v="urn:schemas-microsoft-com:vml" Requires="v">
                <p:oleObj spid="_x0000_s472113" name="数式" r:id="rId5" imgW="2120760" imgH="660240" progId="Equation.3">
                  <p:embed/>
                </p:oleObj>
              </mc:Choice>
              <mc:Fallback>
                <p:oleObj name="数式" r:id="rId5" imgW="2120760" imgH="660240" progId="Equation.3">
                  <p:embed/>
                  <p:pic>
                    <p:nvPicPr>
                      <p:cNvPr id="8" name="Object 7"/>
                      <p:cNvPicPr>
                        <a:picLocks noChangeAspect="1" noChangeArrowheads="1"/>
                      </p:cNvPicPr>
                      <p:nvPr/>
                    </p:nvPicPr>
                    <p:blipFill>
                      <a:blip r:embed="rId6"/>
                      <a:srcRect/>
                      <a:stretch>
                        <a:fillRect/>
                      </a:stretch>
                    </p:blipFill>
                    <p:spPr bwMode="auto">
                      <a:xfrm>
                        <a:off x="990600" y="1595438"/>
                        <a:ext cx="5867400" cy="1828800"/>
                      </a:xfrm>
                      <a:prstGeom prst="rect">
                        <a:avLst/>
                      </a:prstGeom>
                      <a:noFill/>
                      <a:ln>
                        <a:noFill/>
                      </a:ln>
                    </p:spPr>
                  </p:pic>
                </p:oleObj>
              </mc:Fallback>
            </mc:AlternateContent>
          </a:graphicData>
        </a:graphic>
      </p:graphicFrame>
      <p:sp>
        <p:nvSpPr>
          <p:cNvPr id="9" name="Left Brace 8"/>
          <p:cNvSpPr/>
          <p:nvPr/>
        </p:nvSpPr>
        <p:spPr>
          <a:xfrm rot="16200000">
            <a:off x="5042853" y="3619499"/>
            <a:ext cx="761999" cy="3276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495800" y="5638800"/>
            <a:ext cx="4191000" cy="461665"/>
          </a:xfrm>
          <a:prstGeom prst="rect">
            <a:avLst/>
          </a:prstGeom>
          <a:noFill/>
        </p:spPr>
        <p:txBody>
          <a:bodyPr wrap="square" rtlCol="0">
            <a:spAutoFit/>
          </a:bodyPr>
          <a:lstStyle/>
          <a:p>
            <a:r>
              <a:rPr lang="en-US" sz="2400" dirty="0">
                <a:latin typeface="+mj-lt"/>
              </a:rPr>
              <a:t>Viscosity contributions</a:t>
            </a:r>
          </a:p>
        </p:txBody>
      </p:sp>
    </p:spTree>
    <p:extLst>
      <p:ext uri="{BB962C8B-B14F-4D97-AF65-F5344CB8AC3E}">
        <p14:creationId xmlns:p14="http://schemas.microsoft.com/office/powerpoint/2010/main" val="8459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EF9AC-0B76-4AE5-8A40-20D01ADF0CEA}"/>
              </a:ext>
            </a:extLst>
          </p:cNvPr>
          <p:cNvSpPr>
            <a:spLocks noGrp="1"/>
          </p:cNvSpPr>
          <p:nvPr>
            <p:ph type="dt" sz="half" idx="10"/>
          </p:nvPr>
        </p:nvSpPr>
        <p:spPr/>
        <p:txBody>
          <a:bodyPr/>
          <a:lstStyle/>
          <a:p>
            <a:r>
              <a:rPr lang="en-US"/>
              <a:t>11/25/2019</a:t>
            </a:r>
            <a:endParaRPr lang="en-US" dirty="0"/>
          </a:p>
        </p:txBody>
      </p:sp>
      <p:sp>
        <p:nvSpPr>
          <p:cNvPr id="3" name="Footer Placeholder 2">
            <a:extLst>
              <a:ext uri="{FF2B5EF4-FFF2-40B4-BE49-F238E27FC236}">
                <a16:creationId xmlns:a16="http://schemas.microsoft.com/office/drawing/2014/main" id="{29CA4181-2372-42B1-90B1-9BEEB76089DB}"/>
              </a:ext>
            </a:extLst>
          </p:cNvPr>
          <p:cNvSpPr>
            <a:spLocks noGrp="1"/>
          </p:cNvSpPr>
          <p:nvPr>
            <p:ph type="ftr" sz="quarter" idx="11"/>
          </p:nvPr>
        </p:nvSpPr>
        <p:spPr/>
        <p:txBody>
          <a:bodyPr/>
          <a:lstStyle/>
          <a:p>
            <a:r>
              <a:rPr lang="en-US"/>
              <a:t>PHY 711  Fall 2019 -- Lecture 35</a:t>
            </a:r>
            <a:endParaRPr lang="en-US" dirty="0"/>
          </a:p>
        </p:txBody>
      </p:sp>
      <p:sp>
        <p:nvSpPr>
          <p:cNvPr id="4" name="Slide Number Placeholder 3">
            <a:extLst>
              <a:ext uri="{FF2B5EF4-FFF2-40B4-BE49-F238E27FC236}">
                <a16:creationId xmlns:a16="http://schemas.microsoft.com/office/drawing/2014/main" id="{169F7D3B-3925-4EED-8291-CF52F9BBB2DA}"/>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ectangle 4">
            <a:extLst>
              <a:ext uri="{FF2B5EF4-FFF2-40B4-BE49-F238E27FC236}">
                <a16:creationId xmlns:a16="http://schemas.microsoft.com/office/drawing/2014/main" id="{D772A014-AD4A-4BB7-8B20-22A880CC2007}"/>
              </a:ext>
            </a:extLst>
          </p:cNvPr>
          <p:cNvSpPr/>
          <p:nvPr/>
        </p:nvSpPr>
        <p:spPr>
          <a:xfrm>
            <a:off x="152400" y="130663"/>
            <a:ext cx="8839200" cy="6370975"/>
          </a:xfrm>
          <a:prstGeom prst="rect">
            <a:avLst/>
          </a:prstGeom>
        </p:spPr>
        <p:txBody>
          <a:bodyPr wrap="square">
            <a:spAutoFit/>
          </a:bodyPr>
          <a:lstStyle/>
          <a:p>
            <a:r>
              <a:rPr lang="en-US" sz="2400" b="1" dirty="0"/>
              <a:t>Comments on the “Computational Project”.  </a:t>
            </a:r>
          </a:p>
          <a:p>
            <a:endParaRPr lang="en-US" sz="2400" b="1" dirty="0"/>
          </a:p>
          <a:p>
            <a:r>
              <a:rPr lang="en-US" sz="2400" dirty="0"/>
              <a:t>Presumably you have all completed or nearly completed your project.   Nevertheless, just to remind – </a:t>
            </a:r>
          </a:p>
          <a:p>
            <a:endParaRPr lang="en-US" sz="2400" dirty="0"/>
          </a:p>
          <a:p>
            <a:r>
              <a:rPr lang="en-US" sz="2400" dirty="0"/>
              <a:t>The purpose of this assignment is to provide an opportunity for you to study a topic of your choice in greater depth. The general guideline for your choice of project is that it should have something to do with classical mechanics, and there should be some degree of analytical or numerical computation associated with the project. The completed project will include a  presentation to the class (~20 min + 5 min for questions).  After completing your presentation, please turn in a copy of your presentation slides plus any notes and references.</a:t>
            </a:r>
          </a:p>
          <a:p>
            <a:endParaRPr lang="en-US" sz="2400" dirty="0"/>
          </a:p>
          <a:p>
            <a:r>
              <a:rPr lang="en-US" sz="2400" dirty="0"/>
              <a:t>If you have not already signed up for your presentation time, please do so as soon as possible.</a:t>
            </a:r>
          </a:p>
        </p:txBody>
      </p:sp>
    </p:spTree>
    <p:extLst>
      <p:ext uri="{BB962C8B-B14F-4D97-AF65-F5344CB8AC3E}">
        <p14:creationId xmlns:p14="http://schemas.microsoft.com/office/powerpoint/2010/main" val="46788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pSp>
        <p:nvGrpSpPr>
          <p:cNvPr id="5" name="Group 4"/>
          <p:cNvGrpSpPr/>
          <p:nvPr/>
        </p:nvGrpSpPr>
        <p:grpSpPr>
          <a:xfrm>
            <a:off x="1813560" y="1080653"/>
            <a:ext cx="6949440" cy="2804160"/>
            <a:chOff x="228600" y="2895600"/>
            <a:chExt cx="8686800" cy="3505200"/>
          </a:xfrm>
        </p:grpSpPr>
        <p:sp>
          <p:nvSpPr>
            <p:cNvPr id="6" name="Cube 5"/>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9" name="Down Arrow 8"/>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2" name="Straight Arrow Connector 11"/>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4" name="Straight Arrow Connector 13"/>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16" name="Curved Connector 15"/>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9" name="Straight Arrow Connector 18"/>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cxnSp>
        <p:nvCxnSpPr>
          <p:cNvPr id="21" name="Straight Connector 20"/>
          <p:cNvCxnSpPr/>
          <p:nvPr/>
        </p:nvCxnSpPr>
        <p:spPr>
          <a:xfrm>
            <a:off x="1524000" y="3580013"/>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3351413"/>
            <a:ext cx="838200" cy="461665"/>
          </a:xfrm>
          <a:prstGeom prst="rect">
            <a:avLst/>
          </a:prstGeom>
          <a:noFill/>
        </p:spPr>
        <p:txBody>
          <a:bodyPr wrap="square" rtlCol="0">
            <a:spAutoFit/>
          </a:bodyPr>
          <a:lstStyle/>
          <a:p>
            <a:r>
              <a:rPr lang="en-US" sz="2400" i="1" dirty="0">
                <a:latin typeface="+mj-lt"/>
              </a:rPr>
              <a:t>z=0</a:t>
            </a:r>
          </a:p>
        </p:txBody>
      </p:sp>
      <p:graphicFrame>
        <p:nvGraphicFramePr>
          <p:cNvPr id="23" name="Object 22"/>
          <p:cNvGraphicFramePr>
            <a:graphicFrameLocks noChangeAspect="1"/>
          </p:cNvGraphicFramePr>
          <p:nvPr>
            <p:extLst>
              <p:ext uri="{D42A27DB-BD31-4B8C-83A1-F6EECF244321}">
                <p14:modId xmlns:p14="http://schemas.microsoft.com/office/powerpoint/2010/main" val="48474785"/>
              </p:ext>
            </p:extLst>
          </p:nvPr>
        </p:nvGraphicFramePr>
        <p:xfrm>
          <a:off x="1826260" y="4189613"/>
          <a:ext cx="6555740" cy="2515987"/>
        </p:xfrm>
        <a:graphic>
          <a:graphicData uri="http://schemas.openxmlformats.org/presentationml/2006/ole">
            <mc:AlternateContent xmlns:mc="http://schemas.openxmlformats.org/markup-compatibility/2006">
              <mc:Choice xmlns:v="urn:schemas-microsoft-com:vml" Requires="v">
                <p:oleObj spid="_x0000_s473112" name="Equation" r:id="rId3" imgW="4698720" imgH="1803240" progId="Equation.DSMT4">
                  <p:embed/>
                </p:oleObj>
              </mc:Choice>
              <mc:Fallback>
                <p:oleObj name="Equation" r:id="rId3" imgW="4698720" imgH="1803240" progId="Equation.DSMT4">
                  <p:embed/>
                  <p:pic>
                    <p:nvPicPr>
                      <p:cNvPr id="25" name="Object 24"/>
                      <p:cNvPicPr/>
                      <p:nvPr/>
                    </p:nvPicPr>
                    <p:blipFill>
                      <a:blip r:embed="rId4"/>
                      <a:stretch>
                        <a:fillRect/>
                      </a:stretch>
                    </p:blipFill>
                    <p:spPr>
                      <a:xfrm>
                        <a:off x="1826260" y="4189613"/>
                        <a:ext cx="6555740" cy="2515987"/>
                      </a:xfrm>
                      <a:prstGeom prst="rect">
                        <a:avLst/>
                      </a:prstGeom>
                    </p:spPr>
                  </p:pic>
                </p:oleObj>
              </mc:Fallback>
            </mc:AlternateContent>
          </a:graphicData>
        </a:graphic>
      </p:graphicFrame>
      <p:sp>
        <p:nvSpPr>
          <p:cNvPr id="24" name="TextBox 23"/>
          <p:cNvSpPr txBox="1"/>
          <p:nvPr/>
        </p:nvSpPr>
        <p:spPr>
          <a:xfrm>
            <a:off x="210874" y="586276"/>
            <a:ext cx="6583680" cy="461665"/>
          </a:xfrm>
          <a:prstGeom prst="rect">
            <a:avLst/>
          </a:prstGeom>
          <a:noFill/>
        </p:spPr>
        <p:txBody>
          <a:bodyPr wrap="square" rtlCol="0">
            <a:spAutoFit/>
          </a:bodyPr>
          <a:lstStyle/>
          <a:p>
            <a:r>
              <a:rPr lang="en-US" sz="2400" dirty="0">
                <a:latin typeface="+mj-lt"/>
              </a:rPr>
              <a:t>Non-linear effects in surface waves:</a:t>
            </a:r>
          </a:p>
        </p:txBody>
      </p:sp>
      <p:sp>
        <p:nvSpPr>
          <p:cNvPr id="25" name="TextBox 24"/>
          <p:cNvSpPr txBox="1"/>
          <p:nvPr/>
        </p:nvSpPr>
        <p:spPr>
          <a:xfrm>
            <a:off x="30480" y="96865"/>
            <a:ext cx="7924800" cy="461665"/>
          </a:xfrm>
          <a:prstGeom prst="rect">
            <a:avLst/>
          </a:prstGeom>
          <a:noFill/>
        </p:spPr>
        <p:txBody>
          <a:bodyPr wrap="square" rtlCol="0">
            <a:spAutoFit/>
          </a:bodyPr>
          <a:lstStyle/>
          <a:p>
            <a:r>
              <a:rPr lang="en-US" sz="2400" dirty="0">
                <a:latin typeface="+mj-lt"/>
              </a:rPr>
              <a:t>Fluid mechanics of incompressible fluid plus surface</a:t>
            </a:r>
          </a:p>
        </p:txBody>
      </p:sp>
    </p:spTree>
    <p:extLst>
      <p:ext uri="{BB962C8B-B14F-4D97-AF65-F5344CB8AC3E}">
        <p14:creationId xmlns:p14="http://schemas.microsoft.com/office/powerpoint/2010/main" val="62636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11/25/2019</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83EE9E6B-4609-43D0-B0F8-82F25D3A289D}"/>
              </a:ext>
            </a:extLst>
          </p:cNvPr>
          <p:cNvPicPr>
            <a:picLocks noChangeAspect="1"/>
          </p:cNvPicPr>
          <p:nvPr/>
        </p:nvPicPr>
        <p:blipFill>
          <a:blip r:embed="rId2"/>
          <a:stretch>
            <a:fillRect/>
          </a:stretch>
        </p:blipFill>
        <p:spPr>
          <a:xfrm>
            <a:off x="2209800" y="136525"/>
            <a:ext cx="5581650" cy="6452292"/>
          </a:xfrm>
          <a:prstGeom prst="rect">
            <a:avLst/>
          </a:prstGeom>
        </p:spPr>
      </p:pic>
      <p:sp>
        <p:nvSpPr>
          <p:cNvPr id="6" name="TextBox 5"/>
          <p:cNvSpPr txBox="1"/>
          <p:nvPr/>
        </p:nvSpPr>
        <p:spPr>
          <a:xfrm>
            <a:off x="0" y="0"/>
            <a:ext cx="8915400" cy="461665"/>
          </a:xfrm>
          <a:prstGeom prst="rect">
            <a:avLst/>
          </a:prstGeom>
          <a:noFill/>
        </p:spPr>
        <p:txBody>
          <a:bodyPr wrap="square" rtlCol="0">
            <a:spAutoFit/>
          </a:bodyPr>
          <a:lstStyle/>
          <a:p>
            <a:r>
              <a:rPr lang="en-US" sz="2400" dirty="0">
                <a:latin typeface="+mj-lt"/>
              </a:rPr>
              <a:t>Comments on presentation schedule:</a:t>
            </a:r>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Tree>
    <p:extLst>
      <p:ext uri="{BB962C8B-B14F-4D97-AF65-F5344CB8AC3E}">
        <p14:creationId xmlns:p14="http://schemas.microsoft.com/office/powerpoint/2010/main" val="115000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82C54-DC1D-403D-A79D-0D2C34EC52FE}"/>
              </a:ext>
            </a:extLst>
          </p:cNvPr>
          <p:cNvSpPr>
            <a:spLocks noGrp="1"/>
          </p:cNvSpPr>
          <p:nvPr>
            <p:ph type="dt" sz="half" idx="10"/>
          </p:nvPr>
        </p:nvSpPr>
        <p:spPr/>
        <p:txBody>
          <a:bodyPr/>
          <a:lstStyle/>
          <a:p>
            <a:r>
              <a:rPr lang="en-US"/>
              <a:t>11/25/2019</a:t>
            </a:r>
            <a:endParaRPr lang="en-US" dirty="0"/>
          </a:p>
        </p:txBody>
      </p:sp>
      <p:sp>
        <p:nvSpPr>
          <p:cNvPr id="3" name="Footer Placeholder 2">
            <a:extLst>
              <a:ext uri="{FF2B5EF4-FFF2-40B4-BE49-F238E27FC236}">
                <a16:creationId xmlns:a16="http://schemas.microsoft.com/office/drawing/2014/main" id="{7BA36D8B-8A4C-46A7-98A2-6E12CF863A53}"/>
              </a:ext>
            </a:extLst>
          </p:cNvPr>
          <p:cNvSpPr>
            <a:spLocks noGrp="1"/>
          </p:cNvSpPr>
          <p:nvPr>
            <p:ph type="ftr" sz="quarter" idx="11"/>
          </p:nvPr>
        </p:nvSpPr>
        <p:spPr/>
        <p:txBody>
          <a:bodyPr/>
          <a:lstStyle/>
          <a:p>
            <a:r>
              <a:rPr lang="en-US"/>
              <a:t>PHY 711  Fall 2019 -- Lecture 35</a:t>
            </a:r>
            <a:endParaRPr lang="en-US" dirty="0"/>
          </a:p>
        </p:txBody>
      </p:sp>
      <p:sp>
        <p:nvSpPr>
          <p:cNvPr id="4" name="Slide Number Placeholder 3">
            <a:extLst>
              <a:ext uri="{FF2B5EF4-FFF2-40B4-BE49-F238E27FC236}">
                <a16:creationId xmlns:a16="http://schemas.microsoft.com/office/drawing/2014/main" id="{0E9EF5A5-10A1-45B5-B91E-3EE32B084942}"/>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BB51CE41-F641-43F7-9D86-5DCEE5B738FF}"/>
              </a:ext>
            </a:extLst>
          </p:cNvPr>
          <p:cNvSpPr txBox="1"/>
          <p:nvPr/>
        </p:nvSpPr>
        <p:spPr>
          <a:xfrm>
            <a:off x="533400" y="2133600"/>
            <a:ext cx="7620000" cy="1569660"/>
          </a:xfrm>
          <a:prstGeom prst="rect">
            <a:avLst/>
          </a:prstGeom>
          <a:noFill/>
        </p:spPr>
        <p:txBody>
          <a:bodyPr wrap="square" rtlCol="0">
            <a:spAutoFit/>
          </a:bodyPr>
          <a:lstStyle/>
          <a:p>
            <a:r>
              <a:rPr lang="en-US" sz="2400" dirty="0">
                <a:latin typeface="+mj-lt"/>
              </a:rPr>
              <a:t>Comments on  take-home final –</a:t>
            </a:r>
          </a:p>
          <a:p>
            <a:r>
              <a:rPr lang="en-US" sz="2400" dirty="0">
                <a:latin typeface="+mj-lt"/>
              </a:rPr>
              <a:t>          Similar to mid-term in form</a:t>
            </a:r>
          </a:p>
          <a:p>
            <a:r>
              <a:rPr lang="en-US" sz="2400" dirty="0">
                <a:latin typeface="+mj-lt"/>
              </a:rPr>
              <a:t>           </a:t>
            </a:r>
            <a:r>
              <a:rPr lang="en-US" sz="2400" b="1" dirty="0">
                <a:latin typeface="+mj-lt"/>
              </a:rPr>
              <a:t>Available: </a:t>
            </a:r>
            <a:r>
              <a:rPr lang="en-US" sz="2400" dirty="0">
                <a:latin typeface="+mj-lt"/>
              </a:rPr>
              <a:t>Fri.   Dec. 6, 2019</a:t>
            </a:r>
          </a:p>
          <a:p>
            <a:r>
              <a:rPr lang="en-US" sz="2400" dirty="0">
                <a:latin typeface="+mj-lt"/>
              </a:rPr>
              <a:t>           </a:t>
            </a:r>
            <a:r>
              <a:rPr lang="en-US" sz="2400" b="1" dirty="0">
                <a:latin typeface="+mj-lt"/>
              </a:rPr>
              <a:t>Due before:</a:t>
            </a:r>
            <a:r>
              <a:rPr lang="en-US" sz="2400" dirty="0">
                <a:latin typeface="+mj-lt"/>
              </a:rPr>
              <a:t> Mon.   Dec. 16, 2019 before 11 AM</a:t>
            </a:r>
          </a:p>
        </p:txBody>
      </p:sp>
    </p:spTree>
    <p:extLst>
      <p:ext uri="{BB962C8B-B14F-4D97-AF65-F5344CB8AC3E}">
        <p14:creationId xmlns:p14="http://schemas.microsoft.com/office/powerpoint/2010/main" val="27705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6820" y="304800"/>
            <a:ext cx="8371880" cy="6248400"/>
          </a:xfrm>
          <a:prstGeom prst="rect">
            <a:avLst/>
          </a:prstGeom>
        </p:spPr>
      </p:pic>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97536" y="36576"/>
            <a:ext cx="7543800" cy="461665"/>
          </a:xfrm>
          <a:prstGeom prst="rect">
            <a:avLst/>
          </a:prstGeom>
          <a:noFill/>
        </p:spPr>
        <p:txBody>
          <a:bodyPr wrap="square" rtlCol="0">
            <a:spAutoFit/>
          </a:bodyPr>
          <a:lstStyle/>
          <a:p>
            <a:r>
              <a:rPr lang="en-US" sz="2400" dirty="0">
                <a:latin typeface="+mj-lt"/>
              </a:rPr>
              <a:t>Review of mathematical methods</a:t>
            </a:r>
          </a:p>
        </p:txBody>
      </p:sp>
    </p:spTree>
    <p:extLst>
      <p:ext uri="{BB962C8B-B14F-4D97-AF65-F5344CB8AC3E}">
        <p14:creationId xmlns:p14="http://schemas.microsoft.com/office/powerpoint/2010/main" val="424755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p:cNvPicPr>
            <a:picLocks noChangeAspect="1"/>
          </p:cNvPicPr>
          <p:nvPr/>
        </p:nvPicPr>
        <p:blipFill>
          <a:blip r:embed="rId2"/>
          <a:stretch>
            <a:fillRect/>
          </a:stretch>
        </p:blipFill>
        <p:spPr>
          <a:xfrm>
            <a:off x="1513114" y="231775"/>
            <a:ext cx="5895975" cy="6124575"/>
          </a:xfrm>
          <a:prstGeom prst="rect">
            <a:avLst/>
          </a:prstGeom>
        </p:spPr>
      </p:pic>
    </p:spTree>
    <p:extLst>
      <p:ext uri="{BB962C8B-B14F-4D97-AF65-F5344CB8AC3E}">
        <p14:creationId xmlns:p14="http://schemas.microsoft.com/office/powerpoint/2010/main" val="295737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71525" y="597758"/>
            <a:ext cx="7600950" cy="5778912"/>
          </a:xfrm>
          <a:prstGeom prst="rect">
            <a:avLst/>
          </a:prstGeom>
        </p:spPr>
      </p:pic>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304800"/>
            <a:ext cx="8077200" cy="461665"/>
          </a:xfrm>
          <a:prstGeom prst="rect">
            <a:avLst/>
          </a:prstGeom>
          <a:noFill/>
        </p:spPr>
        <p:txBody>
          <a:bodyPr wrap="square" rtlCol="0">
            <a:spAutoFit/>
          </a:bodyPr>
          <a:lstStyle/>
          <a:p>
            <a:r>
              <a:rPr lang="en-US" sz="2400" dirty="0">
                <a:latin typeface="+mj-lt"/>
                <a:hlinkClick r:id="rId3"/>
              </a:rPr>
              <a:t>https://dlmf.nist.gov/</a:t>
            </a:r>
            <a:endParaRPr lang="en-US" sz="2400" dirty="0">
              <a:latin typeface="+mj-lt"/>
            </a:endParaRPr>
          </a:p>
        </p:txBody>
      </p:sp>
    </p:spTree>
    <p:extLst>
      <p:ext uri="{BB962C8B-B14F-4D97-AF65-F5344CB8AC3E}">
        <p14:creationId xmlns:p14="http://schemas.microsoft.com/office/powerpoint/2010/main" val="216640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11/25/2019</a:t>
            </a:r>
            <a:endParaRPr lang="en-US" dirty="0"/>
          </a:p>
        </p:txBody>
      </p:sp>
      <p:sp>
        <p:nvSpPr>
          <p:cNvPr id="3" name="Footer Placeholder 2"/>
          <p:cNvSpPr>
            <a:spLocks noGrp="1"/>
          </p:cNvSpPr>
          <p:nvPr>
            <p:ph type="ftr" sz="quarter" idx="11"/>
          </p:nvPr>
        </p:nvSpPr>
        <p:spPr/>
        <p:txBody>
          <a:bodyPr/>
          <a:lstStyle/>
          <a:p>
            <a:r>
              <a:rPr lang="en-US"/>
              <a:t>PHY 711  Fall 2019 --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p:cNvPicPr>
            <a:picLocks noChangeAspect="1"/>
          </p:cNvPicPr>
          <p:nvPr/>
        </p:nvPicPr>
        <p:blipFill>
          <a:blip r:embed="rId2"/>
          <a:stretch>
            <a:fillRect/>
          </a:stretch>
        </p:blipFill>
        <p:spPr>
          <a:xfrm>
            <a:off x="304800" y="1143000"/>
            <a:ext cx="8682038" cy="5004392"/>
          </a:xfrm>
          <a:prstGeom prst="rect">
            <a:avLst/>
          </a:prstGeom>
        </p:spPr>
      </p:pic>
      <p:sp>
        <p:nvSpPr>
          <p:cNvPr id="6" name="TextBox 5"/>
          <p:cNvSpPr txBox="1"/>
          <p:nvPr/>
        </p:nvSpPr>
        <p:spPr>
          <a:xfrm>
            <a:off x="76200" y="228600"/>
            <a:ext cx="8077200" cy="461665"/>
          </a:xfrm>
          <a:prstGeom prst="rect">
            <a:avLst/>
          </a:prstGeom>
          <a:noFill/>
        </p:spPr>
        <p:txBody>
          <a:bodyPr wrap="square" rtlCol="0">
            <a:spAutoFit/>
          </a:bodyPr>
          <a:lstStyle/>
          <a:p>
            <a:r>
              <a:rPr lang="en-US" sz="2400" dirty="0">
                <a:latin typeface="+mj-lt"/>
              </a:rPr>
              <a:t>Example – special functions</a:t>
            </a:r>
          </a:p>
        </p:txBody>
      </p:sp>
    </p:spTree>
    <p:extLst>
      <p:ext uri="{BB962C8B-B14F-4D97-AF65-F5344CB8AC3E}">
        <p14:creationId xmlns:p14="http://schemas.microsoft.com/office/powerpoint/2010/main" val="3422151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25637</TotalTime>
  <Words>906</Words>
  <Application>Microsoft Office PowerPoint</Application>
  <PresentationFormat>On-screen Show (4:3)</PresentationFormat>
  <Paragraphs>188</Paragraphs>
  <Slides>30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6"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Natalie Holzwarth</cp:lastModifiedBy>
  <cp:revision>1194</cp:revision>
  <cp:lastPrinted>2018-11-30T07:52:52Z</cp:lastPrinted>
  <dcterms:created xsi:type="dcterms:W3CDTF">2012-01-10T18:32:24Z</dcterms:created>
  <dcterms:modified xsi:type="dcterms:W3CDTF">2019-11-25T02:31:23Z</dcterms:modified>
</cp:coreProperties>
</file>