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handoutMasterIdLst>
    <p:handoutMasterId r:id="rId34"/>
  </p:handoutMasterIdLst>
  <p:sldIdLst>
    <p:sldId id="296" r:id="rId3"/>
    <p:sldId id="440" r:id="rId4"/>
    <p:sldId id="389" r:id="rId5"/>
    <p:sldId id="413" r:id="rId6"/>
    <p:sldId id="369" r:id="rId7"/>
    <p:sldId id="370" r:id="rId8"/>
    <p:sldId id="391" r:id="rId9"/>
    <p:sldId id="430" r:id="rId10"/>
    <p:sldId id="431" r:id="rId11"/>
    <p:sldId id="434" r:id="rId12"/>
    <p:sldId id="390" r:id="rId13"/>
    <p:sldId id="443" r:id="rId14"/>
    <p:sldId id="444" r:id="rId15"/>
    <p:sldId id="437" r:id="rId16"/>
    <p:sldId id="416" r:id="rId17"/>
    <p:sldId id="445" r:id="rId18"/>
    <p:sldId id="446" r:id="rId19"/>
    <p:sldId id="417" r:id="rId20"/>
    <p:sldId id="418" r:id="rId21"/>
    <p:sldId id="419" r:id="rId22"/>
    <p:sldId id="420" r:id="rId23"/>
    <p:sldId id="421" r:id="rId24"/>
    <p:sldId id="422" r:id="rId25"/>
    <p:sldId id="423" r:id="rId26"/>
    <p:sldId id="442" r:id="rId27"/>
    <p:sldId id="424" r:id="rId28"/>
    <p:sldId id="425" r:id="rId29"/>
    <p:sldId id="426" r:id="rId30"/>
    <p:sldId id="427" r:id="rId31"/>
    <p:sldId id="441" r:id="rId3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0EB2"/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5" autoAdjust="0"/>
    <p:restoredTop sz="94660"/>
  </p:normalViewPr>
  <p:slideViewPr>
    <p:cSldViewPr>
      <p:cViewPr varScale="1">
        <p:scale>
          <a:sx n="61" d="100"/>
          <a:sy n="61" d="100"/>
        </p:scale>
        <p:origin x="816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30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8708E-9639-461A-BECB-3CEBA9886472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80D9B-AB19-435B-8B07-F6AA06A84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90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99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79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9/02/2019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9/02/2019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9/02/2019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8/30/2019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9/02/2019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9/02/2019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9/02/2019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9/02/2019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9/02/2019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9/02/2019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9/02/2019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9/02/2019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9/02/2019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711  Fall 2019 -- Lecture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8/30/2019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711  Fall 2019 -- Lecture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1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27.wmf"/><Relationship Id="rId3" Type="http://schemas.openxmlformats.org/officeDocument/2006/relationships/image" Target="../media/image29.png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5" Type="http://schemas.openxmlformats.org/officeDocument/2006/relationships/image" Target="../media/image28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2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image" Target="../media/image40.png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33.bin"/><Relationship Id="rId9" Type="http://schemas.openxmlformats.org/officeDocument/2006/relationships/image" Target="../media/image3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4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4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3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44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hyperphysics.phy-astr.gsu.edu/hbase/rutsca.html" TargetMode="External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46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49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hyperlink" Target="http://hyperphysics.phy-astr.gsu.edu/hbase/nuclear/rutsca2.html#c3" TargetMode="External"/><Relationship Id="rId5" Type="http://schemas.openxmlformats.org/officeDocument/2006/relationships/image" Target="../media/image50.wmf"/><Relationship Id="rId4" Type="http://schemas.openxmlformats.org/officeDocument/2006/relationships/oleObject" Target="../embeddings/oleObject4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52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53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wmf"/><Relationship Id="rId5" Type="http://schemas.openxmlformats.org/officeDocument/2006/relationships/image" Target="../media/image9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5.wmf"/><Relationship Id="rId9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9/02/2019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-76200"/>
            <a:ext cx="891540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PHY 711 Classical Mechanics and Mathematical Methods</a:t>
            </a:r>
          </a:p>
          <a:p>
            <a:pPr algn="ctr"/>
            <a:r>
              <a:rPr lang="en-US" sz="3200" b="1" dirty="0"/>
              <a:t>10-10:50 AM  MWF  Olin 103</a:t>
            </a:r>
          </a:p>
          <a:p>
            <a:pPr algn="ctr"/>
            <a:endParaRPr lang="en-US" sz="1200" b="1" dirty="0"/>
          </a:p>
          <a:p>
            <a:pPr algn="ctr"/>
            <a:r>
              <a:rPr lang="en-US" sz="3200" b="1" dirty="0"/>
              <a:t>Plan for Lecture 4:</a:t>
            </a:r>
          </a:p>
          <a:p>
            <a:pPr algn="ctr"/>
            <a:r>
              <a:rPr lang="en-US" sz="3200" b="1" dirty="0"/>
              <a:t>Reading:  Chapter 1 F&amp;W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3200" b="1" dirty="0">
                <a:solidFill>
                  <a:schemeClr val="folHlink"/>
                </a:solidFill>
              </a:rPr>
              <a:t>Summary of previous discussion of scattering theory; transformation between lab and center of mass frames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3200" b="1" dirty="0">
                <a:solidFill>
                  <a:schemeClr val="folHlink"/>
                </a:solidFill>
              </a:rPr>
              <a:t>Scattering theory in the center of mass frame; Calculation of the scattering cross section 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3200" b="1" dirty="0">
                <a:solidFill>
                  <a:schemeClr val="folHlink"/>
                </a:solidFill>
              </a:rPr>
              <a:t>Cross section for Rutherford scattering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9/02/2019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640" y="2654915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Example:    suppose </a:t>
            </a:r>
            <a:r>
              <a:rPr lang="en-US" sz="2400" i="1" dirty="0">
                <a:latin typeface="+mj-lt"/>
              </a:rPr>
              <a:t> m</a:t>
            </a:r>
            <a:r>
              <a:rPr lang="en-US" sz="2400" i="1" baseline="-25000" dirty="0">
                <a:latin typeface="+mj-lt"/>
              </a:rPr>
              <a:t>1</a:t>
            </a:r>
            <a:r>
              <a:rPr lang="en-US" sz="2400" i="1" dirty="0">
                <a:latin typeface="+mj-lt"/>
              </a:rPr>
              <a:t> = m</a:t>
            </a:r>
            <a:r>
              <a:rPr lang="en-US" sz="2400" i="1" baseline="-25000" dirty="0">
                <a:latin typeface="+mj-lt"/>
              </a:rPr>
              <a:t>2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691487"/>
              </p:ext>
            </p:extLst>
          </p:nvPr>
        </p:nvGraphicFramePr>
        <p:xfrm>
          <a:off x="285750" y="373063"/>
          <a:ext cx="8542338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66" name="数式" r:id="rId3" imgW="3619440" imgH="507960" progId="Equation.3">
                  <p:embed/>
                </p:oleObj>
              </mc:Choice>
              <mc:Fallback>
                <p:oleObj name="数式" r:id="rId3" imgW="36194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373063"/>
                        <a:ext cx="8542338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3495721"/>
              </p:ext>
            </p:extLst>
          </p:nvPr>
        </p:nvGraphicFramePr>
        <p:xfrm>
          <a:off x="381000" y="1676400"/>
          <a:ext cx="467677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67" name="数式" r:id="rId5" imgW="1981080" imgH="431640" progId="Equation.3">
                  <p:embed/>
                </p:oleObj>
              </mc:Choice>
              <mc:Fallback>
                <p:oleObj name="数式" r:id="rId5" imgW="1981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676400"/>
                        <a:ext cx="4676775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0637462"/>
              </p:ext>
            </p:extLst>
          </p:nvPr>
        </p:nvGraphicFramePr>
        <p:xfrm>
          <a:off x="304800" y="3116580"/>
          <a:ext cx="6146800" cy="185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68" name="数式" r:id="rId7" imgW="2603160" imgH="812520" progId="Equation.3">
                  <p:embed/>
                </p:oleObj>
              </mc:Choice>
              <mc:Fallback>
                <p:oleObj name="数式" r:id="rId7" imgW="260316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116580"/>
                        <a:ext cx="6146800" cy="185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991431"/>
              </p:ext>
            </p:extLst>
          </p:nvPr>
        </p:nvGraphicFramePr>
        <p:xfrm>
          <a:off x="685800" y="5105400"/>
          <a:ext cx="5275262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69" name="Equation" r:id="rId9" imgW="2234880" imgH="482400" progId="Equation.DSMT4">
                  <p:embed/>
                </p:oleObj>
              </mc:Choice>
              <mc:Fallback>
                <p:oleObj name="Equation" r:id="rId9" imgW="22348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105400"/>
                        <a:ext cx="5275262" cy="110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04800" y="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Differential cross sections in different reference frames – </a:t>
            </a:r>
          </a:p>
        </p:txBody>
      </p:sp>
    </p:spTree>
    <p:extLst>
      <p:ext uri="{BB962C8B-B14F-4D97-AF65-F5344CB8AC3E}">
        <p14:creationId xmlns:p14="http://schemas.microsoft.com/office/powerpoint/2010/main" val="2124792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9/02/2019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3810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Focusing on the center of mass frame of reference: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Typical two-particle interactions –</a:t>
            </a:r>
          </a:p>
          <a:p>
            <a:endParaRPr lang="en-US" sz="2400" dirty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5809856"/>
              </p:ext>
            </p:extLst>
          </p:nvPr>
        </p:nvGraphicFramePr>
        <p:xfrm>
          <a:off x="476978" y="1950660"/>
          <a:ext cx="7732843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2" name="Equation" r:id="rId4" imgW="4813200" imgH="2323800" progId="Equation.DSMT4">
                  <p:embed/>
                </p:oleObj>
              </mc:Choice>
              <mc:Fallback>
                <p:oleObj name="Equation" r:id="rId4" imgW="4813200" imgH="232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6978" y="1950660"/>
                        <a:ext cx="7732843" cy="373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324600" y="3048000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285532" y="2830308"/>
            <a:ext cx="867868" cy="1619784"/>
            <a:chOff x="7285532" y="2830308"/>
            <a:chExt cx="867868" cy="1619784"/>
          </a:xfrm>
        </p:grpSpPr>
        <p:sp>
          <p:nvSpPr>
            <p:cNvPr id="10" name="TextBox 9"/>
            <p:cNvSpPr txBox="1"/>
            <p:nvPr/>
          </p:nvSpPr>
          <p:spPr>
            <a:xfrm>
              <a:off x="7285532" y="2830308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X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391400" y="3988427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  <a:sym typeface="Wingdings" panose="05000000000000000000" pitchFamily="2" charset="2"/>
                </a:rPr>
                <a:t>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578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8/30/2019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PHY 711  Fall 2019 -- Lecture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204101"/>
              </p:ext>
            </p:extLst>
          </p:nvPr>
        </p:nvGraphicFramePr>
        <p:xfrm>
          <a:off x="1154112" y="381000"/>
          <a:ext cx="6465888" cy="160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3" imgW="2654280" imgH="660240" progId="Equation.DSMT4">
                  <p:embed/>
                </p:oleObj>
              </mc:Choice>
              <mc:Fallback>
                <p:oleObj name="Equation" r:id="rId3" imgW="2654280" imgH="66024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54112" y="381000"/>
                        <a:ext cx="6465888" cy="160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urved Right Arrow 6"/>
          <p:cNvSpPr/>
          <p:nvPr/>
        </p:nvSpPr>
        <p:spPr>
          <a:xfrm rot="20232985" flipV="1">
            <a:off x="887412" y="1676400"/>
            <a:ext cx="712788" cy="1447800"/>
          </a:xfrm>
          <a:prstGeom prst="curvedRightArrow">
            <a:avLst/>
          </a:prstGeom>
          <a:solidFill>
            <a:srgbClr val="DA32AA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urved Right Arrow 10"/>
          <p:cNvSpPr/>
          <p:nvPr/>
        </p:nvSpPr>
        <p:spPr>
          <a:xfrm rot="20232985" flipV="1">
            <a:off x="2463688" y="1681732"/>
            <a:ext cx="712788" cy="1447800"/>
          </a:xfrm>
          <a:prstGeom prst="curvedRightArrow">
            <a:avLst/>
          </a:prstGeom>
          <a:solidFill>
            <a:srgbClr val="DA32AA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Right Arrow 11"/>
          <p:cNvSpPr/>
          <p:nvPr/>
        </p:nvSpPr>
        <p:spPr>
          <a:xfrm rot="3545707" flipV="1">
            <a:off x="3705384" y="-318356"/>
            <a:ext cx="712788" cy="4245417"/>
          </a:xfrm>
          <a:prstGeom prst="curvedRightArrow">
            <a:avLst/>
          </a:prstGeom>
          <a:solidFill>
            <a:srgbClr val="DA32AA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0816047">
            <a:off x="629253" y="2772614"/>
            <a:ext cx="53449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DA32AA"/>
                </a:solidFill>
                <a:latin typeface="+mj-lt"/>
              </a:rPr>
              <a:t>constants</a:t>
            </a:r>
          </a:p>
        </p:txBody>
      </p:sp>
      <p:sp>
        <p:nvSpPr>
          <p:cNvPr id="14" name="Curved Right Arrow 13"/>
          <p:cNvSpPr/>
          <p:nvPr/>
        </p:nvSpPr>
        <p:spPr>
          <a:xfrm rot="20232985" flipV="1">
            <a:off x="4991119" y="1509642"/>
            <a:ext cx="712788" cy="3263363"/>
          </a:xfrm>
          <a:prstGeom prst="curvedRightArrow">
            <a:avLst/>
          </a:prstGeom>
          <a:solidFill>
            <a:srgbClr val="00B05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Right Arrow 14"/>
          <p:cNvSpPr/>
          <p:nvPr/>
        </p:nvSpPr>
        <p:spPr>
          <a:xfrm rot="20232985" flipV="1">
            <a:off x="6044406" y="1743575"/>
            <a:ext cx="712788" cy="3263363"/>
          </a:xfrm>
          <a:prstGeom prst="curvedRightArrow">
            <a:avLst/>
          </a:prstGeom>
          <a:solidFill>
            <a:srgbClr val="00B05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urved Right Arrow 15"/>
          <p:cNvSpPr/>
          <p:nvPr/>
        </p:nvSpPr>
        <p:spPr>
          <a:xfrm rot="20232985" flipV="1">
            <a:off x="7141348" y="1534701"/>
            <a:ext cx="712788" cy="3263363"/>
          </a:xfrm>
          <a:prstGeom prst="curvedRightArrow">
            <a:avLst/>
          </a:prstGeom>
          <a:solidFill>
            <a:srgbClr val="00B05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20816047">
            <a:off x="4987159" y="4556740"/>
            <a:ext cx="43951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B050"/>
                </a:solidFill>
                <a:latin typeface="+mj-lt"/>
              </a:rPr>
              <a:t>vary in time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" y="5142312"/>
            <a:ext cx="4929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scattering analysis only need to know trajectory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before</a:t>
            </a:r>
            <a:r>
              <a:rPr lang="en-US" sz="2400" dirty="0">
                <a:latin typeface="+mj-lt"/>
              </a:rPr>
              <a:t> and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after</a:t>
            </a:r>
          </a:p>
          <a:p>
            <a:r>
              <a:rPr lang="en-US" sz="2400" dirty="0">
                <a:latin typeface="+mj-lt"/>
              </a:rPr>
              <a:t>the collision.</a:t>
            </a:r>
          </a:p>
        </p:txBody>
      </p:sp>
    </p:spTree>
    <p:extLst>
      <p:ext uri="{BB962C8B-B14F-4D97-AF65-F5344CB8AC3E}">
        <p14:creationId xmlns:p14="http://schemas.microsoft.com/office/powerpoint/2010/main" val="182038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89AEE6F-4D71-4083-BF1E-A9F1B113BBAF}"/>
              </a:ext>
            </a:extLst>
          </p:cNvPr>
          <p:cNvSpPr/>
          <p:nvPr/>
        </p:nvSpPr>
        <p:spPr>
          <a:xfrm>
            <a:off x="4191000" y="1828800"/>
            <a:ext cx="3276600" cy="2819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8/30/2019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PHY 711  Fall 2019 -- Lecture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611842"/>
              </p:ext>
            </p:extLst>
          </p:nvPr>
        </p:nvGraphicFramePr>
        <p:xfrm>
          <a:off x="914400" y="1231900"/>
          <a:ext cx="6465887" cy="219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9" name="Equation" r:id="rId3" imgW="2654280" imgH="901440" progId="Equation.DSMT4">
                  <p:embed/>
                </p:oleObj>
              </mc:Choice>
              <mc:Fallback>
                <p:oleObj name="Equation" r:id="rId3" imgW="2654280" imgH="90144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231900"/>
                        <a:ext cx="6465887" cy="219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AD092B7-5F5C-4713-B212-FB29F7D59FE1}"/>
              </a:ext>
            </a:extLst>
          </p:cNvPr>
          <p:cNvSpPr txBox="1"/>
          <p:nvPr/>
        </p:nvSpPr>
        <p:spPr>
          <a:xfrm>
            <a:off x="4419600" y="39624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Focus of analysis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5B4A4C8-79C6-43F2-8515-131996C76B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135783"/>
              </p:ext>
            </p:extLst>
          </p:nvPr>
        </p:nvGraphicFramePr>
        <p:xfrm>
          <a:off x="2057400" y="4579422"/>
          <a:ext cx="3581400" cy="1831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0" name="Equation" r:id="rId5" imgW="1688760" imgH="863280" progId="Equation.DSMT4">
                  <p:embed/>
                </p:oleObj>
              </mc:Choice>
              <mc:Fallback>
                <p:oleObj name="Equation" r:id="rId5" imgW="1688760" imgH="863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57400" y="4579422"/>
                        <a:ext cx="3581400" cy="18310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209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" y="1247775"/>
            <a:ext cx="7810500" cy="43624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9/02/2019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5532848"/>
              </p:ext>
            </p:extLst>
          </p:nvPr>
        </p:nvGraphicFramePr>
        <p:xfrm>
          <a:off x="1874520" y="1003935"/>
          <a:ext cx="1863725" cy="107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91" name="数式" r:id="rId4" imgW="787320" imgH="444240" progId="Equation.3">
                  <p:embed/>
                </p:oleObj>
              </mc:Choice>
              <mc:Fallback>
                <p:oleObj name="数式" r:id="rId4" imgW="7873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4520" y="1003935"/>
                        <a:ext cx="1863725" cy="1074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1874520" y="2003326"/>
            <a:ext cx="419100" cy="61577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62400" y="3581400"/>
            <a:ext cx="685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latin typeface="+mj-lt"/>
              </a:rPr>
              <a:t>E</a:t>
            </a:r>
            <a:r>
              <a:rPr lang="en-US" sz="2400" b="1" i="1" baseline="-25000" dirty="0" err="1">
                <a:latin typeface="+mj-lt"/>
              </a:rPr>
              <a:t>rel</a:t>
            </a:r>
            <a:endParaRPr lang="en-US" sz="2400" b="1" i="1" dirty="0">
              <a:latin typeface="+mj-l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438400" y="4038600"/>
            <a:ext cx="0" cy="1524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71700" y="5379392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+mj-lt"/>
              </a:rPr>
              <a:t>r</a:t>
            </a:r>
            <a:r>
              <a:rPr lang="en-US" sz="2400" i="1" baseline="-25000" dirty="0" err="1">
                <a:latin typeface="+mj-lt"/>
              </a:rPr>
              <a:t>min</a:t>
            </a:r>
            <a:endParaRPr lang="en-US" sz="2400" i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14752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a continuous potential interaction in center of mass reference frame: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725100"/>
              </p:ext>
            </p:extLst>
          </p:nvPr>
        </p:nvGraphicFramePr>
        <p:xfrm>
          <a:off x="3581400" y="367630"/>
          <a:ext cx="4116388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92" name="Equation" r:id="rId6" imgW="1688760" imgH="457200" progId="Equation.DSMT4">
                  <p:embed/>
                </p:oleObj>
              </mc:Choice>
              <mc:Fallback>
                <p:oleObj name="Equation" r:id="rId6" imgW="16887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81400" y="367630"/>
                        <a:ext cx="4116388" cy="1114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200400" y="2180058"/>
            <a:ext cx="6283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Need to relate these parameters to differential cross section 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030605"/>
              </p:ext>
            </p:extLst>
          </p:nvPr>
        </p:nvGraphicFramePr>
        <p:xfrm>
          <a:off x="1396062" y="2971800"/>
          <a:ext cx="6613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93" name="Equation" r:id="rId8" imgW="457200" imgH="266400" progId="Equation.DSMT4">
                  <p:embed/>
                </p:oleObj>
              </mc:Choice>
              <mc:Fallback>
                <p:oleObj name="Equation" r:id="rId8" imgW="45720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6062" y="2971800"/>
                        <a:ext cx="66133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875253"/>
              </p:ext>
            </p:extLst>
          </p:nvPr>
        </p:nvGraphicFramePr>
        <p:xfrm>
          <a:off x="1280042" y="3954462"/>
          <a:ext cx="777358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94" name="Equation" r:id="rId10" imgW="545760" imgH="634680" progId="Equation.DSMT4">
                  <p:embed/>
                </p:oleObj>
              </mc:Choice>
              <mc:Fallback>
                <p:oleObj name="Equation" r:id="rId10" imgW="54576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0042" y="3954462"/>
                        <a:ext cx="777358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728766"/>
              </p:ext>
            </p:extLst>
          </p:nvPr>
        </p:nvGraphicFramePr>
        <p:xfrm>
          <a:off x="6864350" y="2721101"/>
          <a:ext cx="1666875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95" name="Equation" r:id="rId12" imgW="1002960" imgH="634680" progId="Equation.DSMT4">
                  <p:embed/>
                </p:oleObj>
              </mc:Choice>
              <mc:Fallback>
                <p:oleObj name="Equation" r:id="rId12" imgW="100296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4350" y="2721101"/>
                        <a:ext cx="1666875" cy="10572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032228"/>
              </p:ext>
            </p:extLst>
          </p:nvPr>
        </p:nvGraphicFramePr>
        <p:xfrm>
          <a:off x="2837276" y="5463303"/>
          <a:ext cx="6029325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96" name="Equation" r:id="rId14" imgW="2476440" imgH="444240" progId="Equation.DSMT4">
                  <p:embed/>
                </p:oleObj>
              </mc:Choice>
              <mc:Fallback>
                <p:oleObj name="Equation" r:id="rId14" imgW="247644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837276" y="5463303"/>
                        <a:ext cx="6029325" cy="1082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6709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9/02/2019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/>
          </a:p>
        </p:txBody>
      </p:sp>
      <p:sp>
        <p:nvSpPr>
          <p:cNvPr id="14" name="Block Arc 13"/>
          <p:cNvSpPr/>
          <p:nvPr/>
        </p:nvSpPr>
        <p:spPr>
          <a:xfrm rot="13121905">
            <a:off x="2324363" y="-1085076"/>
            <a:ext cx="6992456" cy="6484215"/>
          </a:xfrm>
          <a:prstGeom prst="blockArc">
            <a:avLst>
              <a:gd name="adj1" fmla="val 10569933"/>
              <a:gd name="adj2" fmla="val 69883"/>
              <a:gd name="adj3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362200" y="5715000"/>
            <a:ext cx="152400" cy="1539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514600" y="4495800"/>
            <a:ext cx="1066800" cy="1218438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438400" y="5168265"/>
            <a:ext cx="2057400" cy="609219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492282" y="5418456"/>
            <a:ext cx="2917918" cy="373506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4"/>
          </p:cNvCxnSpPr>
          <p:nvPr/>
        </p:nvCxnSpPr>
        <p:spPr>
          <a:xfrm flipV="1">
            <a:off x="2438400" y="3733800"/>
            <a:ext cx="457200" cy="2135124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8834513">
            <a:off x="2880905" y="4593822"/>
            <a:ext cx="118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+mj-lt"/>
              </a:rPr>
              <a:t>r</a:t>
            </a:r>
            <a:r>
              <a:rPr lang="en-US" sz="2400" i="1" baseline="-25000" dirty="0" err="1">
                <a:latin typeface="+mj-lt"/>
              </a:rPr>
              <a:t>min</a:t>
            </a:r>
            <a:endParaRPr lang="en-US" sz="2400" i="1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 rot="21076726">
            <a:off x="3819927" y="5497075"/>
            <a:ext cx="118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r</a:t>
            </a:r>
            <a:r>
              <a:rPr lang="en-US" sz="2400" i="1" dirty="0">
                <a:latin typeface="Symbol" pitchFamily="18" charset="2"/>
              </a:rPr>
              <a:t>(f)</a:t>
            </a:r>
          </a:p>
        </p:txBody>
      </p:sp>
      <p:sp>
        <p:nvSpPr>
          <p:cNvPr id="22" name="TextBox 21"/>
          <p:cNvSpPr txBox="1"/>
          <p:nvPr/>
        </p:nvSpPr>
        <p:spPr>
          <a:xfrm rot="21097462">
            <a:off x="2930246" y="4229977"/>
            <a:ext cx="544559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ymbol" pitchFamily="18" charset="2"/>
              </a:rPr>
              <a:t>f</a:t>
            </a:r>
          </a:p>
        </p:txBody>
      </p:sp>
      <p:sp>
        <p:nvSpPr>
          <p:cNvPr id="23" name="Arc 22"/>
          <p:cNvSpPr/>
          <p:nvPr/>
        </p:nvSpPr>
        <p:spPr>
          <a:xfrm rot="20630399">
            <a:off x="2475751" y="4724400"/>
            <a:ext cx="704046" cy="762000"/>
          </a:xfrm>
          <a:prstGeom prst="arc">
            <a:avLst/>
          </a:prstGeom>
          <a:ln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7233708"/>
              </p:ext>
            </p:extLst>
          </p:nvPr>
        </p:nvGraphicFramePr>
        <p:xfrm>
          <a:off x="2590800" y="1748954"/>
          <a:ext cx="5790067" cy="816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3" name="Equation" r:id="rId3" imgW="4775040" imgH="672840" progId="Equation.DSMT4">
                  <p:embed/>
                </p:oleObj>
              </mc:Choice>
              <mc:Fallback>
                <p:oleObj name="Equation" r:id="rId3" imgW="477504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90800" y="1748954"/>
                        <a:ext cx="5790067" cy="8161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3581400" y="29718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sym typeface="Wingdings" panose="05000000000000000000" pitchFamily="2" charset="2"/>
              </a:rPr>
              <a:t></a:t>
            </a:r>
            <a:r>
              <a:rPr lang="en-US" sz="2400" dirty="0">
                <a:latin typeface="+mj-lt"/>
              </a:rPr>
              <a:t>Need to find an equation for </a:t>
            </a:r>
            <a:r>
              <a:rPr lang="en-US" sz="2400" i="1" dirty="0">
                <a:latin typeface="+mj-lt"/>
              </a:rPr>
              <a:t>r(</a:t>
            </a:r>
            <a:r>
              <a:rPr lang="en-US" sz="2400" i="1" dirty="0">
                <a:latin typeface="Symbol" panose="05050102010706020507" pitchFamily="18" charset="2"/>
              </a:rPr>
              <a:t>f</a:t>
            </a:r>
            <a:r>
              <a:rPr lang="en-US" sz="2400" i="1" dirty="0">
                <a:latin typeface="+mj-lt"/>
              </a:rPr>
              <a:t>)</a:t>
            </a: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4249372"/>
              </p:ext>
            </p:extLst>
          </p:nvPr>
        </p:nvGraphicFramePr>
        <p:xfrm>
          <a:off x="769580" y="226395"/>
          <a:ext cx="4116388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4" name="Equation" r:id="rId5" imgW="1688760" imgH="457200" progId="Equation.DSMT4">
                  <p:embed/>
                </p:oleObj>
              </mc:Choice>
              <mc:Fallback>
                <p:oleObj name="Equation" r:id="rId5" imgW="16887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9580" y="226395"/>
                        <a:ext cx="4116388" cy="1114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6593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A97B5D-627F-495A-B1C9-B48BF55F0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9/02/2019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C42F19-B2F8-4BEE-8431-22DE3A09A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D7EFFA-C80C-4FE0-8E70-41ABFCBFD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EEF40C6-41AB-4602-845C-7846D74989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175926"/>
              </p:ext>
            </p:extLst>
          </p:nvPr>
        </p:nvGraphicFramePr>
        <p:xfrm>
          <a:off x="1219200" y="1143000"/>
          <a:ext cx="5780245" cy="176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0" name="Equation" r:id="rId3" imgW="2908080" imgH="888840" progId="Equation.DSMT4">
                  <p:embed/>
                </p:oleObj>
              </mc:Choice>
              <mc:Fallback>
                <p:oleObj name="Equation" r:id="rId3" imgW="290808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1143000"/>
                        <a:ext cx="5780245" cy="1766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4F6F1509-2CE5-46C2-A2D7-26726E7B40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943201"/>
              </p:ext>
            </p:extLst>
          </p:nvPr>
        </p:nvGraphicFramePr>
        <p:xfrm>
          <a:off x="2311400" y="3733800"/>
          <a:ext cx="2895600" cy="1608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1" name="Equation" r:id="rId5" imgW="1143000" imgH="634680" progId="Equation.DSMT4">
                  <p:embed/>
                </p:oleObj>
              </mc:Choice>
              <mc:Fallback>
                <p:oleObj name="Equation" r:id="rId5" imgW="1143000" imgH="6346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400" y="3733800"/>
                        <a:ext cx="2895600" cy="16086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6315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77AF6C-1FBF-4B49-9E5B-A8A2DA338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9/02/2019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8049FE-7B85-4676-BDBA-51B0999F5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D9A5E5-C128-4C3D-9437-B70C5365A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/>
          </a:p>
        </p:txBody>
      </p:sp>
      <p:sp>
        <p:nvSpPr>
          <p:cNvPr id="5" name="Block Arc 4">
            <a:extLst>
              <a:ext uri="{FF2B5EF4-FFF2-40B4-BE49-F238E27FC236}">
                <a16:creationId xmlns:a16="http://schemas.microsoft.com/office/drawing/2014/main" id="{0D8F69AF-E6B8-46F2-9533-B6FE2A755D28}"/>
              </a:ext>
            </a:extLst>
          </p:cNvPr>
          <p:cNvSpPr/>
          <p:nvPr/>
        </p:nvSpPr>
        <p:spPr>
          <a:xfrm rot="13121905">
            <a:off x="1335630" y="-1024119"/>
            <a:ext cx="6992456" cy="6484215"/>
          </a:xfrm>
          <a:prstGeom prst="blockArc">
            <a:avLst>
              <a:gd name="adj1" fmla="val 10569933"/>
              <a:gd name="adj2" fmla="val 69883"/>
              <a:gd name="adj3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D630A9F-AD3D-4A8D-9F8E-7D23D4DCE281}"/>
              </a:ext>
            </a:extLst>
          </p:cNvPr>
          <p:cNvCxnSpPr/>
          <p:nvPr/>
        </p:nvCxnSpPr>
        <p:spPr>
          <a:xfrm flipV="1">
            <a:off x="1449667" y="3794757"/>
            <a:ext cx="457200" cy="2135124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65284DFA-CF97-40D8-806B-93DC2E0D7D7A}"/>
              </a:ext>
            </a:extLst>
          </p:cNvPr>
          <p:cNvSpPr/>
          <p:nvPr/>
        </p:nvSpPr>
        <p:spPr>
          <a:xfrm>
            <a:off x="1373467" y="5775957"/>
            <a:ext cx="152400" cy="1539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50C40A4-6FC2-473B-90CA-F9826B1C8F2B}"/>
              </a:ext>
            </a:extLst>
          </p:cNvPr>
          <p:cNvCxnSpPr/>
          <p:nvPr/>
        </p:nvCxnSpPr>
        <p:spPr>
          <a:xfrm flipV="1">
            <a:off x="1525867" y="4556757"/>
            <a:ext cx="1066800" cy="1218438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9C5CE46-F9B2-4868-8C2A-3D75448181C6}"/>
              </a:ext>
            </a:extLst>
          </p:cNvPr>
          <p:cNvSpPr txBox="1"/>
          <p:nvPr/>
        </p:nvSpPr>
        <p:spPr>
          <a:xfrm rot="18834513">
            <a:off x="1892172" y="4654779"/>
            <a:ext cx="118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+mj-lt"/>
              </a:rPr>
              <a:t>r</a:t>
            </a:r>
            <a:r>
              <a:rPr lang="en-US" sz="2400" i="1" baseline="-25000" dirty="0" err="1">
                <a:latin typeface="+mj-lt"/>
              </a:rPr>
              <a:t>min</a:t>
            </a:r>
            <a:endParaRPr lang="en-US" sz="2400" i="1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AA5892-B85A-4106-9DB5-A64F90EF91D3}"/>
              </a:ext>
            </a:extLst>
          </p:cNvPr>
          <p:cNvSpPr txBox="1"/>
          <p:nvPr/>
        </p:nvSpPr>
        <p:spPr>
          <a:xfrm rot="17005613">
            <a:off x="966149" y="3956291"/>
            <a:ext cx="118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r(t)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FD28C5E-7367-484B-AAA6-A5CE03BCCF54}"/>
              </a:ext>
            </a:extLst>
          </p:cNvPr>
          <p:cNvCxnSpPr>
            <a:cxnSpLocks/>
          </p:cNvCxnSpPr>
          <p:nvPr/>
        </p:nvCxnSpPr>
        <p:spPr>
          <a:xfrm flipH="1" flipV="1">
            <a:off x="1752600" y="3490719"/>
            <a:ext cx="154268" cy="3032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8277BF13-7D8F-4DDE-AB57-4D1AD8850C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496259"/>
              </p:ext>
            </p:extLst>
          </p:nvPr>
        </p:nvGraphicFramePr>
        <p:xfrm>
          <a:off x="1882407" y="3322450"/>
          <a:ext cx="2259013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5" name="Equation" r:id="rId3" imgW="901440" imgH="203040" progId="Equation.DSMT4">
                  <p:embed/>
                </p:oleObj>
              </mc:Choice>
              <mc:Fallback>
                <p:oleObj name="Equation" r:id="rId3" imgW="9014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82407" y="3322450"/>
                        <a:ext cx="2259013" cy="509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EB5DF823-E573-47F0-BBDD-9B6906E18C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715943"/>
              </p:ext>
            </p:extLst>
          </p:nvPr>
        </p:nvGraphicFramePr>
        <p:xfrm>
          <a:off x="3783013" y="-55563"/>
          <a:ext cx="4824412" cy="3235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6" name="Equation" r:id="rId5" imgW="1968480" imgH="1320480" progId="Equation.DSMT4">
                  <p:embed/>
                </p:oleObj>
              </mc:Choice>
              <mc:Fallback>
                <p:oleObj name="Equation" r:id="rId5" imgW="1968480" imgH="1320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83013" y="-55563"/>
                        <a:ext cx="4824412" cy="32353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7033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9/02/2019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1843309"/>
              </p:ext>
            </p:extLst>
          </p:nvPr>
        </p:nvGraphicFramePr>
        <p:xfrm>
          <a:off x="543627" y="98424"/>
          <a:ext cx="8134350" cy="6257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5" name="Equation" r:id="rId3" imgW="5041800" imgH="3797280" progId="Equation.DSMT4">
                  <p:embed/>
                </p:oleObj>
              </mc:Choice>
              <mc:Fallback>
                <p:oleObj name="Equation" r:id="rId3" imgW="5041800" imgH="3797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27" y="98424"/>
                        <a:ext cx="8134350" cy="62579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5219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9/02/2019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9631518"/>
              </p:ext>
            </p:extLst>
          </p:nvPr>
        </p:nvGraphicFramePr>
        <p:xfrm>
          <a:off x="1600200" y="304800"/>
          <a:ext cx="6211086" cy="5453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2" name="Equation" r:id="rId3" imgW="3949560" imgH="3390840" progId="Equation.DSMT4">
                  <p:embed/>
                </p:oleObj>
              </mc:Choice>
              <mc:Fallback>
                <p:oleObj name="Equation" r:id="rId3" imgW="3949560" imgH="3390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04800"/>
                        <a:ext cx="6211086" cy="54531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4200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8462E4D-03CA-4DAF-9298-035DA40E9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6680"/>
            <a:ext cx="9144000" cy="554412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9/02/2019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180551" y="2158715"/>
            <a:ext cx="2971800" cy="2895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074" y="304800"/>
            <a:ext cx="8506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Physics colloquium Wednesday --</a:t>
            </a:r>
          </a:p>
        </p:txBody>
      </p:sp>
    </p:spTree>
    <p:extLst>
      <p:ext uri="{BB962C8B-B14F-4D97-AF65-F5344CB8AC3E}">
        <p14:creationId xmlns:p14="http://schemas.microsoft.com/office/powerpoint/2010/main" val="1984035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9" t="79534" r="42241" b="5296"/>
          <a:stretch/>
        </p:blipFill>
        <p:spPr bwMode="auto">
          <a:xfrm>
            <a:off x="2438400" y="1538965"/>
            <a:ext cx="6332388" cy="2485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9/02/2019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174042"/>
              </p:ext>
            </p:extLst>
          </p:nvPr>
        </p:nvGraphicFramePr>
        <p:xfrm>
          <a:off x="317500" y="149225"/>
          <a:ext cx="5553075" cy="230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71" name="Equation" r:id="rId4" imgW="2171520" imgH="1015920" progId="Equation.DSMT4">
                  <p:embed/>
                </p:oleObj>
              </mc:Choice>
              <mc:Fallback>
                <p:oleObj name="Equation" r:id="rId4" imgW="2171520" imgH="1015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" y="149225"/>
                        <a:ext cx="5553075" cy="230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385860"/>
              </p:ext>
            </p:extLst>
          </p:nvPr>
        </p:nvGraphicFramePr>
        <p:xfrm>
          <a:off x="512763" y="3972556"/>
          <a:ext cx="5507037" cy="2383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72" name="Equation" r:id="rId6" imgW="3898800" imgH="1688760" progId="Equation.DSMT4">
                  <p:embed/>
                </p:oleObj>
              </mc:Choice>
              <mc:Fallback>
                <p:oleObj name="Equation" r:id="rId6" imgW="3898800" imgH="1688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3" y="3972556"/>
                        <a:ext cx="5507037" cy="23837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7130970"/>
              </p:ext>
            </p:extLst>
          </p:nvPr>
        </p:nvGraphicFramePr>
        <p:xfrm>
          <a:off x="531124" y="2544079"/>
          <a:ext cx="478857" cy="579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73" name="Equation" r:id="rId8" imgW="241200" imgH="291960" progId="Equation.DSMT4">
                  <p:embed/>
                </p:oleObj>
              </mc:Choice>
              <mc:Fallback>
                <p:oleObj name="Equation" r:id="rId8" imgW="24120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1124" y="2544079"/>
                        <a:ext cx="478857" cy="5796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1142082" y="2781616"/>
            <a:ext cx="914400" cy="0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202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9/02/2019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0463558"/>
              </p:ext>
            </p:extLst>
          </p:nvPr>
        </p:nvGraphicFramePr>
        <p:xfrm>
          <a:off x="838200" y="354053"/>
          <a:ext cx="6251734" cy="616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7" name="Equation" r:id="rId3" imgW="4698720" imgH="4800600" progId="Equation.DSMT4">
                  <p:embed/>
                </p:oleObj>
              </mc:Choice>
              <mc:Fallback>
                <p:oleObj name="Equation" r:id="rId3" imgW="4698720" imgH="4800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54053"/>
                        <a:ext cx="6251734" cy="616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0939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9/02/2019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4261434"/>
              </p:ext>
            </p:extLst>
          </p:nvPr>
        </p:nvGraphicFramePr>
        <p:xfrm>
          <a:off x="1593850" y="1425575"/>
          <a:ext cx="4356100" cy="363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1" name="数式" r:id="rId3" imgW="1854000" imgH="1600200" progId="Equation.3">
                  <p:embed/>
                </p:oleObj>
              </mc:Choice>
              <mc:Fallback>
                <p:oleObj name="数式" r:id="rId3" imgW="1854000" imgH="160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425575"/>
                        <a:ext cx="4356100" cy="363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6677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9/02/2019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0600" y="4572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Relationship between </a:t>
            </a:r>
            <a:r>
              <a:rPr lang="en-US" sz="2400" dirty="0" err="1">
                <a:latin typeface="Symbol" pitchFamily="18" charset="2"/>
              </a:rPr>
              <a:t>f</a:t>
            </a:r>
            <a:r>
              <a:rPr lang="en-US" sz="2400" baseline="-25000" dirty="0" err="1">
                <a:latin typeface="+mj-lt"/>
              </a:rPr>
              <a:t>max</a:t>
            </a:r>
            <a:r>
              <a:rPr lang="en-US" sz="2400" dirty="0">
                <a:latin typeface="+mj-lt"/>
              </a:rPr>
              <a:t> and </a:t>
            </a:r>
            <a:r>
              <a:rPr lang="en-US" sz="2400" dirty="0">
                <a:latin typeface="Symbol" pitchFamily="18" charset="2"/>
              </a:rPr>
              <a:t>q: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9" t="79534" r="42241" b="5296"/>
          <a:stretch/>
        </p:blipFill>
        <p:spPr bwMode="auto">
          <a:xfrm>
            <a:off x="1143000" y="888385"/>
            <a:ext cx="6332388" cy="2485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6584865"/>
              </p:ext>
            </p:extLst>
          </p:nvPr>
        </p:nvGraphicFramePr>
        <p:xfrm>
          <a:off x="1308100" y="3386138"/>
          <a:ext cx="4117975" cy="213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5" name="Equation" r:id="rId4" imgW="1790640" imgH="927000" progId="Equation.DSMT4">
                  <p:embed/>
                </p:oleObj>
              </mc:Choice>
              <mc:Fallback>
                <p:oleObj name="Equation" r:id="rId4" imgW="1790640" imgH="9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08100" y="3386138"/>
                        <a:ext cx="4117975" cy="2132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27060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9/02/2019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726258"/>
              </p:ext>
            </p:extLst>
          </p:nvPr>
        </p:nvGraphicFramePr>
        <p:xfrm>
          <a:off x="1142207" y="227242"/>
          <a:ext cx="5944394" cy="6129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9" name="Equation" r:id="rId3" imgW="3797280" imgH="4051080" progId="Equation.DSMT4">
                  <p:embed/>
                </p:oleObj>
              </mc:Choice>
              <mc:Fallback>
                <p:oleObj name="Equation" r:id="rId3" imgW="3797280" imgH="4051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207" y="227242"/>
                        <a:ext cx="5944394" cy="61291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66212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9/02/2019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400"/>
            <a:ext cx="8686800" cy="35589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2861" y="3048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Example: Diagram of Rutherford scattering experiment</a:t>
            </a:r>
          </a:p>
          <a:p>
            <a:r>
              <a:rPr lang="en-US" sz="2400" dirty="0">
                <a:latin typeface="+mj-lt"/>
                <a:hlinkClick r:id="rId3"/>
              </a:rPr>
              <a:t>http://hyperphysics.phy-astr.gsu.edu/hbase/rutsca.html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476550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9/02/2019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6383624"/>
              </p:ext>
            </p:extLst>
          </p:nvPr>
        </p:nvGraphicFramePr>
        <p:xfrm>
          <a:off x="353650" y="301424"/>
          <a:ext cx="4942813" cy="2029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83" name="Equation" r:id="rId3" imgW="3797280" imgH="1612800" progId="Equation.DSMT4">
                  <p:embed/>
                </p:oleObj>
              </mc:Choice>
              <mc:Fallback>
                <p:oleObj name="Equation" r:id="rId3" imgW="3797280" imgH="1612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50" y="301424"/>
                        <a:ext cx="4942813" cy="2029266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37005"/>
              </p:ext>
            </p:extLst>
          </p:nvPr>
        </p:nvGraphicFramePr>
        <p:xfrm>
          <a:off x="366713" y="2409825"/>
          <a:ext cx="7421562" cy="363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84" name="Equation" r:id="rId5" imgW="5689440" imgH="2882880" progId="Equation.DSMT4">
                  <p:embed/>
                </p:oleObj>
              </mc:Choice>
              <mc:Fallback>
                <p:oleObj name="Equation" r:id="rId5" imgW="5689440" imgH="2882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3" y="2409825"/>
                        <a:ext cx="7421562" cy="363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994954"/>
              </p:ext>
            </p:extLst>
          </p:nvPr>
        </p:nvGraphicFramePr>
        <p:xfrm>
          <a:off x="5649165" y="301424"/>
          <a:ext cx="3244010" cy="1527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85" name="Equation" r:id="rId7" imgW="2006280" imgH="977760" progId="Equation.DSMT4">
                  <p:embed/>
                </p:oleObj>
              </mc:Choice>
              <mc:Fallback>
                <p:oleObj name="Equation" r:id="rId7" imgW="2006280" imgH="977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9165" y="301424"/>
                        <a:ext cx="3244010" cy="15273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52216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9/02/2019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95400" y="3733800"/>
            <a:ext cx="4343400" cy="1447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898098"/>
              </p:ext>
            </p:extLst>
          </p:nvPr>
        </p:nvGraphicFramePr>
        <p:xfrm>
          <a:off x="685800" y="533400"/>
          <a:ext cx="4765675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2" name="数式" r:id="rId3" imgW="2019240" imgH="1269720" progId="Equation.3">
                  <p:embed/>
                </p:oleObj>
              </mc:Choice>
              <mc:Fallback>
                <p:oleObj name="数式" r:id="rId3" imgW="2019240" imgH="1269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33400"/>
                        <a:ext cx="4765675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3024677"/>
              </p:ext>
            </p:extLst>
          </p:nvPr>
        </p:nvGraphicFramePr>
        <p:xfrm>
          <a:off x="1371600" y="3810000"/>
          <a:ext cx="41910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3" name="数式" r:id="rId5" imgW="2095200" imgH="634680" progId="Equation.3">
                  <p:embed/>
                </p:oleObj>
              </mc:Choice>
              <mc:Fallback>
                <p:oleObj name="数式" r:id="rId5" imgW="209520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810000"/>
                        <a:ext cx="4191000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68995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9/02/2019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2" descr="http://hyperphysics.phy-astr.gsu.edu/hbase/nuclear/imgnuc/geigmar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4419600" cy="407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411492"/>
              </p:ext>
            </p:extLst>
          </p:nvPr>
        </p:nvGraphicFramePr>
        <p:xfrm>
          <a:off x="762000" y="228600"/>
          <a:ext cx="41910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1" name="数式" r:id="rId4" imgW="2095200" imgH="634680" progId="Equation.3">
                  <p:embed/>
                </p:oleObj>
              </mc:Choice>
              <mc:Fallback>
                <p:oleObj name="数式" r:id="rId4" imgW="209520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28600"/>
                        <a:ext cx="4191000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5867400"/>
            <a:ext cx="868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From webpage: </a:t>
            </a:r>
            <a:r>
              <a:rPr lang="en-US" sz="1600" dirty="0">
                <a:latin typeface="+mj-lt"/>
                <a:hlinkClick r:id="rId6"/>
              </a:rPr>
              <a:t>http://hyperphysics.phy-astr.gsu.edu/hbase/nuclear/rutsca2.html#c3</a:t>
            </a:r>
            <a:endParaRPr lang="en-US" sz="16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13716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What happens as</a:t>
            </a:r>
          </a:p>
          <a:p>
            <a:r>
              <a:rPr lang="en-US" sz="2400" dirty="0">
                <a:latin typeface="Symbol" panose="05050102010706020507" pitchFamily="18" charset="2"/>
              </a:rPr>
              <a:t>q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latin typeface="+mj-lt"/>
                <a:sym typeface="Wingdings" panose="05000000000000000000" pitchFamily="2" charset="2"/>
              </a:rPr>
              <a:t>0?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18072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9/02/2019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3810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Original experiment performed with </a:t>
            </a:r>
            <a:r>
              <a:rPr lang="en-US" sz="2400" dirty="0">
                <a:latin typeface="Symbol" panose="05050102010706020507" pitchFamily="18" charset="2"/>
              </a:rPr>
              <a:t>a</a:t>
            </a:r>
            <a:r>
              <a:rPr lang="en-US" sz="2400" dirty="0">
                <a:latin typeface="+mj-lt"/>
              </a:rPr>
              <a:t> particles on gold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107443"/>
              </p:ext>
            </p:extLst>
          </p:nvPr>
        </p:nvGraphicFramePr>
        <p:xfrm>
          <a:off x="1066800" y="1657350"/>
          <a:ext cx="46482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4" name="Equation" r:id="rId3" imgW="2323800" imgH="647640" progId="Equation.DSMT4">
                  <p:embed/>
                </p:oleObj>
              </mc:Choice>
              <mc:Fallback>
                <p:oleObj name="Equation" r:id="rId3" imgW="2323800" imgH="647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657350"/>
                        <a:ext cx="46482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651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9/02/2019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08297" y="3048000"/>
            <a:ext cx="609600" cy="609600"/>
          </a:xfrm>
          <a:prstGeom prst="rightArrow">
            <a:avLst/>
          </a:prstGeom>
          <a:solidFill>
            <a:srgbClr val="FF0000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6D71A9-DC9A-4A47-BB95-B4B7B62D3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897" y="1043174"/>
            <a:ext cx="8458315" cy="38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9596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9/02/2019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249713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Recap of equations for scattering cross section in the center of mass frame of reference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182908"/>
              </p:ext>
            </p:extLst>
          </p:nvPr>
        </p:nvGraphicFramePr>
        <p:xfrm>
          <a:off x="609600" y="1184275"/>
          <a:ext cx="22860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0" name="Equation" r:id="rId3" imgW="1143000" imgH="634680" progId="Equation.DSMT4">
                  <p:embed/>
                </p:oleObj>
              </mc:Choice>
              <mc:Fallback>
                <p:oleObj name="Equation" r:id="rId3" imgW="1143000" imgH="6346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184275"/>
                        <a:ext cx="2286000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0967759"/>
              </p:ext>
            </p:extLst>
          </p:nvPr>
        </p:nvGraphicFramePr>
        <p:xfrm>
          <a:off x="637309" y="2057400"/>
          <a:ext cx="5010150" cy="359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1" name="Equation" r:id="rId5" imgW="3200400" imgH="2374560" progId="Equation.DSMT4">
                  <p:embed/>
                </p:oleObj>
              </mc:Choice>
              <mc:Fallback>
                <p:oleObj name="Equation" r:id="rId5" imgW="3200400" imgH="23745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309" y="2057400"/>
                        <a:ext cx="5010150" cy="359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731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9/02/2019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2816DD-759A-4D29-9476-3B472FC2D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" y="2271712"/>
            <a:ext cx="886777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722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9/02/2019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9" t="56558" r="33771" b="7628"/>
          <a:stretch/>
        </p:blipFill>
        <p:spPr bwMode="auto">
          <a:xfrm>
            <a:off x="990600" y="609592"/>
            <a:ext cx="7404596" cy="5867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152400"/>
            <a:ext cx="7772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Scattering theory:</a:t>
            </a:r>
          </a:p>
        </p:txBody>
      </p:sp>
      <p:sp>
        <p:nvSpPr>
          <p:cNvPr id="6" name="Can 5"/>
          <p:cNvSpPr/>
          <p:nvPr/>
        </p:nvSpPr>
        <p:spPr>
          <a:xfrm rot="13584771">
            <a:off x="6611801" y="503013"/>
            <a:ext cx="615696" cy="846582"/>
          </a:xfrm>
          <a:prstGeom prst="ca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86349" y="332866"/>
            <a:ext cx="1324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detector</a:t>
            </a:r>
          </a:p>
        </p:txBody>
      </p:sp>
    </p:spTree>
    <p:extLst>
      <p:ext uri="{BB962C8B-B14F-4D97-AF65-F5344CB8AC3E}">
        <p14:creationId xmlns:p14="http://schemas.microsoft.com/office/powerpoint/2010/main" val="3690557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9/02/2019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296107"/>
              </p:ext>
            </p:extLst>
          </p:nvPr>
        </p:nvGraphicFramePr>
        <p:xfrm>
          <a:off x="685800" y="685800"/>
          <a:ext cx="7416800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" name="数式" r:id="rId3" imgW="3708360" imgH="1117440" progId="Equation.3">
                  <p:embed/>
                </p:oleObj>
              </mc:Choice>
              <mc:Fallback>
                <p:oleObj name="数式" r:id="rId3" imgW="3708360" imgH="11174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685800"/>
                        <a:ext cx="7416800" cy="223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0" t="52419" r="47628" b="23790"/>
          <a:stretch/>
        </p:blipFill>
        <p:spPr bwMode="auto">
          <a:xfrm>
            <a:off x="228600" y="3717726"/>
            <a:ext cx="3360420" cy="194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5823466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Figure from Marion &amp; </a:t>
            </a:r>
            <a:r>
              <a:rPr lang="en-US" dirty="0" err="1">
                <a:latin typeface="+mj-lt"/>
              </a:rPr>
              <a:t>Thorton</a:t>
            </a:r>
            <a:r>
              <a:rPr lang="en-US" dirty="0">
                <a:latin typeface="+mj-lt"/>
              </a:rPr>
              <a:t>, Classical Dynamics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733800" y="4401840"/>
            <a:ext cx="4267200" cy="1339850"/>
            <a:chOff x="4648200" y="3048000"/>
            <a:chExt cx="4267200" cy="1339850"/>
          </a:xfrm>
        </p:grpSpPr>
        <p:sp>
          <p:nvSpPr>
            <p:cNvPr id="8" name="Rectangle 7"/>
            <p:cNvSpPr/>
            <p:nvPr/>
          </p:nvSpPr>
          <p:spPr>
            <a:xfrm>
              <a:off x="4648200" y="3048000"/>
              <a:ext cx="4267200" cy="133945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0129797"/>
                </p:ext>
              </p:extLst>
            </p:nvPr>
          </p:nvGraphicFramePr>
          <p:xfrm>
            <a:off x="4787900" y="3117850"/>
            <a:ext cx="3987800" cy="127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4" name="数式" r:id="rId6" imgW="1993680" imgH="634680" progId="Equation.3">
                    <p:embed/>
                  </p:oleObj>
                </mc:Choice>
                <mc:Fallback>
                  <p:oleObj name="数式" r:id="rId6" imgW="1993680" imgH="634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7900" y="3117850"/>
                          <a:ext cx="3987800" cy="127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Donut 9"/>
          <p:cNvSpPr/>
          <p:nvPr/>
        </p:nvSpPr>
        <p:spPr>
          <a:xfrm>
            <a:off x="282642" y="3208421"/>
            <a:ext cx="918210" cy="914400"/>
          </a:xfrm>
          <a:prstGeom prst="donut">
            <a:avLst>
              <a:gd name="adj" fmla="val 104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rapezoid 11"/>
          <p:cNvSpPr/>
          <p:nvPr/>
        </p:nvSpPr>
        <p:spPr>
          <a:xfrm rot="10800000">
            <a:off x="629352" y="3192379"/>
            <a:ext cx="224790" cy="160421"/>
          </a:xfrm>
          <a:prstGeom prst="trapezoi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endCxn id="12" idx="1"/>
          </p:cNvCxnSpPr>
          <p:nvPr/>
        </p:nvCxnSpPr>
        <p:spPr>
          <a:xfrm flipH="1">
            <a:off x="834089" y="3272589"/>
            <a:ext cx="842311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7806581"/>
              </p:ext>
            </p:extLst>
          </p:nvPr>
        </p:nvGraphicFramePr>
        <p:xfrm>
          <a:off x="1755775" y="2946977"/>
          <a:ext cx="273685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" name="Equation" r:id="rId8" imgW="1155600" imgH="266400" progId="Equation.DSMT4">
                  <p:embed/>
                </p:oleObj>
              </mc:Choice>
              <mc:Fallback>
                <p:oleObj name="Equation" r:id="rId8" imgW="115560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5775" y="2946977"/>
                        <a:ext cx="2736850" cy="64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Connector 22"/>
          <p:cNvCxnSpPr>
            <a:stCxn id="12" idx="2"/>
          </p:cNvCxnSpPr>
          <p:nvPr/>
        </p:nvCxnSpPr>
        <p:spPr>
          <a:xfrm>
            <a:off x="741747" y="3192379"/>
            <a:ext cx="0" cy="5253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57200" y="3276600"/>
            <a:ext cx="172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b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7557334"/>
              </p:ext>
            </p:extLst>
          </p:nvPr>
        </p:nvGraphicFramePr>
        <p:xfrm>
          <a:off x="3124200" y="3456283"/>
          <a:ext cx="3670300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" name="Equation" r:id="rId10" imgW="1549080" imgH="266400" progId="Equation.DSMT4">
                  <p:embed/>
                </p:oleObj>
              </mc:Choice>
              <mc:Fallback>
                <p:oleObj name="Equation" r:id="rId10" imgW="15490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456283"/>
                        <a:ext cx="3670300" cy="64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0954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9/02/2019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0" t="52419" r="47628" b="23790"/>
          <a:stretch/>
        </p:blipFill>
        <p:spPr bwMode="auto">
          <a:xfrm>
            <a:off x="222069" y="1769436"/>
            <a:ext cx="3360420" cy="194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3680884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Figure from Marion &amp; </a:t>
            </a:r>
            <a:r>
              <a:rPr lang="en-US" dirty="0" err="1">
                <a:latin typeface="+mj-lt"/>
              </a:rPr>
              <a:t>Thorton</a:t>
            </a:r>
            <a:r>
              <a:rPr lang="en-US" dirty="0">
                <a:latin typeface="+mj-lt"/>
              </a:rPr>
              <a:t>, Classical Dynamics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46724" y="4253670"/>
            <a:ext cx="4267200" cy="1339850"/>
            <a:chOff x="4648200" y="3048000"/>
            <a:chExt cx="4267200" cy="1339850"/>
          </a:xfrm>
        </p:grpSpPr>
        <p:sp>
          <p:nvSpPr>
            <p:cNvPr id="8" name="Rectangle 7"/>
            <p:cNvSpPr/>
            <p:nvPr/>
          </p:nvSpPr>
          <p:spPr>
            <a:xfrm>
              <a:off x="4648200" y="3048000"/>
              <a:ext cx="4267200" cy="133945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0129797"/>
                </p:ext>
              </p:extLst>
            </p:nvPr>
          </p:nvGraphicFramePr>
          <p:xfrm>
            <a:off x="4787900" y="3117850"/>
            <a:ext cx="3987800" cy="127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69" name="数式" r:id="rId4" imgW="1993680" imgH="634680" progId="Equation.3">
                    <p:embed/>
                  </p:oleObj>
                </mc:Choice>
                <mc:Fallback>
                  <p:oleObj name="数式" r:id="rId4" imgW="1993680" imgH="634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7900" y="3117850"/>
                          <a:ext cx="3987800" cy="127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Group 12"/>
          <p:cNvGrpSpPr/>
          <p:nvPr/>
        </p:nvGrpSpPr>
        <p:grpSpPr>
          <a:xfrm>
            <a:off x="4639366" y="2241945"/>
            <a:ext cx="2522470" cy="1144343"/>
            <a:chOff x="282642" y="4418257"/>
            <a:chExt cx="2522470" cy="1144343"/>
          </a:xfrm>
        </p:grpSpPr>
        <p:sp>
          <p:nvSpPr>
            <p:cNvPr id="10" name="Donut 9"/>
            <p:cNvSpPr/>
            <p:nvPr/>
          </p:nvSpPr>
          <p:spPr>
            <a:xfrm>
              <a:off x="282642" y="4578678"/>
              <a:ext cx="918210" cy="914400"/>
            </a:xfrm>
            <a:prstGeom prst="donut">
              <a:avLst>
                <a:gd name="adj" fmla="val 1043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Trapezoid 11"/>
            <p:cNvSpPr/>
            <p:nvPr/>
          </p:nvSpPr>
          <p:spPr>
            <a:xfrm rot="10800000">
              <a:off x="629352" y="4571641"/>
              <a:ext cx="224790" cy="160421"/>
            </a:xfrm>
            <a:prstGeom prst="trapezoid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>
              <a:endCxn id="12" idx="1"/>
            </p:cNvCxnSpPr>
            <p:nvPr/>
          </p:nvCxnSpPr>
          <p:spPr>
            <a:xfrm flipH="1">
              <a:off x="834089" y="4651851"/>
              <a:ext cx="84231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08901389"/>
                </p:ext>
              </p:extLst>
            </p:nvPr>
          </p:nvGraphicFramePr>
          <p:xfrm>
            <a:off x="1752600" y="4418257"/>
            <a:ext cx="1052512" cy="492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70" name="数式" r:id="rId6" imgW="444240" imgH="203040" progId="Equation.3">
                    <p:embed/>
                  </p:oleObj>
                </mc:Choice>
                <mc:Fallback>
                  <p:oleObj name="数式" r:id="rId6" imgW="44424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2600" y="4418257"/>
                          <a:ext cx="1052512" cy="492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3" name="Straight Connector 22"/>
            <p:cNvCxnSpPr/>
            <p:nvPr/>
          </p:nvCxnSpPr>
          <p:spPr>
            <a:xfrm>
              <a:off x="741747" y="5037253"/>
              <a:ext cx="0" cy="5253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457200" y="4646857"/>
              <a:ext cx="172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b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57200" y="76200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Note:  	Notion of cross section is common to many areas of  		physics including classical mechanics, quantum 		mechanics, optics, etc.   Only in the classical			mechanics can we calculate it using geometric 	considerations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34000" y="432352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Note: We are assuming that the process is isotropic in </a:t>
            </a:r>
            <a:r>
              <a:rPr lang="en-US" sz="2400" dirty="0">
                <a:latin typeface="Symbol" panose="05050102010706020507" pitchFamily="18" charset="2"/>
              </a:rPr>
              <a:t>f </a:t>
            </a:r>
          </a:p>
        </p:txBody>
      </p:sp>
    </p:spTree>
    <p:extLst>
      <p:ext uri="{BB962C8B-B14F-4D97-AF65-F5344CB8AC3E}">
        <p14:creationId xmlns:p14="http://schemas.microsoft.com/office/powerpoint/2010/main" val="2070680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9/02/2019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5904826"/>
              </p:ext>
            </p:extLst>
          </p:nvPr>
        </p:nvGraphicFramePr>
        <p:xfrm>
          <a:off x="457200" y="1371600"/>
          <a:ext cx="3833812" cy="2297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2" name="Equation" r:id="rId3" imgW="2108160" imgH="1307880" progId="Equation.DSMT4">
                  <p:embed/>
                </p:oleObj>
              </mc:Choice>
              <mc:Fallback>
                <p:oleObj name="Equation" r:id="rId3" imgW="2108160" imgH="1307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71600"/>
                        <a:ext cx="3833812" cy="22978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3048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Transformation between center-of-mass and laboratory reference frames: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8454127"/>
              </p:ext>
            </p:extLst>
          </p:nvPr>
        </p:nvGraphicFramePr>
        <p:xfrm>
          <a:off x="439189" y="3814393"/>
          <a:ext cx="6493338" cy="13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3" name="Equation" r:id="rId5" imgW="3644640" imgH="749160" progId="Equation.DSMT4">
                  <p:embed/>
                </p:oleObj>
              </mc:Choice>
              <mc:Fallback>
                <p:oleObj name="Equation" r:id="rId5" imgW="3644640" imgH="749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189" y="3814393"/>
                        <a:ext cx="6493338" cy="13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4572000" y="990599"/>
            <a:ext cx="4267200" cy="1905000"/>
            <a:chOff x="5257800" y="4191000"/>
            <a:chExt cx="3048000" cy="1360714"/>
          </a:xfrm>
        </p:grpSpPr>
        <p:sp>
          <p:nvSpPr>
            <p:cNvPr id="9" name="TextBox 8"/>
            <p:cNvSpPr txBox="1"/>
            <p:nvPr/>
          </p:nvSpPr>
          <p:spPr>
            <a:xfrm>
              <a:off x="7379970" y="4800600"/>
              <a:ext cx="6210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v</a:t>
              </a:r>
              <a:r>
                <a:rPr lang="en-US" sz="2400" baseline="-25000" dirty="0">
                  <a:latin typeface="+mj-lt"/>
                </a:rPr>
                <a:t>1</a:t>
              </a:r>
              <a:endParaRPr lang="en-US" sz="2400" dirty="0">
                <a:latin typeface="+mj-lt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6431280" y="4724399"/>
              <a:ext cx="560070" cy="624841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6915150" y="4646668"/>
              <a:ext cx="152400" cy="1554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19825" y="4661907"/>
              <a:ext cx="6210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V</a:t>
              </a:r>
              <a:r>
                <a:rPr lang="en-US" sz="2400" baseline="-25000" dirty="0">
                  <a:latin typeface="+mj-lt"/>
                </a:rPr>
                <a:t>1</a:t>
              </a:r>
              <a:endParaRPr lang="en-US" sz="2400" dirty="0">
                <a:latin typeface="+mj-lt"/>
              </a:endParaRPr>
            </a:p>
          </p:txBody>
        </p:sp>
        <p:cxnSp>
          <p:nvCxnSpPr>
            <p:cNvPr id="13" name="Straight Arrow Connector 12"/>
            <p:cNvCxnSpPr>
              <a:stCxn id="11" idx="2"/>
            </p:cNvCxnSpPr>
            <p:nvPr/>
          </p:nvCxnSpPr>
          <p:spPr>
            <a:xfrm>
              <a:off x="6915150" y="4724399"/>
              <a:ext cx="638175" cy="11041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7010400" y="4191000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V</a:t>
              </a:r>
              <a:r>
                <a:rPr lang="en-US" sz="2400" baseline="-25000" dirty="0">
                  <a:latin typeface="+mj-lt"/>
                </a:rPr>
                <a:t>CM</a:t>
              </a:r>
              <a:endParaRPr lang="en-US" sz="2400" dirty="0">
                <a:latin typeface="+mj-lt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6431280" y="4724400"/>
              <a:ext cx="1150620" cy="62484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257800" y="5349240"/>
              <a:ext cx="304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794046" y="5035621"/>
              <a:ext cx="6953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ymbol" pitchFamily="18" charset="2"/>
                </a:rPr>
                <a:t>y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21904" y="5090049"/>
              <a:ext cx="6953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ymbol" pitchFamily="18" charset="2"/>
                </a:rPr>
                <a:t>q</a:t>
              </a:r>
            </a:p>
          </p:txBody>
        </p:sp>
      </p:grpSp>
      <p:sp>
        <p:nvSpPr>
          <p:cNvPr id="19" name="Arc 18"/>
          <p:cNvSpPr/>
          <p:nvPr/>
        </p:nvSpPr>
        <p:spPr>
          <a:xfrm>
            <a:off x="6245170" y="2206005"/>
            <a:ext cx="581025" cy="841840"/>
          </a:xfrm>
          <a:prstGeom prst="arc">
            <a:avLst/>
          </a:prstGeom>
          <a:ln w="38100">
            <a:solidFill>
              <a:srgbClr val="DA32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>
            <a:off x="6760654" y="2237450"/>
            <a:ext cx="340233" cy="749372"/>
          </a:xfrm>
          <a:prstGeom prst="arc">
            <a:avLst/>
          </a:prstGeom>
          <a:ln w="38100">
            <a:solidFill>
              <a:srgbClr val="DA32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6234779" y="1869173"/>
            <a:ext cx="688757" cy="797827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865120" y="728501"/>
            <a:ext cx="582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(assuming that energy is conserved)</a:t>
            </a:r>
          </a:p>
        </p:txBody>
      </p:sp>
    </p:spTree>
    <p:extLst>
      <p:ext uri="{BB962C8B-B14F-4D97-AF65-F5344CB8AC3E}">
        <p14:creationId xmlns:p14="http://schemas.microsoft.com/office/powerpoint/2010/main" val="668171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9/02/2019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2019 -- Lecture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2451515"/>
              </p:ext>
            </p:extLst>
          </p:nvPr>
        </p:nvGraphicFramePr>
        <p:xfrm>
          <a:off x="581024" y="657571"/>
          <a:ext cx="5065713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9" name="数式" r:id="rId3" imgW="2145960" imgH="482400" progId="Equation.3">
                  <p:embed/>
                </p:oleObj>
              </mc:Choice>
              <mc:Fallback>
                <p:oleObj name="数式" r:id="rId3" imgW="21459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4" y="657571"/>
                        <a:ext cx="5065713" cy="110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693025"/>
              </p:ext>
            </p:extLst>
          </p:nvPr>
        </p:nvGraphicFramePr>
        <p:xfrm>
          <a:off x="300037" y="2291109"/>
          <a:ext cx="8543925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0" name="数式" r:id="rId5" imgW="3619440" imgH="507960" progId="Equation.3">
                  <p:embed/>
                </p:oleObj>
              </mc:Choice>
              <mc:Fallback>
                <p:oleObj name="数式" r:id="rId5" imgW="36194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" y="2291109"/>
                        <a:ext cx="8543925" cy="1157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1524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Differential cross sections in different reference frames – </a:t>
            </a:r>
          </a:p>
        </p:txBody>
      </p:sp>
    </p:spTree>
    <p:extLst>
      <p:ext uri="{BB962C8B-B14F-4D97-AF65-F5344CB8AC3E}">
        <p14:creationId xmlns:p14="http://schemas.microsoft.com/office/powerpoint/2010/main" val="2023372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5437</TotalTime>
  <Words>576</Words>
  <Application>Microsoft Office PowerPoint</Application>
  <PresentationFormat>On-screen Show (4:3)</PresentationFormat>
  <Paragraphs>147</Paragraphs>
  <Slides>30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Symbol</vt:lpstr>
      <vt:lpstr>Office Theme</vt:lpstr>
      <vt:lpstr>Office Theme</vt:lpstr>
      <vt:lpstr>数式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316</cp:revision>
  <cp:lastPrinted>2018-09-05T05:05:00Z</cp:lastPrinted>
  <dcterms:created xsi:type="dcterms:W3CDTF">2012-01-10T18:32:24Z</dcterms:created>
  <dcterms:modified xsi:type="dcterms:W3CDTF">2019-09-02T00:33:30Z</dcterms:modified>
</cp:coreProperties>
</file>