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96" r:id="rId3"/>
    <p:sldId id="426" r:id="rId4"/>
    <p:sldId id="427" r:id="rId5"/>
    <p:sldId id="420" r:id="rId6"/>
    <p:sldId id="421" r:id="rId7"/>
    <p:sldId id="422" r:id="rId8"/>
    <p:sldId id="423" r:id="rId9"/>
    <p:sldId id="424" r:id="rId10"/>
    <p:sldId id="425" r:id="rId11"/>
    <p:sldId id="400" r:id="rId12"/>
    <p:sldId id="407" r:id="rId13"/>
    <p:sldId id="402" r:id="rId14"/>
    <p:sldId id="403" r:id="rId15"/>
    <p:sldId id="404" r:id="rId16"/>
    <p:sldId id="405" r:id="rId17"/>
    <p:sldId id="406" r:id="rId18"/>
    <p:sldId id="411" r:id="rId19"/>
    <p:sldId id="412" r:id="rId20"/>
    <p:sldId id="413" r:id="rId21"/>
    <p:sldId id="428" r:id="rId22"/>
    <p:sldId id="419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9" autoAdjust="0"/>
    <p:restoredTop sz="94660"/>
  </p:normalViewPr>
  <p:slideViewPr>
    <p:cSldViewPr>
      <p:cViewPr varScale="1">
        <p:scale>
          <a:sx n="65" d="100"/>
          <a:sy n="65" d="100"/>
        </p:scale>
        <p:origin x="142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1.wmf"/><Relationship Id="rId4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5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Summary &amp; review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Lagrange’s equations with constraints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09948"/>
              </p:ext>
            </p:extLst>
          </p:nvPr>
        </p:nvGraphicFramePr>
        <p:xfrm>
          <a:off x="1065213" y="1143000"/>
          <a:ext cx="28003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5" name="数式" r:id="rId3" imgW="1447560" imgH="660240" progId="Equation.3">
                  <p:embed/>
                </p:oleObj>
              </mc:Choice>
              <mc:Fallback>
                <p:oleObj name="数式" r:id="rId3" imgW="14475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1143000"/>
                        <a:ext cx="28003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generalized coordinates: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48287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we have assumed that the generalized coordinates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i="1" dirty="0" err="1">
                <a:latin typeface="+mj-lt"/>
              </a:rPr>
              <a:t>q</a:t>
            </a:r>
            <a:r>
              <a:rPr lang="en-US" sz="2400" i="1" baseline="-25000" dirty="0" err="1">
                <a:latin typeface="Symbol" pitchFamily="18" charset="2"/>
              </a:rPr>
              <a:t>s</a:t>
            </a:r>
            <a:r>
              <a:rPr lang="en-US" sz="2400" dirty="0">
                <a:latin typeface="+mj-lt"/>
              </a:rPr>
              <a:t>    are independent.   Now consider the possibility that the coordinates are related through constraint equations of the form: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165439"/>
              </p:ext>
            </p:extLst>
          </p:nvPr>
        </p:nvGraphicFramePr>
        <p:xfrm>
          <a:off x="581024" y="4213225"/>
          <a:ext cx="8105776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6" name="数式" r:id="rId5" imgW="4190760" imgH="939600" progId="Equation.3">
                  <p:embed/>
                </p:oleObj>
              </mc:Choice>
              <mc:Fallback>
                <p:oleObj name="数式" r:id="rId5" imgW="4190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4" y="4213225"/>
                        <a:ext cx="8105776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7467600" y="48768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0" y="4038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Lagrange</a:t>
            </a:r>
          </a:p>
          <a:p>
            <a:r>
              <a:rPr lang="en-US" sz="2400" dirty="0">
                <a:latin typeface="+mj-lt"/>
              </a:rPr>
              <a:t>multipliers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1143000"/>
            <a:ext cx="4876800" cy="2171701"/>
            <a:chOff x="990600" y="2209799"/>
            <a:chExt cx="4876800" cy="2171701"/>
          </a:xfrm>
        </p:grpSpPr>
        <p:sp>
          <p:nvSpPr>
            <p:cNvPr id="7" name="Right Triangle 6"/>
            <p:cNvSpPr/>
            <p:nvPr/>
          </p:nvSpPr>
          <p:spPr>
            <a:xfrm>
              <a:off x="990600" y="2476500"/>
              <a:ext cx="4876800" cy="1905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1320000">
              <a:off x="1203235" y="2209799"/>
              <a:ext cx="1066800" cy="533400"/>
            </a:xfrm>
            <a:prstGeom prst="rect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ight Triangle 10"/>
          <p:cNvSpPr/>
          <p:nvPr/>
        </p:nvSpPr>
        <p:spPr>
          <a:xfrm>
            <a:off x="1033377" y="4419600"/>
            <a:ext cx="4876800" cy="19050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320000">
            <a:off x="1203235" y="4163004"/>
            <a:ext cx="1066800" cy="533400"/>
          </a:xfrm>
          <a:prstGeom prst="rect">
            <a:avLst/>
          </a:prstGeom>
          <a:solidFill>
            <a:srgbClr val="DA3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36635" y="1409701"/>
            <a:ext cx="1235165" cy="44709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71800" y="163324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76400" y="3380796"/>
            <a:ext cx="0" cy="103880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76400" y="4419600"/>
            <a:ext cx="13716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4186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2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43400" y="2819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67200" y="5867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715952"/>
              </p:ext>
            </p:extLst>
          </p:nvPr>
        </p:nvGraphicFramePr>
        <p:xfrm>
          <a:off x="4784725" y="1393825"/>
          <a:ext cx="38306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1" name="数式" r:id="rId3" imgW="1981080" imgH="241200" progId="Equation.3">
                  <p:embed/>
                </p:oleObj>
              </mc:Choice>
              <mc:Fallback>
                <p:oleObj name="数式" r:id="rId3" imgW="1981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4725" y="1393825"/>
                        <a:ext cx="38306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921941"/>
              </p:ext>
            </p:extLst>
          </p:nvPr>
        </p:nvGraphicFramePr>
        <p:xfrm>
          <a:off x="4852988" y="4052888"/>
          <a:ext cx="38798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2" name="数式" r:id="rId5" imgW="2006280" imgH="457200" progId="Equation.3">
                  <p:embed/>
                </p:oleObj>
              </mc:Choice>
              <mc:Fallback>
                <p:oleObj name="数式" r:id="rId5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052888"/>
                        <a:ext cx="38798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695814"/>
              </p:ext>
            </p:extLst>
          </p:nvPr>
        </p:nvGraphicFramePr>
        <p:xfrm>
          <a:off x="3680996" y="4995157"/>
          <a:ext cx="5051842" cy="459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83" name="Equation" r:id="rId7" imgW="2933640" imgH="266400" progId="Equation.DSMT4">
                  <p:embed/>
                </p:oleObj>
              </mc:Choice>
              <mc:Fallback>
                <p:oleObj name="Equation" r:id="rId7" imgW="2933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80996" y="4995157"/>
                        <a:ext cx="5051842" cy="459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829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0600" y="5943600"/>
            <a:ext cx="3733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71116" y="1295400"/>
            <a:ext cx="1825084" cy="5619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326730"/>
              </p:ext>
            </p:extLst>
          </p:nvPr>
        </p:nvGraphicFramePr>
        <p:xfrm>
          <a:off x="762000" y="240452"/>
          <a:ext cx="6865058" cy="1664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0" name="Equation" r:id="rId3" imgW="5257800" imgH="1282680" progId="Equation.DSMT4">
                  <p:embed/>
                </p:oleObj>
              </mc:Choice>
              <mc:Fallback>
                <p:oleObj name="Equation" r:id="rId3" imgW="5257800" imgH="12826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0452"/>
                        <a:ext cx="6865058" cy="16645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411187"/>
              </p:ext>
            </p:extLst>
          </p:nvPr>
        </p:nvGraphicFramePr>
        <p:xfrm>
          <a:off x="803275" y="1981200"/>
          <a:ext cx="5040313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1" name="Equation" r:id="rId5" imgW="3848040" imgH="3416040" progId="Equation.DSMT4">
                  <p:embed/>
                </p:oleObj>
              </mc:Choice>
              <mc:Fallback>
                <p:oleObj name="Equation" r:id="rId5" imgW="3848040" imgH="34160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1981200"/>
                        <a:ext cx="5040313" cy="444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2895600" y="5562600"/>
            <a:ext cx="2876550" cy="381000"/>
          </a:xfrm>
          <a:prstGeom prst="leftArrow">
            <a:avLst>
              <a:gd name="adj1" fmla="val 42683"/>
              <a:gd name="adj2" fmla="val 50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71116" y="5280878"/>
            <a:ext cx="2815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Force of constraint;</a:t>
            </a:r>
          </a:p>
          <a:p>
            <a:r>
              <a:rPr lang="en-US" sz="2400" dirty="0">
                <a:latin typeface="+mj-lt"/>
              </a:rPr>
              <a:t>normal to incline</a:t>
            </a:r>
          </a:p>
        </p:txBody>
      </p:sp>
    </p:spTree>
    <p:extLst>
      <p:ext uri="{BB962C8B-B14F-4D97-AF65-F5344CB8AC3E}">
        <p14:creationId xmlns:p14="http://schemas.microsoft.com/office/powerpoint/2010/main" val="12687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Rational for Lagrange multipliers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769758"/>
              </p:ext>
            </p:extLst>
          </p:nvPr>
        </p:nvGraphicFramePr>
        <p:xfrm>
          <a:off x="1195388" y="1066800"/>
          <a:ext cx="459422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72" name="Equation" r:id="rId3" imgW="2374560" imgH="1269720" progId="Equation.DSMT4">
                  <p:embed/>
                </p:oleObj>
              </mc:Choice>
              <mc:Fallback>
                <p:oleObj name="Equation" r:id="rId3" imgW="2374560" imgH="1269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1066800"/>
                        <a:ext cx="4594225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9790706"/>
              </p:ext>
            </p:extLst>
          </p:nvPr>
        </p:nvGraphicFramePr>
        <p:xfrm>
          <a:off x="990600" y="3429000"/>
          <a:ext cx="626586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73" name="Equation" r:id="rId5" imgW="3238200" imgH="1663560" progId="Equation.DSMT4">
                  <p:embed/>
                </p:oleObj>
              </mc:Choice>
              <mc:Fallback>
                <p:oleObj name="Equation" r:id="rId5" imgW="3238200" imgH="16635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29000"/>
                        <a:ext cx="626586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8686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47622"/>
              </p:ext>
            </p:extLst>
          </p:nvPr>
        </p:nvGraphicFramePr>
        <p:xfrm>
          <a:off x="457200" y="1143000"/>
          <a:ext cx="8105775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90" name="数式" r:id="rId3" imgW="4190760" imgH="939600" progId="Equation.3">
                  <p:embed/>
                </p:oleObj>
              </mc:Choice>
              <mc:Fallback>
                <p:oleObj name="数式" r:id="rId3" imgW="419076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8105775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Euler-Lagrange equations with constraints: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604" y="338435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19200" y="4038600"/>
            <a:ext cx="2209800" cy="2133600"/>
            <a:chOff x="1219200" y="4038600"/>
            <a:chExt cx="2209800" cy="2133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19200" y="40386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219200" y="4038600"/>
              <a:ext cx="1066800" cy="1371600"/>
            </a:xfrm>
            <a:prstGeom prst="line">
              <a:avLst/>
            </a:prstGeom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133600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44196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q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0153" y="4233640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r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286000" y="5410200"/>
              <a:ext cx="0" cy="5334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90800" y="55626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mg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18127"/>
              </p:ext>
            </p:extLst>
          </p:nvPr>
        </p:nvGraphicFramePr>
        <p:xfrm>
          <a:off x="2895600" y="3838575"/>
          <a:ext cx="5230812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91" name="数式" r:id="rId5" imgW="2705040" imgH="698400" progId="Equation.3">
                  <p:embed/>
                </p:oleObj>
              </mc:Choice>
              <mc:Fallback>
                <p:oleObj name="数式" r:id="rId5" imgW="270504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38575"/>
                        <a:ext cx="5230812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247042"/>
              </p:ext>
            </p:extLst>
          </p:nvPr>
        </p:nvGraphicFramePr>
        <p:xfrm>
          <a:off x="1066800" y="1219200"/>
          <a:ext cx="523081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11" name="数式" r:id="rId3" imgW="2705040" imgH="698400" progId="Equation.3">
                  <p:embed/>
                </p:oleObj>
              </mc:Choice>
              <mc:Fallback>
                <p:oleObj name="数式" r:id="rId3" imgW="270504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5230813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851421"/>
              </p:ext>
            </p:extLst>
          </p:nvPr>
        </p:nvGraphicFramePr>
        <p:xfrm>
          <a:off x="1430337" y="2541588"/>
          <a:ext cx="3827463" cy="324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12" name="Equation" r:id="rId5" imgW="1981080" imgH="1688760" progId="Equation.DSMT4">
                  <p:embed/>
                </p:oleObj>
              </mc:Choice>
              <mc:Fallback>
                <p:oleObj name="Equation" r:id="rId5" imgW="1981080" imgH="1688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7" y="2541588"/>
                        <a:ext cx="3827463" cy="324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007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52973" r="21512" b="15222"/>
          <a:stretch/>
        </p:blipFill>
        <p:spPr bwMode="auto">
          <a:xfrm>
            <a:off x="152400" y="762000"/>
            <a:ext cx="5785596" cy="312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34636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500939"/>
              </p:ext>
            </p:extLst>
          </p:nvPr>
        </p:nvGraphicFramePr>
        <p:xfrm>
          <a:off x="3200400" y="790575"/>
          <a:ext cx="5894387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29" name="数式" r:id="rId4" imgW="3047760" imgH="698400" progId="Equation.3">
                  <p:embed/>
                </p:oleObj>
              </mc:Choice>
              <mc:Fallback>
                <p:oleObj name="数式" r:id="rId4" imgW="304776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90575"/>
                        <a:ext cx="5894387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69877"/>
              </p:ext>
            </p:extLst>
          </p:nvPr>
        </p:nvGraphicFramePr>
        <p:xfrm>
          <a:off x="5815013" y="1724025"/>
          <a:ext cx="28987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30" name="数式" r:id="rId6" imgW="1498320" imgH="1955520" progId="Equation.3">
                  <p:embed/>
                </p:oleObj>
              </mc:Choice>
              <mc:Fallback>
                <p:oleObj name="数式" r:id="rId6" imgW="149832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013" y="1724025"/>
                        <a:ext cx="289877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649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54022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4868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particle of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moving </a:t>
            </a:r>
            <a:r>
              <a:rPr lang="en-US" sz="2400" dirty="0" err="1">
                <a:latin typeface="+mj-lt"/>
              </a:rPr>
              <a:t>frictionlessly</a:t>
            </a:r>
            <a:r>
              <a:rPr lang="en-US" sz="2400" dirty="0">
                <a:latin typeface="+mj-lt"/>
              </a:rPr>
              <a:t> on a parabola </a:t>
            </a:r>
            <a:r>
              <a:rPr lang="en-US" sz="2400" i="1" dirty="0">
                <a:latin typeface="+mj-lt"/>
              </a:rPr>
              <a:t>z=c(x</a:t>
            </a:r>
            <a:r>
              <a:rPr lang="en-US" sz="2400" i="1" baseline="30000" dirty="0">
                <a:latin typeface="+mj-lt"/>
              </a:rPr>
              <a:t>2</a:t>
            </a:r>
            <a:r>
              <a:rPr lang="en-US" sz="2400" i="1" dirty="0">
                <a:latin typeface="+mj-lt"/>
              </a:rPr>
              <a:t>+y</a:t>
            </a:r>
            <a:r>
              <a:rPr lang="en-US" sz="2400" i="1" baseline="30000" dirty="0">
                <a:latin typeface="+mj-lt"/>
              </a:rPr>
              <a:t>2</a:t>
            </a:r>
            <a:r>
              <a:rPr lang="en-US" sz="2400" i="1" dirty="0">
                <a:latin typeface="+mj-lt"/>
              </a:rPr>
              <a:t>)</a:t>
            </a:r>
            <a:r>
              <a:rPr lang="en-US" sz="2400" dirty="0">
                <a:latin typeface="+mj-lt"/>
              </a:rPr>
              <a:t> under the influence of gravity. Find the equations of motion, particularly showing stable circular motion.</a:t>
            </a:r>
          </a:p>
        </p:txBody>
      </p:sp>
      <p:sp>
        <p:nvSpPr>
          <p:cNvPr id="7" name="Oval 6"/>
          <p:cNvSpPr/>
          <p:nvPr/>
        </p:nvSpPr>
        <p:spPr>
          <a:xfrm>
            <a:off x="1524000" y="2327168"/>
            <a:ext cx="228600" cy="228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74000">
                <a:schemeClr val="accent2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46425"/>
              </p:ext>
            </p:extLst>
          </p:nvPr>
        </p:nvGraphicFramePr>
        <p:xfrm>
          <a:off x="582468" y="5331716"/>
          <a:ext cx="7979064" cy="85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6" name="Equation" r:id="rId4" imgW="5321160" imgH="571320" progId="Equation.DSMT4">
                  <p:embed/>
                </p:oleObj>
              </mc:Choice>
              <mc:Fallback>
                <p:oleObj name="Equation" r:id="rId4" imgW="53211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2468" y="5331716"/>
                        <a:ext cx="7979064" cy="856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3407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53419"/>
              </p:ext>
            </p:extLst>
          </p:nvPr>
        </p:nvGraphicFramePr>
        <p:xfrm>
          <a:off x="304800" y="381000"/>
          <a:ext cx="7979064" cy="85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17" name="Equation" r:id="rId3" imgW="5321160" imgH="571320" progId="Equation.DSMT4">
                  <p:embed/>
                </p:oleObj>
              </mc:Choice>
              <mc:Fallback>
                <p:oleObj name="Equation" r:id="rId3" imgW="53211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81000"/>
                        <a:ext cx="7979064" cy="856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401624"/>
              </p:ext>
            </p:extLst>
          </p:nvPr>
        </p:nvGraphicFramePr>
        <p:xfrm>
          <a:off x="533400" y="1295400"/>
          <a:ext cx="6227763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18" name="Equation" r:id="rId5" imgW="4152600" imgH="1231560" progId="Equation.DSMT4">
                  <p:embed/>
                </p:oleObj>
              </mc:Choice>
              <mc:Fallback>
                <p:oleObj name="Equation" r:id="rId5" imgW="415260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295400"/>
                        <a:ext cx="6227763" cy="184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596109"/>
              </p:ext>
            </p:extLst>
          </p:nvPr>
        </p:nvGraphicFramePr>
        <p:xfrm>
          <a:off x="838200" y="3429000"/>
          <a:ext cx="3843454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19" name="Equation" r:id="rId7" imgW="2387520" imgH="1562040" progId="Equation.DSMT4">
                  <p:embed/>
                </p:oleObj>
              </mc:Choice>
              <mc:Fallback>
                <p:oleObj name="Equation" r:id="rId7" imgW="238752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3843454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07881"/>
              </p:ext>
            </p:extLst>
          </p:nvPr>
        </p:nvGraphicFramePr>
        <p:xfrm>
          <a:off x="3352800" y="3983037"/>
          <a:ext cx="515302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20" name="Equation" r:id="rId9" imgW="3200400" imgH="952200" progId="Equation.DSMT4">
                  <p:embed/>
                </p:oleObj>
              </mc:Choice>
              <mc:Fallback>
                <p:oleObj name="Equation" r:id="rId9" imgW="32004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52800" y="3983037"/>
                        <a:ext cx="5153025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114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538409"/>
              </p:ext>
            </p:extLst>
          </p:nvPr>
        </p:nvGraphicFramePr>
        <p:xfrm>
          <a:off x="661185" y="365126"/>
          <a:ext cx="62277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89" name="Equation" r:id="rId3" imgW="4152600" imgH="571320" progId="Equation.DSMT4">
                  <p:embed/>
                </p:oleObj>
              </mc:Choice>
              <mc:Fallback>
                <p:oleObj name="Equation" r:id="rId3" imgW="41526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1185" y="365126"/>
                        <a:ext cx="6227763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093937"/>
              </p:ext>
            </p:extLst>
          </p:nvPr>
        </p:nvGraphicFramePr>
        <p:xfrm>
          <a:off x="690563" y="1219200"/>
          <a:ext cx="725805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0" name="Equation" r:id="rId5" imgW="4508280" imgH="1828800" progId="Equation.DSMT4">
                  <p:embed/>
                </p:oleObj>
              </mc:Choice>
              <mc:Fallback>
                <p:oleObj name="Equation" r:id="rId5" imgW="450828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0563" y="1219200"/>
                        <a:ext cx="725805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699184"/>
              </p:ext>
            </p:extLst>
          </p:nvPr>
        </p:nvGraphicFramePr>
        <p:xfrm>
          <a:off x="484188" y="4346575"/>
          <a:ext cx="8543925" cy="175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91" name="Equation" r:id="rId7" imgW="4317840" imgH="888840" progId="Equation.DSMT4">
                  <p:embed/>
                </p:oleObj>
              </mc:Choice>
              <mc:Fallback>
                <p:oleObj name="Equation" r:id="rId7" imgW="43178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4188" y="4346575"/>
                        <a:ext cx="8543925" cy="175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96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A3B79B-C3A8-4959-A04E-FB5B2A9F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A7ECD-17A5-4DC5-A724-E70D7170A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2F425-7AFD-4EB9-8672-5865F782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81D6B95-7975-47E3-8D57-0B4941DD97F2}"/>
              </a:ext>
            </a:extLst>
          </p:cNvPr>
          <p:cNvSpPr/>
          <p:nvPr/>
        </p:nvSpPr>
        <p:spPr>
          <a:xfrm>
            <a:off x="152400" y="5203831"/>
            <a:ext cx="304800" cy="457200"/>
          </a:xfrm>
          <a:prstGeom prst="rightArrow">
            <a:avLst/>
          </a:prstGeom>
          <a:solidFill>
            <a:srgbClr val="FF0000">
              <a:alpha val="5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410FFF-680F-4E60-89F8-9853712C7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41274"/>
            <a:ext cx="8686800" cy="419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6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570790"/>
              </p:ext>
            </p:extLst>
          </p:nvPr>
        </p:nvGraphicFramePr>
        <p:xfrm>
          <a:off x="385086" y="565797"/>
          <a:ext cx="71151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9" name="Equation" r:id="rId3" imgW="4419360" imgH="596880" progId="Equation.DSMT4">
                  <p:embed/>
                </p:oleObj>
              </mc:Choice>
              <mc:Fallback>
                <p:oleObj name="Equation" r:id="rId3" imgW="4419360" imgH="596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086" y="565797"/>
                        <a:ext cx="7115175" cy="96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221724"/>
              </p:ext>
            </p:extLst>
          </p:nvPr>
        </p:nvGraphicFramePr>
        <p:xfrm>
          <a:off x="282575" y="1778889"/>
          <a:ext cx="7337425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0" name="Equation" r:id="rId5" imgW="3708360" imgH="1752480" progId="Equation.DSMT4">
                  <p:embed/>
                </p:oleObj>
              </mc:Choice>
              <mc:Fallback>
                <p:oleObj name="Equation" r:id="rId5" imgW="3708360" imgH="1752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575" y="1778889"/>
                        <a:ext cx="7337425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87B11D8-4B2A-4832-BBC5-C388DBF88F17}"/>
              </a:ext>
            </a:extLst>
          </p:cNvPr>
          <p:cNvSpPr txBox="1"/>
          <p:nvPr/>
        </p:nvSpPr>
        <p:spPr>
          <a:xfrm>
            <a:off x="228600" y="13652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</p:spTree>
    <p:extLst>
      <p:ext uri="{BB962C8B-B14F-4D97-AF65-F5344CB8AC3E}">
        <p14:creationId xmlns:p14="http://schemas.microsoft.com/office/powerpoint/2010/main" val="2732644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571470"/>
              </p:ext>
            </p:extLst>
          </p:nvPr>
        </p:nvGraphicFramePr>
        <p:xfrm>
          <a:off x="451338" y="183095"/>
          <a:ext cx="711517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3" name="Equation" r:id="rId3" imgW="4419360" imgH="596880" progId="Equation.DSMT4">
                  <p:embed/>
                </p:oleObj>
              </mc:Choice>
              <mc:Fallback>
                <p:oleObj name="Equation" r:id="rId3" imgW="4419360" imgH="596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338" y="183095"/>
                        <a:ext cx="7115175" cy="96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422759"/>
              </p:ext>
            </p:extLst>
          </p:nvPr>
        </p:nvGraphicFramePr>
        <p:xfrm>
          <a:off x="533400" y="1175316"/>
          <a:ext cx="6608763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4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175316"/>
                        <a:ext cx="6608763" cy="178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788409"/>
              </p:ext>
            </p:extLst>
          </p:nvPr>
        </p:nvGraphicFramePr>
        <p:xfrm>
          <a:off x="1981379" y="3228036"/>
          <a:ext cx="3712803" cy="277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35" name="Equation" r:id="rId7" imgW="2908080" imgH="2171520" progId="Equation.DSMT4">
                  <p:embed/>
                </p:oleObj>
              </mc:Choice>
              <mc:Fallback>
                <p:oleObj name="Equation" r:id="rId7" imgW="2908080" imgH="21715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379" y="3228036"/>
                        <a:ext cx="3712803" cy="2776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355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0BFAE-5E4E-401E-A170-B8AF86DD9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65A934-5733-441B-AAD9-1CAEBA80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F7A32-FD29-49A6-B50B-BCCD6C3A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9A82DA-CC8D-42BE-AF46-C1BA0C958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9757"/>
            <a:ext cx="9144000" cy="271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26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42900" y="4466858"/>
            <a:ext cx="55626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577819"/>
              </p:ext>
            </p:extLst>
          </p:nvPr>
        </p:nvGraphicFramePr>
        <p:xfrm>
          <a:off x="228600" y="1431925"/>
          <a:ext cx="8728075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4241520" imgH="1955520" progId="Equation.DSMT4">
                  <p:embed/>
                </p:oleObj>
              </mc:Choice>
              <mc:Fallback>
                <p:oleObj name="Equation" r:id="rId3" imgW="4241520" imgH="19555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31925"/>
                        <a:ext cx="8728075" cy="399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Lorentz forces, continued:</a:t>
            </a:r>
          </a:p>
        </p:txBody>
      </p:sp>
    </p:spTree>
    <p:extLst>
      <p:ext uri="{BB962C8B-B14F-4D97-AF65-F5344CB8AC3E}">
        <p14:creationId xmlns:p14="http://schemas.microsoft.com/office/powerpoint/2010/main" val="182005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Lorentz force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307383"/>
              </p:ext>
            </p:extLst>
          </p:nvPr>
        </p:nvGraphicFramePr>
        <p:xfrm>
          <a:off x="1219200" y="533400"/>
          <a:ext cx="626302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7" name="数式" r:id="rId3" imgW="2666880" imgH="393480" progId="Equation.3">
                  <p:embed/>
                </p:oleObj>
              </mc:Choice>
              <mc:Fallback>
                <p:oleObj name="数式" r:id="rId3" imgW="2666880" imgH="3934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33400"/>
                        <a:ext cx="626302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694940"/>
              </p:ext>
            </p:extLst>
          </p:nvPr>
        </p:nvGraphicFramePr>
        <p:xfrm>
          <a:off x="1295400" y="1371600"/>
          <a:ext cx="51593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8" name="数式" r:id="rId5" imgW="2197080" imgH="457200" progId="Equation.3">
                  <p:embed/>
                </p:oleObj>
              </mc:Choice>
              <mc:Fallback>
                <p:oleObj name="数式" r:id="rId5" imgW="2197080" imgH="45720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71600"/>
                        <a:ext cx="51593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950355"/>
              </p:ext>
            </p:extLst>
          </p:nvPr>
        </p:nvGraphicFramePr>
        <p:xfrm>
          <a:off x="852488" y="2514600"/>
          <a:ext cx="7662862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9" name="数式" r:id="rId7" imgW="3263760" imgH="1701720" progId="Equation.3">
                  <p:embed/>
                </p:oleObj>
              </mc:Choice>
              <mc:Fallback>
                <p:oleObj name="数式" r:id="rId7" imgW="3263760" imgH="170172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2514600"/>
                        <a:ext cx="7662862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18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Lorentz force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068390"/>
              </p:ext>
            </p:extLst>
          </p:nvPr>
        </p:nvGraphicFramePr>
        <p:xfrm>
          <a:off x="574675" y="1371600"/>
          <a:ext cx="7932738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1" name="数式" r:id="rId3" imgW="3377880" imgH="1701720" progId="Equation.3">
                  <p:embed/>
                </p:oleObj>
              </mc:Choice>
              <mc:Fallback>
                <p:oleObj name="数式" r:id="rId3" imgW="3377880" imgH="170172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1371600"/>
                        <a:ext cx="7932738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057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Lorentz force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527577"/>
              </p:ext>
            </p:extLst>
          </p:nvPr>
        </p:nvGraphicFramePr>
        <p:xfrm>
          <a:off x="704850" y="533400"/>
          <a:ext cx="5665788" cy="331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5" name="数式" r:id="rId3" imgW="2412720" imgH="1422360" progId="Equation.3">
                  <p:embed/>
                </p:oleObj>
              </mc:Choice>
              <mc:Fallback>
                <p:oleObj name="数式" r:id="rId3" imgW="2412720" imgH="14223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533400"/>
                        <a:ext cx="5665788" cy="331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140862"/>
              </p:ext>
            </p:extLst>
          </p:nvPr>
        </p:nvGraphicFramePr>
        <p:xfrm>
          <a:off x="2667000" y="3276600"/>
          <a:ext cx="6145213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6" name="数式" r:id="rId5" imgW="2616120" imgH="1041120" progId="Equation.3">
                  <p:embed/>
                </p:oleObj>
              </mc:Choice>
              <mc:Fallback>
                <p:oleObj name="数式" r:id="rId5" imgW="2616120" imgH="10411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76600"/>
                        <a:ext cx="6145213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519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Lorentz force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095179"/>
              </p:ext>
            </p:extLst>
          </p:nvPr>
        </p:nvGraphicFramePr>
        <p:xfrm>
          <a:off x="457200" y="688032"/>
          <a:ext cx="85010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9" name="数式" r:id="rId3" imgW="3619440" imgH="228600" progId="Equation.3">
                  <p:embed/>
                </p:oleObj>
              </mc:Choice>
              <mc:Fallback>
                <p:oleObj name="数式" r:id="rId3" imgW="3619440" imgH="228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88032"/>
                        <a:ext cx="8501062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939544"/>
              </p:ext>
            </p:extLst>
          </p:nvPr>
        </p:nvGraphicFramePr>
        <p:xfrm>
          <a:off x="635000" y="1400175"/>
          <a:ext cx="7812088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0" name="数式" r:id="rId5" imgW="3327120" imgH="1676160" progId="Equation.3">
                  <p:embed/>
                </p:oleObj>
              </mc:Choice>
              <mc:Fallback>
                <p:oleObj name="数式" r:id="rId5" imgW="3327120" imgH="16761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400175"/>
                        <a:ext cx="7812088" cy="390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80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6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Lorentz force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666082"/>
              </p:ext>
            </p:extLst>
          </p:nvPr>
        </p:nvGraphicFramePr>
        <p:xfrm>
          <a:off x="762000" y="838200"/>
          <a:ext cx="3636962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3" name="数式" r:id="rId3" imgW="1549080" imgH="1218960" progId="Equation.3">
                  <p:embed/>
                </p:oleObj>
              </mc:Choice>
              <mc:Fallback>
                <p:oleObj name="数式" r:id="rId3" imgW="1549080" imgH="12189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3636962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959131"/>
              </p:ext>
            </p:extLst>
          </p:nvPr>
        </p:nvGraphicFramePr>
        <p:xfrm>
          <a:off x="4063330" y="1525640"/>
          <a:ext cx="3667125" cy="2284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4" name="Equation" r:id="rId5" imgW="2082600" imgH="1307880" progId="Equation.DSMT4">
                  <p:embed/>
                </p:oleObj>
              </mc:Choice>
              <mc:Fallback>
                <p:oleObj name="Equation" r:id="rId5" imgW="2082600" imgH="1307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3330" y="1525640"/>
                        <a:ext cx="3667125" cy="2284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61045"/>
              </p:ext>
            </p:extLst>
          </p:nvPr>
        </p:nvGraphicFramePr>
        <p:xfrm>
          <a:off x="803275" y="4312824"/>
          <a:ext cx="4521200" cy="2120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5" name="Equation" r:id="rId7" imgW="2768400" imgH="1307880" progId="Equation.DSMT4">
                  <p:embed/>
                </p:oleObj>
              </mc:Choice>
              <mc:Fallback>
                <p:oleObj name="Equation" r:id="rId7" imgW="2768400" imgH="13078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75" y="4312824"/>
                        <a:ext cx="4521200" cy="21202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797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11220</TotalTime>
  <Words>359</Words>
  <Application>Microsoft Office PowerPoint</Application>
  <PresentationFormat>On-screen Show (4:3)</PresentationFormat>
  <Paragraphs>100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512</cp:revision>
  <cp:lastPrinted>2019-09-13T13:17:00Z</cp:lastPrinted>
  <dcterms:created xsi:type="dcterms:W3CDTF">2012-01-10T18:32:24Z</dcterms:created>
  <dcterms:modified xsi:type="dcterms:W3CDTF">2019-09-13T14:44:59Z</dcterms:modified>
</cp:coreProperties>
</file>