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96" r:id="rId3"/>
    <p:sldId id="429" r:id="rId4"/>
    <p:sldId id="435" r:id="rId5"/>
    <p:sldId id="426" r:id="rId6"/>
    <p:sldId id="427" r:id="rId7"/>
    <p:sldId id="436" r:id="rId8"/>
    <p:sldId id="438" r:id="rId9"/>
    <p:sldId id="437" r:id="rId10"/>
    <p:sldId id="420" r:id="rId11"/>
    <p:sldId id="430" r:id="rId12"/>
    <p:sldId id="431" r:id="rId13"/>
    <p:sldId id="432" r:id="rId14"/>
    <p:sldId id="433" r:id="rId15"/>
    <p:sldId id="434" r:id="rId16"/>
    <p:sldId id="421" r:id="rId17"/>
    <p:sldId id="422" r:id="rId18"/>
    <p:sldId id="423" r:id="rId19"/>
    <p:sldId id="424" r:id="rId20"/>
    <p:sldId id="425" r:id="rId21"/>
    <p:sldId id="400" r:id="rId22"/>
    <p:sldId id="439" r:id="rId23"/>
    <p:sldId id="407" r:id="rId24"/>
    <p:sldId id="402" r:id="rId25"/>
    <p:sldId id="403" r:id="rId26"/>
    <p:sldId id="404" r:id="rId27"/>
    <p:sldId id="405" r:id="rId28"/>
    <p:sldId id="406" r:id="rId29"/>
    <p:sldId id="411" r:id="rId30"/>
    <p:sldId id="412" r:id="rId31"/>
    <p:sldId id="413" r:id="rId32"/>
    <p:sldId id="428" r:id="rId33"/>
    <p:sldId id="41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60"/>
  </p:normalViewPr>
  <p:slideViewPr>
    <p:cSldViewPr>
      <p:cViewPr varScale="1">
        <p:scale>
          <a:sx n="77" d="100"/>
          <a:sy n="77" d="100"/>
        </p:scale>
        <p:origin x="141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a:t>
            </a:r>
            <a:r>
              <a:rPr lang="en-US" dirty="0" err="1"/>
              <a:t>Lagrangian</a:t>
            </a:r>
            <a:r>
              <a:rPr lang="en-US" dirty="0"/>
              <a:t> formulations of mechanics including the effects of electromagnetic fields and also formulations with constraints.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8331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what the previous analysis showed.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80087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a particular example of a particle moving in the presence of a magnetic field along the z direction.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408095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Coupled equations of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3564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equations show that the particle is moving in a circular trajectory in the x-y plane.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4108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same magnetic field but use a different vector potential.    Do you think that the result should be the same as the previous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73562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that the results are equivalent.     Evaluating the equations for particular initial conditions, we find explicit functions for the trajectories.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58510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topics, we now consider examples where the generalized coordinates are related by some constraints.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8938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simple example of an inclined plane.    If we were so silly as to treat the x and y motions separately, we would have use a constraint equation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19291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see that the constraint is related to the normal force which can be considered as a force of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532198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justify the use of Lagrange multipliers in a similar way that we used them when discussing the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5893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colloquium speaker for Thursday’s  session is speaking on a very timely topic.     Please let me or </a:t>
            </a:r>
            <a:r>
              <a:rPr lang="en-US" dirty="0" err="1"/>
              <a:t>Kittye</a:t>
            </a:r>
            <a:r>
              <a:rPr lang="en-US" dirty="0"/>
              <a:t> know if you do not receive the zoom link.</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996955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constrained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4902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pendulum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72253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Atwood’s machine with two masses and a pulley.</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43161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30490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9139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1817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732947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9855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60782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for Monday.    Note that this problem does not include electromagnetic fields and does not need to impose constraints.    It is necessary to consider the coupled motions of the two masses.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487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equations we “justified” at the end of the last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71726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how the equations of </a:t>
            </a:r>
            <a:r>
              <a:rPr lang="en-US" dirty="0" err="1"/>
              <a:t>Lagrangian</a:t>
            </a:r>
            <a:r>
              <a:rPr lang="en-US" dirty="0"/>
              <a:t> equations may be used to represent a velocity dependent force.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84223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given the results without proof.     In the following slides we will show that this form of the </a:t>
            </a:r>
            <a:r>
              <a:rPr lang="en-US" dirty="0" err="1"/>
              <a:t>Lagrangian</a:t>
            </a:r>
            <a:r>
              <a:rPr lang="en-US" dirty="0"/>
              <a:t> is equivalent to Newton’s laws.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76303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steps in the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88420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terms together.    In the last line we express the scalar and vector potentials in terms of the electric and magnetic field components.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71733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9/16/2020</a:t>
            </a:r>
            <a:endParaRPr lang="en-US" dirty="0"/>
          </a:p>
        </p:txBody>
      </p:sp>
      <p:sp>
        <p:nvSpPr>
          <p:cNvPr id="5" name="Footer Placeholder 4"/>
          <p:cNvSpPr>
            <a:spLocks noGrp="1"/>
          </p:cNvSpPr>
          <p:nvPr>
            <p:ph type="ftr" sz="quarter" idx="11"/>
          </p:nvPr>
        </p:nvSpPr>
        <p:spPr/>
        <p:txBody>
          <a:bodyPr/>
          <a:lstStyle/>
          <a:p>
            <a:r>
              <a:rPr lang="en-US"/>
              <a:t>PHY 711  Fall 2020 --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9/16/2020</a:t>
            </a:r>
            <a:endParaRPr lang="en-US" dirty="0"/>
          </a:p>
        </p:txBody>
      </p:sp>
      <p:sp>
        <p:nvSpPr>
          <p:cNvPr id="8" name="Footer Placeholder 7"/>
          <p:cNvSpPr>
            <a:spLocks noGrp="1"/>
          </p:cNvSpPr>
          <p:nvPr>
            <p:ph type="ftr" sz="quarter" idx="11"/>
          </p:nvPr>
        </p:nvSpPr>
        <p:spPr/>
        <p:txBody>
          <a:bodyPr/>
          <a:lstStyle/>
          <a:p>
            <a:r>
              <a:rPr lang="en-US"/>
              <a:t>PHY 711  Fall 2020 --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9/16/2020</a:t>
            </a:r>
            <a:endParaRPr lang="en-US" dirty="0"/>
          </a:p>
        </p:txBody>
      </p:sp>
      <p:sp>
        <p:nvSpPr>
          <p:cNvPr id="4" name="Footer Placeholder 3"/>
          <p:cNvSpPr>
            <a:spLocks noGrp="1"/>
          </p:cNvSpPr>
          <p:nvPr>
            <p:ph type="ftr" sz="quarter" idx="11"/>
          </p:nvPr>
        </p:nvSpPr>
        <p:spPr/>
        <p:txBody>
          <a:bodyPr/>
          <a:lstStyle/>
          <a:p>
            <a:r>
              <a:rPr lang="en-US"/>
              <a:t>PHY 711  Fall 2020 --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9/16/2020</a:t>
            </a:r>
            <a:endParaRPr lang="en-US" dirty="0"/>
          </a:p>
        </p:txBody>
      </p:sp>
      <p:sp>
        <p:nvSpPr>
          <p:cNvPr id="6" name="Footer Placeholder 5"/>
          <p:cNvSpPr>
            <a:spLocks noGrp="1"/>
          </p:cNvSpPr>
          <p:nvPr>
            <p:ph type="ftr" sz="quarter" idx="11"/>
          </p:nvPr>
        </p:nvSpPr>
        <p:spPr/>
        <p:txBody>
          <a:bodyPr/>
          <a:lstStyle/>
          <a:p>
            <a:r>
              <a:rPr lang="en-US"/>
              <a:t>PHY 711  Fall 2020 --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7.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 Id="rId9"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6.bin"/><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22.xml"/><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4.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5.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5.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9.bin"/><Relationship Id="rId5" Type="http://schemas.openxmlformats.org/officeDocument/2006/relationships/image" Target="../media/image54.wmf"/><Relationship Id="rId4" Type="http://schemas.openxmlformats.org/officeDocument/2006/relationships/oleObject" Target="../embeddings/oleObject48.bin"/><Relationship Id="rId9" Type="http://schemas.openxmlformats.org/officeDocument/2006/relationships/image" Target="../media/image56.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2.bin"/><Relationship Id="rId5" Type="http://schemas.openxmlformats.org/officeDocument/2006/relationships/image" Target="../media/image57.wmf"/><Relationship Id="rId4" Type="http://schemas.openxmlformats.org/officeDocument/2006/relationships/oleObject" Target="../embeddings/oleObject5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7.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 Id="rId9"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85800"/>
            <a:ext cx="9144000" cy="51398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3200" b="1" dirty="0"/>
          </a:p>
          <a:p>
            <a:pPr algn="ctr"/>
            <a:r>
              <a:rPr lang="en-US" sz="2400" b="1" dirty="0"/>
              <a:t>Discussion of Lecture 10 – Chap. 3 &amp; 6 in F &amp; W</a:t>
            </a:r>
          </a:p>
          <a:p>
            <a:pPr algn="ctr"/>
            <a:endParaRPr lang="en-US" sz="2400" b="1" dirty="0"/>
          </a:p>
          <a:p>
            <a:pPr algn="ctr"/>
            <a:r>
              <a:rPr lang="en-US" sz="2400" b="1" dirty="0" err="1">
                <a:solidFill>
                  <a:srgbClr val="D60093"/>
                </a:solidFill>
              </a:rPr>
              <a:t>Lagrangian</a:t>
            </a:r>
            <a:r>
              <a:rPr lang="en-US" sz="2400" b="1" dirty="0">
                <a:solidFill>
                  <a:srgbClr val="D60093"/>
                </a:solidFill>
              </a:rPr>
              <a:t> mechanics including constraints</a:t>
            </a:r>
          </a:p>
          <a:p>
            <a:pPr marL="1428750" lvl="3" indent="-514350">
              <a:spcBef>
                <a:spcPct val="50000"/>
              </a:spcBef>
              <a:buFont typeface="+mj-lt"/>
              <a:buAutoNum type="arabicPeriod"/>
            </a:pPr>
            <a:r>
              <a:rPr lang="en-US" sz="2400" b="1" dirty="0" err="1">
                <a:solidFill>
                  <a:schemeClr val="folHlink"/>
                </a:solidFill>
              </a:rPr>
              <a:t>Lagrangian</a:t>
            </a:r>
            <a:r>
              <a:rPr lang="en-US" sz="2400" b="1" dirty="0">
                <a:solidFill>
                  <a:schemeClr val="folHlink"/>
                </a:solidFill>
              </a:rPr>
              <a:t> representation of electromagnetic fields</a:t>
            </a:r>
          </a:p>
          <a:p>
            <a:pPr marL="1428750" lvl="3" indent="-514350">
              <a:spcBef>
                <a:spcPct val="50000"/>
              </a:spcBef>
              <a:buFont typeface="+mj-lt"/>
              <a:buAutoNum type="arabicPeriod"/>
            </a:pPr>
            <a:r>
              <a:rPr lang="en-US" sz="2400" b="1" dirty="0">
                <a:solidFill>
                  <a:schemeClr val="folHlink"/>
                </a:solidFill>
              </a:rPr>
              <a:t>Examples of </a:t>
            </a:r>
            <a:r>
              <a:rPr lang="en-US" sz="2400" b="1" dirty="0" err="1">
                <a:solidFill>
                  <a:schemeClr val="folHlink"/>
                </a:solidFill>
              </a:rPr>
              <a:t>Lagrangian</a:t>
            </a:r>
            <a:r>
              <a:rPr lang="en-US" sz="2400" b="1" dirty="0">
                <a:solidFill>
                  <a:schemeClr val="folHlink"/>
                </a:solidFill>
              </a:rPr>
              <a:t> analysis including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B0DF1-E160-4F4C-9209-FD4B2156B868}"/>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69D16F02-D5A0-446D-87AE-20B05201CB31}"/>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2D1B4B94-4D84-4775-908B-80057C3F0500}"/>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a:extLst>
              <a:ext uri="{FF2B5EF4-FFF2-40B4-BE49-F238E27FC236}">
                <a16:creationId xmlns:a16="http://schemas.microsoft.com/office/drawing/2014/main" id="{E1298B17-1B86-4DCD-92E9-4706DB35FD6A}"/>
              </a:ext>
            </a:extLst>
          </p:cNvPr>
          <p:cNvGraphicFramePr>
            <a:graphicFrameLocks noChangeAspect="1"/>
          </p:cNvGraphicFramePr>
          <p:nvPr>
            <p:extLst>
              <p:ext uri="{D42A27DB-BD31-4B8C-83A1-F6EECF244321}">
                <p14:modId xmlns:p14="http://schemas.microsoft.com/office/powerpoint/2010/main" val="3509254467"/>
              </p:ext>
            </p:extLst>
          </p:nvPr>
        </p:nvGraphicFramePr>
        <p:xfrm>
          <a:off x="719138" y="990600"/>
          <a:ext cx="6878637" cy="3073400"/>
        </p:xfrm>
        <a:graphic>
          <a:graphicData uri="http://schemas.openxmlformats.org/presentationml/2006/ole">
            <mc:AlternateContent xmlns:mc="http://schemas.openxmlformats.org/markup-compatibility/2006">
              <mc:Choice xmlns:v="urn:schemas-microsoft-com:vml" Requires="v">
                <p:oleObj spid="_x0000_s117793" name="Equation" r:id="rId4" imgW="3555720" imgH="1600200" progId="Equation.DSMT4">
                  <p:embed/>
                </p:oleObj>
              </mc:Choice>
              <mc:Fallback>
                <p:oleObj name="Equation" r:id="rId4" imgW="3555720" imgH="1600200" progId="Equation.DSMT4">
                  <p:embed/>
                  <p:pic>
                    <p:nvPicPr>
                      <p:cNvPr id="12" name="Object 11"/>
                      <p:cNvPicPr>
                        <a:picLocks noChangeAspect="1" noChangeArrowheads="1"/>
                      </p:cNvPicPr>
                      <p:nvPr/>
                    </p:nvPicPr>
                    <p:blipFill>
                      <a:blip r:embed="rId5"/>
                      <a:srcRect/>
                      <a:stretch>
                        <a:fillRect/>
                      </a:stretch>
                    </p:blipFill>
                    <p:spPr bwMode="auto">
                      <a:xfrm>
                        <a:off x="719138" y="990600"/>
                        <a:ext cx="68786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D9DB072-778B-48D8-8AE6-4C64E66729EA}"/>
              </a:ext>
            </a:extLst>
          </p:cNvPr>
          <p:cNvSpPr txBox="1"/>
          <p:nvPr/>
        </p:nvSpPr>
        <p:spPr>
          <a:xfrm>
            <a:off x="228600" y="0"/>
            <a:ext cx="7848600" cy="1200329"/>
          </a:xfrm>
          <a:prstGeom prst="rect">
            <a:avLst/>
          </a:prstGeom>
          <a:noFill/>
        </p:spPr>
        <p:txBody>
          <a:bodyPr wrap="square" rtlCol="0">
            <a:spAutoFit/>
          </a:bodyPr>
          <a:lstStyle/>
          <a:p>
            <a:r>
              <a:rPr lang="en-US" sz="2400" dirty="0">
                <a:latin typeface="+mj-lt"/>
              </a:rPr>
              <a:t>Note: In our discussion of </a:t>
            </a:r>
            <a:r>
              <a:rPr lang="en-US" sz="2400" dirty="0" err="1">
                <a:latin typeface="+mj-lt"/>
              </a:rPr>
              <a:t>D’Alembert’s</a:t>
            </a:r>
            <a:r>
              <a:rPr lang="en-US" sz="2400" dirty="0">
                <a:latin typeface="+mj-lt"/>
              </a:rPr>
              <a:t> virtual work analysis, we  concluded that</a:t>
            </a:r>
          </a:p>
          <a:p>
            <a:endParaRPr lang="en-US" sz="2400" dirty="0">
              <a:latin typeface="+mj-lt"/>
            </a:endParaRPr>
          </a:p>
        </p:txBody>
      </p:sp>
      <p:sp>
        <p:nvSpPr>
          <p:cNvPr id="7" name="TextBox 6">
            <a:extLst>
              <a:ext uri="{FF2B5EF4-FFF2-40B4-BE49-F238E27FC236}">
                <a16:creationId xmlns:a16="http://schemas.microsoft.com/office/drawing/2014/main" id="{EC4C86A8-32CB-4FF2-A0C7-C93272431A2F}"/>
              </a:ext>
            </a:extLst>
          </p:cNvPr>
          <p:cNvSpPr txBox="1"/>
          <p:nvPr/>
        </p:nvSpPr>
        <p:spPr>
          <a:xfrm>
            <a:off x="228600" y="4419600"/>
            <a:ext cx="8610600" cy="1938992"/>
          </a:xfrm>
          <a:prstGeom prst="rect">
            <a:avLst/>
          </a:prstGeom>
          <a:noFill/>
        </p:spPr>
        <p:txBody>
          <a:bodyPr wrap="square" rtlCol="0">
            <a:spAutoFit/>
          </a:bodyPr>
          <a:lstStyle/>
          <a:p>
            <a:r>
              <a:rPr lang="en-US" sz="2400" dirty="0">
                <a:latin typeface="+mj-lt"/>
              </a:rPr>
              <a:t>Do you think that it is cheating to manipulate </a:t>
            </a:r>
            <a:r>
              <a:rPr lang="en-US" sz="2400" i="1" dirty="0">
                <a:latin typeface="+mj-lt"/>
              </a:rPr>
              <a:t>U </a:t>
            </a:r>
            <a:r>
              <a:rPr lang="en-US" sz="2400" dirty="0">
                <a:latin typeface="+mj-lt"/>
              </a:rPr>
              <a:t>in this way?</a:t>
            </a:r>
          </a:p>
          <a:p>
            <a:pPr marL="914400" lvl="1" indent="-457200">
              <a:buAutoNum type="alphaLcPeriod"/>
            </a:pPr>
            <a:r>
              <a:rPr lang="en-US" sz="2400" dirty="0">
                <a:latin typeface="+mj-lt"/>
              </a:rPr>
              <a:t>Yes</a:t>
            </a:r>
          </a:p>
          <a:p>
            <a:pPr marL="914400" lvl="1" indent="-457200">
              <a:buAutoNum type="alphaLcPeriod"/>
            </a:pPr>
            <a:r>
              <a:rPr lang="en-US" sz="2400" dirty="0">
                <a:latin typeface="+mj-lt"/>
              </a:rPr>
              <a:t>No</a:t>
            </a:r>
          </a:p>
          <a:p>
            <a:pPr marL="914400" lvl="1" indent="-457200">
              <a:buAutoNum type="alphaLcPeriod"/>
            </a:pPr>
            <a:r>
              <a:rPr lang="en-US" sz="2400" dirty="0">
                <a:latin typeface="+mj-lt"/>
              </a:rPr>
              <a:t>Depends on how we define </a:t>
            </a:r>
            <a:r>
              <a:rPr lang="en-US" sz="2400" i="1" dirty="0">
                <a:latin typeface="+mj-lt"/>
              </a:rPr>
              <a:t>U</a:t>
            </a:r>
          </a:p>
          <a:p>
            <a:pPr marL="914400" lvl="1" indent="-457200">
              <a:buAutoNum type="alphaLcPeriod"/>
            </a:pPr>
            <a:endParaRPr lang="en-US" sz="2400" dirty="0">
              <a:latin typeface="+mj-lt"/>
            </a:endParaRPr>
          </a:p>
        </p:txBody>
      </p:sp>
    </p:spTree>
    <p:extLst>
      <p:ext uri="{BB962C8B-B14F-4D97-AF65-F5344CB8AC3E}">
        <p14:creationId xmlns:p14="http://schemas.microsoft.com/office/powerpoint/2010/main" val="126532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BB63C-0BE2-4DF2-AF04-08143D482A2B}"/>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A6E7E974-87AB-47D7-9620-39F8D21C2851}"/>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071F5C3B-D89D-4B5F-9F0E-D2B176889D78}"/>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4AB6687B-7048-45AC-A807-73DA70362036}"/>
              </a:ext>
            </a:extLst>
          </p:cNvPr>
          <p:cNvGraphicFramePr>
            <a:graphicFrameLocks noChangeAspect="1"/>
          </p:cNvGraphicFramePr>
          <p:nvPr>
            <p:extLst>
              <p:ext uri="{D42A27DB-BD31-4B8C-83A1-F6EECF244321}">
                <p14:modId xmlns:p14="http://schemas.microsoft.com/office/powerpoint/2010/main" val="884575657"/>
              </p:ext>
            </p:extLst>
          </p:nvPr>
        </p:nvGraphicFramePr>
        <p:xfrm>
          <a:off x="407988" y="1831975"/>
          <a:ext cx="8202612" cy="4703763"/>
        </p:xfrm>
        <a:graphic>
          <a:graphicData uri="http://schemas.openxmlformats.org/presentationml/2006/ole">
            <mc:AlternateContent xmlns:mc="http://schemas.openxmlformats.org/markup-compatibility/2006">
              <mc:Choice xmlns:v="urn:schemas-microsoft-com:vml" Requires="v">
                <p:oleObj spid="_x0000_s118844" name="Equation" r:id="rId4" imgW="4241520" imgH="2450880" progId="Equation.DSMT4">
                  <p:embed/>
                </p:oleObj>
              </mc:Choice>
              <mc:Fallback>
                <p:oleObj name="Equation" r:id="rId4" imgW="4241520" imgH="2450880" progId="Equation.DSMT4">
                  <p:embed/>
                  <p:pic>
                    <p:nvPicPr>
                      <p:cNvPr id="7" name="Object 6"/>
                      <p:cNvPicPr>
                        <a:picLocks noChangeAspect="1" noChangeArrowheads="1"/>
                      </p:cNvPicPr>
                      <p:nvPr/>
                    </p:nvPicPr>
                    <p:blipFill>
                      <a:blip r:embed="rId5"/>
                      <a:srcRect/>
                      <a:stretch>
                        <a:fillRect/>
                      </a:stretch>
                    </p:blipFill>
                    <p:spPr bwMode="auto">
                      <a:xfrm>
                        <a:off x="407988" y="1831975"/>
                        <a:ext cx="820261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4EDD7DCF-6C05-4FD7-B91D-62E3D9A6B38F}"/>
              </a:ext>
            </a:extLst>
          </p:cNvPr>
          <p:cNvGraphicFramePr>
            <a:graphicFrameLocks noChangeAspect="1"/>
          </p:cNvGraphicFramePr>
          <p:nvPr>
            <p:extLst>
              <p:ext uri="{D42A27DB-BD31-4B8C-83A1-F6EECF244321}">
                <p14:modId xmlns:p14="http://schemas.microsoft.com/office/powerpoint/2010/main" val="129049707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spid="_x0000_s118845" name="数式" r:id="rId6" imgW="4584600" imgH="685800" progId="Equation.3">
                  <p:embed/>
                </p:oleObj>
              </mc:Choice>
              <mc:Fallback>
                <p:oleObj name="数式" r:id="rId6" imgW="4584600" imgH="685800" progId="Equation.3">
                  <p:embed/>
                  <p:pic>
                    <p:nvPicPr>
                      <p:cNvPr id="5" name="Object 4"/>
                      <p:cNvPicPr>
                        <a:picLocks noChangeAspect="1" noChangeArrowheads="1"/>
                      </p:cNvPicPr>
                      <p:nvPr/>
                    </p:nvPicPr>
                    <p:blipFill>
                      <a:blip r:embed="rId7"/>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864BADDC-903F-4AF6-95C0-E0590018C29D}"/>
              </a:ext>
            </a:extLst>
          </p:cNvPr>
          <p:cNvSpPr txBox="1"/>
          <p:nvPr/>
        </p:nvSpPr>
        <p:spPr>
          <a:xfrm>
            <a:off x="129209" y="78729"/>
            <a:ext cx="7467600" cy="461665"/>
          </a:xfrm>
          <a:prstGeom prst="rect">
            <a:avLst/>
          </a:prstGeom>
          <a:noFill/>
        </p:spPr>
        <p:txBody>
          <a:bodyPr wrap="square" rtlCol="0">
            <a:spAutoFit/>
          </a:bodyPr>
          <a:lstStyle/>
          <a:p>
            <a:r>
              <a:rPr lang="en-US" sz="2400" dirty="0">
                <a:latin typeface="+mj-lt"/>
              </a:rPr>
              <a:t>Lorentz forces:</a:t>
            </a:r>
          </a:p>
        </p:txBody>
      </p:sp>
    </p:spTree>
    <p:extLst>
      <p:ext uri="{BB962C8B-B14F-4D97-AF65-F5344CB8AC3E}">
        <p14:creationId xmlns:p14="http://schemas.microsoft.com/office/powerpoint/2010/main" val="279546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7F308-DEC5-4A1D-BE94-9354F08CD0E6}"/>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FC053C48-C371-4E7D-8434-619055C50D3C}"/>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4A9645EC-522B-495C-B5F8-896872FD84BF}"/>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5319D776-FD49-4B9E-AB37-090859F3EED4}"/>
              </a:ext>
            </a:extLst>
          </p:cNvPr>
          <p:cNvGraphicFramePr>
            <a:graphicFrameLocks noChangeAspect="1"/>
          </p:cNvGraphicFramePr>
          <p:nvPr>
            <p:extLst>
              <p:ext uri="{D42A27DB-BD31-4B8C-83A1-F6EECF244321}">
                <p14:modId xmlns:p14="http://schemas.microsoft.com/office/powerpoint/2010/main" val="2950674751"/>
              </p:ext>
            </p:extLst>
          </p:nvPr>
        </p:nvGraphicFramePr>
        <p:xfrm>
          <a:off x="533400" y="637381"/>
          <a:ext cx="6657975" cy="439738"/>
        </p:xfrm>
        <a:graphic>
          <a:graphicData uri="http://schemas.openxmlformats.org/presentationml/2006/ole">
            <mc:AlternateContent xmlns:mc="http://schemas.openxmlformats.org/markup-compatibility/2006">
              <mc:Choice xmlns:v="urn:schemas-microsoft-com:vml" Requires="v">
                <p:oleObj spid="_x0000_s119955" name="数式" r:id="rId4" imgW="3441600" imgH="228600" progId="Equation.3">
                  <p:embed/>
                </p:oleObj>
              </mc:Choice>
              <mc:Fallback>
                <p:oleObj name="数式" r:id="rId4" imgW="3441600" imgH="228600" progId="Equation.3">
                  <p:embed/>
                  <p:pic>
                    <p:nvPicPr>
                      <p:cNvPr id="5" name="Object 4"/>
                      <p:cNvPicPr>
                        <a:picLocks noChangeAspect="1" noChangeArrowheads="1"/>
                      </p:cNvPicPr>
                      <p:nvPr/>
                    </p:nvPicPr>
                    <p:blipFill>
                      <a:blip r:embed="rId5"/>
                      <a:srcRect/>
                      <a:stretch>
                        <a:fillRect/>
                      </a:stretch>
                    </p:blipFill>
                    <p:spPr bwMode="auto">
                      <a:xfrm>
                        <a:off x="533400" y="637381"/>
                        <a:ext cx="66579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00896964-2D84-4CFD-B2F9-98007F79FA3F}"/>
              </a:ext>
            </a:extLst>
          </p:cNvPr>
          <p:cNvSpPr txBox="1"/>
          <p:nvPr/>
        </p:nvSpPr>
        <p:spPr>
          <a:xfrm>
            <a:off x="16565" y="98872"/>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7" name="Object 6">
            <a:extLst>
              <a:ext uri="{FF2B5EF4-FFF2-40B4-BE49-F238E27FC236}">
                <a16:creationId xmlns:a16="http://schemas.microsoft.com/office/drawing/2014/main" id="{3BA139C3-AAAD-46D2-BA89-94CBE71FB25A}"/>
              </a:ext>
            </a:extLst>
          </p:cNvPr>
          <p:cNvGraphicFramePr>
            <a:graphicFrameLocks noChangeAspect="1"/>
          </p:cNvGraphicFramePr>
          <p:nvPr>
            <p:extLst>
              <p:ext uri="{D42A27DB-BD31-4B8C-83A1-F6EECF244321}">
                <p14:modId xmlns:p14="http://schemas.microsoft.com/office/powerpoint/2010/main" val="1518848112"/>
              </p:ext>
            </p:extLst>
          </p:nvPr>
        </p:nvGraphicFramePr>
        <p:xfrm>
          <a:off x="569843" y="967041"/>
          <a:ext cx="4543425" cy="1560513"/>
        </p:xfrm>
        <a:graphic>
          <a:graphicData uri="http://schemas.openxmlformats.org/presentationml/2006/ole">
            <mc:AlternateContent xmlns:mc="http://schemas.openxmlformats.org/markup-compatibility/2006">
              <mc:Choice xmlns:v="urn:schemas-microsoft-com:vml" Requires="v">
                <p:oleObj spid="_x0000_s119956" name="数式" r:id="rId6" imgW="2349360" imgH="812520" progId="Equation.3">
                  <p:embed/>
                </p:oleObj>
              </mc:Choice>
              <mc:Fallback>
                <p:oleObj name="数式" r:id="rId6" imgW="2349360" imgH="812520" progId="Equation.3">
                  <p:embed/>
                  <p:pic>
                    <p:nvPicPr>
                      <p:cNvPr id="7" name="Object 6"/>
                      <p:cNvPicPr>
                        <a:picLocks noChangeAspect="1" noChangeArrowheads="1"/>
                      </p:cNvPicPr>
                      <p:nvPr/>
                    </p:nvPicPr>
                    <p:blipFill>
                      <a:blip r:embed="rId7"/>
                      <a:srcRect/>
                      <a:stretch>
                        <a:fillRect/>
                      </a:stretch>
                    </p:blipFill>
                    <p:spPr bwMode="auto">
                      <a:xfrm>
                        <a:off x="569843" y="967041"/>
                        <a:ext cx="45434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BF0B8A88-D39E-4FF1-9DA7-D43A0E5954B2}"/>
              </a:ext>
            </a:extLst>
          </p:cNvPr>
          <p:cNvGraphicFramePr>
            <a:graphicFrameLocks noChangeAspect="1"/>
          </p:cNvGraphicFramePr>
          <p:nvPr>
            <p:extLst>
              <p:ext uri="{D42A27DB-BD31-4B8C-83A1-F6EECF244321}">
                <p14:modId xmlns:p14="http://schemas.microsoft.com/office/powerpoint/2010/main" val="3948661587"/>
              </p:ext>
            </p:extLst>
          </p:nvPr>
        </p:nvGraphicFramePr>
        <p:xfrm>
          <a:off x="176902" y="3871918"/>
          <a:ext cx="7146925" cy="927100"/>
        </p:xfrm>
        <a:graphic>
          <a:graphicData uri="http://schemas.openxmlformats.org/presentationml/2006/ole">
            <mc:AlternateContent xmlns:mc="http://schemas.openxmlformats.org/markup-compatibility/2006">
              <mc:Choice xmlns:v="urn:schemas-microsoft-com:vml" Requires="v">
                <p:oleObj spid="_x0000_s119957" name="数式" r:id="rId8" imgW="3695400" imgH="482400" progId="Equation.3">
                  <p:embed/>
                </p:oleObj>
              </mc:Choice>
              <mc:Fallback>
                <p:oleObj name="数式" r:id="rId8" imgW="3695400" imgH="482400" progId="Equation.3">
                  <p:embed/>
                  <p:pic>
                    <p:nvPicPr>
                      <p:cNvPr id="9" name="Object 8"/>
                      <p:cNvPicPr>
                        <a:picLocks noChangeAspect="1" noChangeArrowheads="1"/>
                      </p:cNvPicPr>
                      <p:nvPr/>
                    </p:nvPicPr>
                    <p:blipFill>
                      <a:blip r:embed="rId9"/>
                      <a:srcRect/>
                      <a:stretch>
                        <a:fillRect/>
                      </a:stretch>
                    </p:blipFill>
                    <p:spPr bwMode="auto">
                      <a:xfrm>
                        <a:off x="176902" y="3871918"/>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79998F4C-BF04-474D-89FC-70C986AC97EC}"/>
              </a:ext>
            </a:extLst>
          </p:cNvPr>
          <p:cNvGraphicFramePr>
            <a:graphicFrameLocks noChangeAspect="1"/>
          </p:cNvGraphicFramePr>
          <p:nvPr>
            <p:extLst>
              <p:ext uri="{D42A27DB-BD31-4B8C-83A1-F6EECF244321}">
                <p14:modId xmlns:p14="http://schemas.microsoft.com/office/powerpoint/2010/main" val="3696829283"/>
              </p:ext>
            </p:extLst>
          </p:nvPr>
        </p:nvGraphicFramePr>
        <p:xfrm>
          <a:off x="424656" y="4870429"/>
          <a:ext cx="2087563" cy="755650"/>
        </p:xfrm>
        <a:graphic>
          <a:graphicData uri="http://schemas.openxmlformats.org/presentationml/2006/ole">
            <mc:AlternateContent xmlns:mc="http://schemas.openxmlformats.org/markup-compatibility/2006">
              <mc:Choice xmlns:v="urn:schemas-microsoft-com:vml" Requires="v">
                <p:oleObj spid="_x0000_s119958" name="数式" r:id="rId10" imgW="1079280" imgH="393480" progId="Equation.3">
                  <p:embed/>
                </p:oleObj>
              </mc:Choice>
              <mc:Fallback>
                <p:oleObj name="数式" r:id="rId10" imgW="1079280" imgH="393480" progId="Equation.3">
                  <p:embed/>
                  <p:pic>
                    <p:nvPicPr>
                      <p:cNvPr id="10" name="Object 9"/>
                      <p:cNvPicPr>
                        <a:picLocks noChangeAspect="1" noChangeArrowheads="1"/>
                      </p:cNvPicPr>
                      <p:nvPr/>
                    </p:nvPicPr>
                    <p:blipFill>
                      <a:blip r:embed="rId11"/>
                      <a:srcRect/>
                      <a:stretch>
                        <a:fillRect/>
                      </a:stretch>
                    </p:blipFill>
                    <p:spPr bwMode="auto">
                      <a:xfrm>
                        <a:off x="424656" y="4870429"/>
                        <a:ext cx="2087563" cy="755650"/>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EF191134-F00D-490F-8E96-94847BFAFF32}"/>
              </a:ext>
            </a:extLst>
          </p:cNvPr>
          <p:cNvGraphicFramePr>
            <a:graphicFrameLocks noChangeAspect="1"/>
          </p:cNvGraphicFramePr>
          <p:nvPr>
            <p:extLst>
              <p:ext uri="{D42A27DB-BD31-4B8C-83A1-F6EECF244321}">
                <p14:modId xmlns:p14="http://schemas.microsoft.com/office/powerpoint/2010/main" val="2270059430"/>
              </p:ext>
            </p:extLst>
          </p:nvPr>
        </p:nvGraphicFramePr>
        <p:xfrm>
          <a:off x="414717" y="5697490"/>
          <a:ext cx="7727950" cy="776287"/>
        </p:xfrm>
        <a:graphic>
          <a:graphicData uri="http://schemas.openxmlformats.org/presentationml/2006/ole">
            <mc:AlternateContent xmlns:mc="http://schemas.openxmlformats.org/markup-compatibility/2006">
              <mc:Choice xmlns:v="urn:schemas-microsoft-com:vml" Requires="v">
                <p:oleObj spid="_x0000_s119959" name="Equation" r:id="rId12" imgW="4775040" imgH="482400" progId="Equation.DSMT4">
                  <p:embed/>
                </p:oleObj>
              </mc:Choice>
              <mc:Fallback>
                <p:oleObj name="Equation" r:id="rId12" imgW="4775040" imgH="482400" progId="Equation.DSMT4">
                  <p:embed/>
                  <p:pic>
                    <p:nvPicPr>
                      <p:cNvPr id="11" name="Object 10"/>
                      <p:cNvPicPr>
                        <a:picLocks noChangeAspect="1" noChangeArrowheads="1"/>
                      </p:cNvPicPr>
                      <p:nvPr/>
                    </p:nvPicPr>
                    <p:blipFill>
                      <a:blip r:embed="rId13"/>
                      <a:srcRect/>
                      <a:stretch>
                        <a:fillRect/>
                      </a:stretch>
                    </p:blipFill>
                    <p:spPr bwMode="auto">
                      <a:xfrm>
                        <a:off x="414717" y="5697490"/>
                        <a:ext cx="7727950" cy="776287"/>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7BBF27AA-50FD-41E4-BB56-A27B0E609BD2}"/>
              </a:ext>
            </a:extLst>
          </p:cNvPr>
          <p:cNvSpPr txBox="1"/>
          <p:nvPr/>
        </p:nvSpPr>
        <p:spPr>
          <a:xfrm>
            <a:off x="219075" y="2581816"/>
            <a:ext cx="7848600" cy="1200329"/>
          </a:xfrm>
          <a:prstGeom prst="rect">
            <a:avLst/>
          </a:prstGeom>
          <a:noFill/>
        </p:spPr>
        <p:txBody>
          <a:bodyPr wrap="square" rtlCol="0">
            <a:spAutoFit/>
          </a:bodyPr>
          <a:lstStyle/>
          <a:p>
            <a:r>
              <a:rPr lang="en-US" sz="2400" dirty="0">
                <a:latin typeface="+mj-lt"/>
              </a:rPr>
              <a:t>We want to demonstrate that the supposed form of U is consistent with the general Lorentz force given above. Evaluating the derivatives:</a:t>
            </a:r>
          </a:p>
        </p:txBody>
      </p:sp>
    </p:spTree>
    <p:extLst>
      <p:ext uri="{BB962C8B-B14F-4D97-AF65-F5344CB8AC3E}">
        <p14:creationId xmlns:p14="http://schemas.microsoft.com/office/powerpoint/2010/main" val="182763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0BC7A-124C-4482-9E7E-2EEA5DADF3CD}"/>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8597C48F-7BE0-4688-81CC-0B378623D103}"/>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B8A10082-0C5A-4E1B-AC4F-C8449EB7ECDE}"/>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ABA3CB0D-FBB3-498A-9646-66910B02B6E7}"/>
              </a:ext>
            </a:extLst>
          </p:cNvPr>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graphicFrame>
        <p:nvGraphicFramePr>
          <p:cNvPr id="6" name="Object 5">
            <a:extLst>
              <a:ext uri="{FF2B5EF4-FFF2-40B4-BE49-F238E27FC236}">
                <a16:creationId xmlns:a16="http://schemas.microsoft.com/office/drawing/2014/main" id="{17B0E27D-6C88-4941-A1BE-A524AC53DD30}"/>
              </a:ext>
            </a:extLst>
          </p:cNvPr>
          <p:cNvGraphicFramePr>
            <a:graphicFrameLocks noChangeAspect="1"/>
          </p:cNvGraphicFramePr>
          <p:nvPr>
            <p:extLst>
              <p:ext uri="{D42A27DB-BD31-4B8C-83A1-F6EECF244321}">
                <p14:modId xmlns:p14="http://schemas.microsoft.com/office/powerpoint/2010/main" val="2446041716"/>
              </p:ext>
            </p:extLst>
          </p:nvPr>
        </p:nvGraphicFramePr>
        <p:xfrm>
          <a:off x="473075" y="707910"/>
          <a:ext cx="7146925" cy="927100"/>
        </p:xfrm>
        <a:graphic>
          <a:graphicData uri="http://schemas.openxmlformats.org/presentationml/2006/ole">
            <mc:AlternateContent xmlns:mc="http://schemas.openxmlformats.org/markup-compatibility/2006">
              <mc:Choice xmlns:v="urn:schemas-microsoft-com:vml" Requires="v">
                <p:oleObj spid="_x0000_s120918" name="数式" r:id="rId4" imgW="3695400" imgH="482400" progId="Equation.3">
                  <p:embed/>
                </p:oleObj>
              </mc:Choice>
              <mc:Fallback>
                <p:oleObj name="数式" r:id="rId4" imgW="3695400" imgH="482400" progId="Equation.3">
                  <p:embed/>
                  <p:pic>
                    <p:nvPicPr>
                      <p:cNvPr id="9" name="Object 8"/>
                      <p:cNvPicPr>
                        <a:picLocks noChangeAspect="1" noChangeArrowheads="1"/>
                      </p:cNvPicPr>
                      <p:nvPr/>
                    </p:nvPicPr>
                    <p:blipFill>
                      <a:blip r:embed="rId5"/>
                      <a:srcRect/>
                      <a:stretch>
                        <a:fillRect/>
                      </a:stretch>
                    </p:blipFill>
                    <p:spPr bwMode="auto">
                      <a:xfrm>
                        <a:off x="473075" y="707910"/>
                        <a:ext cx="7146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15CF521E-79A2-4FAC-ACB9-00CD779E461C}"/>
              </a:ext>
            </a:extLst>
          </p:cNvPr>
          <p:cNvGraphicFramePr>
            <a:graphicFrameLocks noChangeAspect="1"/>
          </p:cNvGraphicFramePr>
          <p:nvPr>
            <p:extLst>
              <p:ext uri="{D42A27DB-BD31-4B8C-83A1-F6EECF244321}">
                <p14:modId xmlns:p14="http://schemas.microsoft.com/office/powerpoint/2010/main" val="1865873559"/>
              </p:ext>
            </p:extLst>
          </p:nvPr>
        </p:nvGraphicFramePr>
        <p:xfrm>
          <a:off x="609600" y="1516477"/>
          <a:ext cx="7315200" cy="896253"/>
        </p:xfrm>
        <a:graphic>
          <a:graphicData uri="http://schemas.openxmlformats.org/presentationml/2006/ole">
            <mc:AlternateContent xmlns:mc="http://schemas.openxmlformats.org/markup-compatibility/2006">
              <mc:Choice xmlns:v="urn:schemas-microsoft-com:vml" Requires="v">
                <p:oleObj spid="_x0000_s120919" name="数式" r:id="rId6" imgW="3708360" imgH="457200" progId="Equation.3">
                  <p:embed/>
                </p:oleObj>
              </mc:Choice>
              <mc:Fallback>
                <p:oleObj name="数式" r:id="rId6" imgW="3708360" imgH="457200" progId="Equation.3">
                  <p:embed/>
                  <p:pic>
                    <p:nvPicPr>
                      <p:cNvPr id="11" name="Object 10"/>
                      <p:cNvPicPr>
                        <a:picLocks noChangeAspect="1" noChangeArrowheads="1"/>
                      </p:cNvPicPr>
                      <p:nvPr/>
                    </p:nvPicPr>
                    <p:blipFill>
                      <a:blip r:embed="rId7"/>
                      <a:srcRect/>
                      <a:stretch>
                        <a:fillRect/>
                      </a:stretch>
                    </p:blipFill>
                    <p:spPr bwMode="auto">
                      <a:xfrm>
                        <a:off x="609600" y="1516477"/>
                        <a:ext cx="7315200" cy="89625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1B3968D-510C-48F6-9C4B-70C71C8703E3}"/>
              </a:ext>
            </a:extLst>
          </p:cNvPr>
          <p:cNvGraphicFramePr>
            <a:graphicFrameLocks noChangeAspect="1"/>
          </p:cNvGraphicFramePr>
          <p:nvPr>
            <p:extLst>
              <p:ext uri="{D42A27DB-BD31-4B8C-83A1-F6EECF244321}">
                <p14:modId xmlns:p14="http://schemas.microsoft.com/office/powerpoint/2010/main" val="3820809407"/>
              </p:ext>
            </p:extLst>
          </p:nvPr>
        </p:nvGraphicFramePr>
        <p:xfrm>
          <a:off x="105568" y="2590800"/>
          <a:ext cx="8932863" cy="3145092"/>
        </p:xfrm>
        <a:graphic>
          <a:graphicData uri="http://schemas.openxmlformats.org/presentationml/2006/ole">
            <mc:AlternateContent xmlns:mc="http://schemas.openxmlformats.org/markup-compatibility/2006">
              <mc:Choice xmlns:v="urn:schemas-microsoft-com:vml" Requires="v">
                <p:oleObj spid="_x0000_s120920" name="数式" r:id="rId8" imgW="5016240" imgH="1777680" progId="Equation.3">
                  <p:embed/>
                </p:oleObj>
              </mc:Choice>
              <mc:Fallback>
                <p:oleObj name="数式" r:id="rId8" imgW="5016240" imgH="1777680" progId="Equation.3">
                  <p:embed/>
                  <p:pic>
                    <p:nvPicPr>
                      <p:cNvPr id="8" name="Object 7"/>
                      <p:cNvPicPr>
                        <a:picLocks noChangeAspect="1" noChangeArrowheads="1"/>
                      </p:cNvPicPr>
                      <p:nvPr/>
                    </p:nvPicPr>
                    <p:blipFill>
                      <a:blip r:embed="rId9"/>
                      <a:srcRect/>
                      <a:stretch>
                        <a:fillRect/>
                      </a:stretch>
                    </p:blipFill>
                    <p:spPr bwMode="auto">
                      <a:xfrm>
                        <a:off x="105568" y="2590800"/>
                        <a:ext cx="8932863" cy="314509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8430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781B5-5C15-44C9-BE6D-4A629B177296}"/>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26579FF2-22D5-45A6-BAD0-B35B2D17B9C2}"/>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C2ACC5AD-2087-4C5F-A793-85B8F9A72C63}"/>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Rectangle 4">
            <a:extLst>
              <a:ext uri="{FF2B5EF4-FFF2-40B4-BE49-F238E27FC236}">
                <a16:creationId xmlns:a16="http://schemas.microsoft.com/office/drawing/2014/main" id="{EA29C10A-0929-40B1-85D0-C16119B6460E}"/>
              </a:ext>
            </a:extLst>
          </p:cNvPr>
          <p:cNvSpPr/>
          <p:nvPr/>
        </p:nvSpPr>
        <p:spPr>
          <a:xfrm>
            <a:off x="609600" y="4267200"/>
            <a:ext cx="5562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8B08509B-BE8C-4912-A8B4-C58657BFB3B7}"/>
              </a:ext>
            </a:extLst>
          </p:cNvPr>
          <p:cNvGraphicFramePr>
            <a:graphicFrameLocks noChangeAspect="1"/>
          </p:cNvGraphicFramePr>
          <p:nvPr>
            <p:extLst>
              <p:ext uri="{D42A27DB-BD31-4B8C-83A1-F6EECF244321}">
                <p14:modId xmlns:p14="http://schemas.microsoft.com/office/powerpoint/2010/main" val="3711993947"/>
              </p:ext>
            </p:extLst>
          </p:nvPr>
        </p:nvGraphicFramePr>
        <p:xfrm>
          <a:off x="228600" y="1087438"/>
          <a:ext cx="8728075" cy="3994150"/>
        </p:xfrm>
        <a:graphic>
          <a:graphicData uri="http://schemas.openxmlformats.org/presentationml/2006/ole">
            <mc:AlternateContent xmlns:mc="http://schemas.openxmlformats.org/markup-compatibility/2006">
              <mc:Choice xmlns:v="urn:schemas-microsoft-com:vml" Requires="v">
                <p:oleObj spid="_x0000_s121886" name="Equation" r:id="rId4" imgW="4241520" imgH="1955520" progId="Equation.DSMT4">
                  <p:embed/>
                </p:oleObj>
              </mc:Choice>
              <mc:Fallback>
                <p:oleObj name="Equation" r:id="rId4" imgW="4241520" imgH="1955520" progId="Equation.DSMT4">
                  <p:embed/>
                  <p:pic>
                    <p:nvPicPr>
                      <p:cNvPr id="6" name="Object 5"/>
                      <p:cNvPicPr>
                        <a:picLocks noChangeAspect="1" noChangeArrowheads="1"/>
                      </p:cNvPicPr>
                      <p:nvPr/>
                    </p:nvPicPr>
                    <p:blipFill>
                      <a:blip r:embed="rId5"/>
                      <a:srcRect/>
                      <a:stretch>
                        <a:fillRect/>
                      </a:stretch>
                    </p:blipFill>
                    <p:spPr bwMode="auto">
                      <a:xfrm>
                        <a:off x="228600" y="1087438"/>
                        <a:ext cx="8728075" cy="3994150"/>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497DAA3A-B874-4FC4-96A0-85D631F6789C}"/>
              </a:ext>
            </a:extLst>
          </p:cNvPr>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 continued:</a:t>
            </a:r>
          </a:p>
        </p:txBody>
      </p:sp>
    </p:spTree>
    <p:extLst>
      <p:ext uri="{BB962C8B-B14F-4D97-AF65-F5344CB8AC3E}">
        <p14:creationId xmlns:p14="http://schemas.microsoft.com/office/powerpoint/2010/main" val="209892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a:t>
            </a:r>
          </a:p>
        </p:txBody>
      </p:sp>
      <p:graphicFrame>
        <p:nvGraphicFramePr>
          <p:cNvPr id="6" name="Object 5"/>
          <p:cNvGraphicFramePr>
            <a:graphicFrameLocks noChangeAspect="1"/>
          </p:cNvGraphicFramePr>
          <p:nvPr>
            <p:extLst>
              <p:ext uri="{D42A27DB-BD31-4B8C-83A1-F6EECF244321}">
                <p14:modId xmlns:p14="http://schemas.microsoft.com/office/powerpoint/2010/main" val="2424307383"/>
              </p:ext>
            </p:extLst>
          </p:nvPr>
        </p:nvGraphicFramePr>
        <p:xfrm>
          <a:off x="1219200" y="533400"/>
          <a:ext cx="6263028" cy="917575"/>
        </p:xfrm>
        <a:graphic>
          <a:graphicData uri="http://schemas.openxmlformats.org/presentationml/2006/ole">
            <mc:AlternateContent xmlns:mc="http://schemas.openxmlformats.org/markup-compatibility/2006">
              <mc:Choice xmlns:v="urn:schemas-microsoft-com:vml" Requires="v">
                <p:oleObj spid="_x0000_s111737" name="数式" r:id="rId4" imgW="2666880" imgH="393480" progId="Equation.3">
                  <p:embed/>
                </p:oleObj>
              </mc:Choice>
              <mc:Fallback>
                <p:oleObj name="数式" r:id="rId4" imgW="2666880" imgH="393480" progId="Equation.3">
                  <p:embed/>
                  <p:pic>
                    <p:nvPicPr>
                      <p:cNvPr id="6" name="Object 5"/>
                      <p:cNvPicPr>
                        <a:picLocks noChangeAspect="1" noChangeArrowheads="1"/>
                      </p:cNvPicPr>
                      <p:nvPr/>
                    </p:nvPicPr>
                    <p:blipFill>
                      <a:blip r:embed="rId5"/>
                      <a:srcRect/>
                      <a:stretch>
                        <a:fillRect/>
                      </a:stretch>
                    </p:blipFill>
                    <p:spPr bwMode="auto">
                      <a:xfrm>
                        <a:off x="1219200" y="533400"/>
                        <a:ext cx="6263028" cy="91757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72694940"/>
              </p:ext>
            </p:extLst>
          </p:nvPr>
        </p:nvGraphicFramePr>
        <p:xfrm>
          <a:off x="1295400" y="1371600"/>
          <a:ext cx="5159375" cy="1066800"/>
        </p:xfrm>
        <a:graphic>
          <a:graphicData uri="http://schemas.openxmlformats.org/presentationml/2006/ole">
            <mc:AlternateContent xmlns:mc="http://schemas.openxmlformats.org/markup-compatibility/2006">
              <mc:Choice xmlns:v="urn:schemas-microsoft-com:vml" Requires="v">
                <p:oleObj spid="_x0000_s111738" name="数式" r:id="rId6" imgW="2197080" imgH="457200" progId="Equation.3">
                  <p:embed/>
                </p:oleObj>
              </mc:Choice>
              <mc:Fallback>
                <p:oleObj name="数式" r:id="rId6" imgW="2197080" imgH="457200" progId="Equation.3">
                  <p:embed/>
                  <p:pic>
                    <p:nvPicPr>
                      <p:cNvPr id="8" name="Object 7"/>
                      <p:cNvPicPr>
                        <a:picLocks noChangeAspect="1" noChangeArrowheads="1"/>
                      </p:cNvPicPr>
                      <p:nvPr/>
                    </p:nvPicPr>
                    <p:blipFill>
                      <a:blip r:embed="rId7"/>
                      <a:srcRect/>
                      <a:stretch>
                        <a:fillRect/>
                      </a:stretch>
                    </p:blipFill>
                    <p:spPr bwMode="auto">
                      <a:xfrm>
                        <a:off x="1295400" y="1371600"/>
                        <a:ext cx="515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68950355"/>
              </p:ext>
            </p:extLst>
          </p:nvPr>
        </p:nvGraphicFramePr>
        <p:xfrm>
          <a:off x="852488" y="2514600"/>
          <a:ext cx="7662862" cy="3962400"/>
        </p:xfrm>
        <a:graphic>
          <a:graphicData uri="http://schemas.openxmlformats.org/presentationml/2006/ole">
            <mc:AlternateContent xmlns:mc="http://schemas.openxmlformats.org/markup-compatibility/2006">
              <mc:Choice xmlns:v="urn:schemas-microsoft-com:vml" Requires="v">
                <p:oleObj spid="_x0000_s111739" name="数式" r:id="rId8" imgW="3263760" imgH="1701720" progId="Equation.3">
                  <p:embed/>
                </p:oleObj>
              </mc:Choice>
              <mc:Fallback>
                <p:oleObj name="数式" r:id="rId8" imgW="3263760" imgH="1701720" progId="Equation.3">
                  <p:embed/>
                  <p:pic>
                    <p:nvPicPr>
                      <p:cNvPr id="9" name="Object 8"/>
                      <p:cNvPicPr>
                        <a:picLocks noChangeAspect="1" noChangeArrowheads="1"/>
                      </p:cNvPicPr>
                      <p:nvPr/>
                    </p:nvPicPr>
                    <p:blipFill>
                      <a:blip r:embed="rId9"/>
                      <a:srcRect/>
                      <a:stretch>
                        <a:fillRect/>
                      </a:stretch>
                    </p:blipFill>
                    <p:spPr bwMode="auto">
                      <a:xfrm>
                        <a:off x="852488" y="2514600"/>
                        <a:ext cx="7662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61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460068390"/>
              </p:ext>
            </p:extLst>
          </p:nvPr>
        </p:nvGraphicFramePr>
        <p:xfrm>
          <a:off x="574675" y="1371600"/>
          <a:ext cx="7932738" cy="3962400"/>
        </p:xfrm>
        <a:graphic>
          <a:graphicData uri="http://schemas.openxmlformats.org/presentationml/2006/ole">
            <mc:AlternateContent xmlns:mc="http://schemas.openxmlformats.org/markup-compatibility/2006">
              <mc:Choice xmlns:v="urn:schemas-microsoft-com:vml" Requires="v">
                <p:oleObj spid="_x0000_s112681" name="数式" r:id="rId4" imgW="3377880" imgH="1701720" progId="Equation.3">
                  <p:embed/>
                </p:oleObj>
              </mc:Choice>
              <mc:Fallback>
                <p:oleObj name="数式" r:id="rId4" imgW="3377880" imgH="1701720" progId="Equation.3">
                  <p:embed/>
                  <p:pic>
                    <p:nvPicPr>
                      <p:cNvPr id="9" name="Object 8"/>
                      <p:cNvPicPr>
                        <a:picLocks noChangeAspect="1" noChangeArrowheads="1"/>
                      </p:cNvPicPr>
                      <p:nvPr/>
                    </p:nvPicPr>
                    <p:blipFill>
                      <a:blip r:embed="rId5"/>
                      <a:srcRect/>
                      <a:stretch>
                        <a:fillRect/>
                      </a:stretch>
                    </p:blipFill>
                    <p:spPr bwMode="auto">
                      <a:xfrm>
                        <a:off x="574675" y="1371600"/>
                        <a:ext cx="793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57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1891527577"/>
              </p:ext>
            </p:extLst>
          </p:nvPr>
        </p:nvGraphicFramePr>
        <p:xfrm>
          <a:off x="704850" y="533400"/>
          <a:ext cx="5665788" cy="3313113"/>
        </p:xfrm>
        <a:graphic>
          <a:graphicData uri="http://schemas.openxmlformats.org/presentationml/2006/ole">
            <mc:AlternateContent xmlns:mc="http://schemas.openxmlformats.org/markup-compatibility/2006">
              <mc:Choice xmlns:v="urn:schemas-microsoft-com:vml" Requires="v">
                <p:oleObj spid="_x0000_s113745" name="数式" r:id="rId4" imgW="2412720" imgH="1422360" progId="Equation.3">
                  <p:embed/>
                </p:oleObj>
              </mc:Choice>
              <mc:Fallback>
                <p:oleObj name="数式" r:id="rId4" imgW="2412720" imgH="1422360" progId="Equation.3">
                  <p:embed/>
                  <p:pic>
                    <p:nvPicPr>
                      <p:cNvPr id="9" name="Object 8"/>
                      <p:cNvPicPr>
                        <a:picLocks noChangeAspect="1" noChangeArrowheads="1"/>
                      </p:cNvPicPr>
                      <p:nvPr/>
                    </p:nvPicPr>
                    <p:blipFill>
                      <a:blip r:embed="rId5"/>
                      <a:srcRect/>
                      <a:stretch>
                        <a:fillRect/>
                      </a:stretch>
                    </p:blipFill>
                    <p:spPr bwMode="auto">
                      <a:xfrm>
                        <a:off x="704850" y="533400"/>
                        <a:ext cx="56657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94140862"/>
              </p:ext>
            </p:extLst>
          </p:nvPr>
        </p:nvGraphicFramePr>
        <p:xfrm>
          <a:off x="2667000" y="3276600"/>
          <a:ext cx="6145213" cy="2425700"/>
        </p:xfrm>
        <a:graphic>
          <a:graphicData uri="http://schemas.openxmlformats.org/presentationml/2006/ole">
            <mc:AlternateContent xmlns:mc="http://schemas.openxmlformats.org/markup-compatibility/2006">
              <mc:Choice xmlns:v="urn:schemas-microsoft-com:vml" Requires="v">
                <p:oleObj spid="_x0000_s113746" name="数式" r:id="rId6" imgW="2616120" imgH="1041120" progId="Equation.3">
                  <p:embed/>
                </p:oleObj>
              </mc:Choice>
              <mc:Fallback>
                <p:oleObj name="数式" r:id="rId6" imgW="2616120" imgH="1041120" progId="Equation.3">
                  <p:embed/>
                  <p:pic>
                    <p:nvPicPr>
                      <p:cNvPr id="7" name="Object 6"/>
                      <p:cNvPicPr>
                        <a:picLocks noChangeAspect="1" noChangeArrowheads="1"/>
                      </p:cNvPicPr>
                      <p:nvPr/>
                    </p:nvPicPr>
                    <p:blipFill>
                      <a:blip r:embed="rId7"/>
                      <a:srcRect/>
                      <a:stretch>
                        <a:fillRect/>
                      </a:stretch>
                    </p:blipFill>
                    <p:spPr bwMode="auto">
                      <a:xfrm>
                        <a:off x="2667000" y="3276600"/>
                        <a:ext cx="61452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51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286095179"/>
              </p:ext>
            </p:extLst>
          </p:nvPr>
        </p:nvGraphicFramePr>
        <p:xfrm>
          <a:off x="457200" y="688032"/>
          <a:ext cx="8501062" cy="531813"/>
        </p:xfrm>
        <a:graphic>
          <a:graphicData uri="http://schemas.openxmlformats.org/presentationml/2006/ole">
            <mc:AlternateContent xmlns:mc="http://schemas.openxmlformats.org/markup-compatibility/2006">
              <mc:Choice xmlns:v="urn:schemas-microsoft-com:vml" Requires="v">
                <p:oleObj spid="_x0000_s114769" name="数式" r:id="rId4" imgW="3619440" imgH="228600" progId="Equation.3">
                  <p:embed/>
                </p:oleObj>
              </mc:Choice>
              <mc:Fallback>
                <p:oleObj name="数式" r:id="rId4" imgW="3619440" imgH="228600" progId="Equation.3">
                  <p:embed/>
                  <p:pic>
                    <p:nvPicPr>
                      <p:cNvPr id="7" name="Object 6"/>
                      <p:cNvPicPr>
                        <a:picLocks noChangeAspect="1" noChangeArrowheads="1"/>
                      </p:cNvPicPr>
                      <p:nvPr/>
                    </p:nvPicPr>
                    <p:blipFill>
                      <a:blip r:embed="rId5"/>
                      <a:srcRect/>
                      <a:stretch>
                        <a:fillRect/>
                      </a:stretch>
                    </p:blipFill>
                    <p:spPr bwMode="auto">
                      <a:xfrm>
                        <a:off x="457200" y="688032"/>
                        <a:ext cx="85010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97939544"/>
              </p:ext>
            </p:extLst>
          </p:nvPr>
        </p:nvGraphicFramePr>
        <p:xfrm>
          <a:off x="635000" y="1400175"/>
          <a:ext cx="7812088" cy="3903663"/>
        </p:xfrm>
        <a:graphic>
          <a:graphicData uri="http://schemas.openxmlformats.org/presentationml/2006/ole">
            <mc:AlternateContent xmlns:mc="http://schemas.openxmlformats.org/markup-compatibility/2006">
              <mc:Choice xmlns:v="urn:schemas-microsoft-com:vml" Requires="v">
                <p:oleObj spid="_x0000_s114770" name="数式" r:id="rId6" imgW="3327120" imgH="1676160" progId="Equation.3">
                  <p:embed/>
                </p:oleObj>
              </mc:Choice>
              <mc:Fallback>
                <p:oleObj name="数式" r:id="rId6" imgW="3327120" imgH="1676160" progId="Equation.3">
                  <p:embed/>
                  <p:pic>
                    <p:nvPicPr>
                      <p:cNvPr id="6" name="Object 5"/>
                      <p:cNvPicPr>
                        <a:picLocks noChangeAspect="1" noChangeArrowheads="1"/>
                      </p:cNvPicPr>
                      <p:nvPr/>
                    </p:nvPicPr>
                    <p:blipFill>
                      <a:blip r:embed="rId7"/>
                      <a:srcRect/>
                      <a:stretch>
                        <a:fillRect/>
                      </a:stretch>
                    </p:blipFill>
                    <p:spPr bwMode="auto">
                      <a:xfrm>
                        <a:off x="635000" y="1400175"/>
                        <a:ext cx="781208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080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a:latin typeface="+mj-lt"/>
              </a:rPr>
              <a:t>Example Lorentz force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71666082"/>
              </p:ext>
            </p:extLst>
          </p:nvPr>
        </p:nvGraphicFramePr>
        <p:xfrm>
          <a:off x="762000" y="838200"/>
          <a:ext cx="3636962" cy="2838450"/>
        </p:xfrm>
        <a:graphic>
          <a:graphicData uri="http://schemas.openxmlformats.org/presentationml/2006/ole">
            <mc:AlternateContent xmlns:mc="http://schemas.openxmlformats.org/markup-compatibility/2006">
              <mc:Choice xmlns:v="urn:schemas-microsoft-com:vml" Requires="v">
                <p:oleObj spid="_x0000_s115833" name="数式" r:id="rId4" imgW="1549080" imgH="1218960" progId="Equation.3">
                  <p:embed/>
                </p:oleObj>
              </mc:Choice>
              <mc:Fallback>
                <p:oleObj name="数式" r:id="rId4" imgW="1549080" imgH="1218960" progId="Equation.3">
                  <p:embed/>
                  <p:pic>
                    <p:nvPicPr>
                      <p:cNvPr id="6" name="Object 5"/>
                      <p:cNvPicPr>
                        <a:picLocks noChangeAspect="1" noChangeArrowheads="1"/>
                      </p:cNvPicPr>
                      <p:nvPr/>
                    </p:nvPicPr>
                    <p:blipFill>
                      <a:blip r:embed="rId5"/>
                      <a:srcRect/>
                      <a:stretch>
                        <a:fillRect/>
                      </a:stretch>
                    </p:blipFill>
                    <p:spPr bwMode="auto">
                      <a:xfrm>
                        <a:off x="762000" y="838200"/>
                        <a:ext cx="36369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1959131"/>
              </p:ext>
            </p:extLst>
          </p:nvPr>
        </p:nvGraphicFramePr>
        <p:xfrm>
          <a:off x="4063330" y="1525640"/>
          <a:ext cx="3667125" cy="2284360"/>
        </p:xfrm>
        <a:graphic>
          <a:graphicData uri="http://schemas.openxmlformats.org/presentationml/2006/ole">
            <mc:AlternateContent xmlns:mc="http://schemas.openxmlformats.org/markup-compatibility/2006">
              <mc:Choice xmlns:v="urn:schemas-microsoft-com:vml" Requires="v">
                <p:oleObj spid="_x0000_s115834" name="Equation" r:id="rId6" imgW="2082600" imgH="1307880" progId="Equation.DSMT4">
                  <p:embed/>
                </p:oleObj>
              </mc:Choice>
              <mc:Fallback>
                <p:oleObj name="Equation" r:id="rId6" imgW="2082600" imgH="1307880" progId="Equation.DSMT4">
                  <p:embed/>
                  <p:pic>
                    <p:nvPicPr>
                      <p:cNvPr id="8" name="Object 7"/>
                      <p:cNvPicPr>
                        <a:picLocks noChangeAspect="1" noChangeArrowheads="1"/>
                      </p:cNvPicPr>
                      <p:nvPr/>
                    </p:nvPicPr>
                    <p:blipFill>
                      <a:blip r:embed="rId7"/>
                      <a:srcRect/>
                      <a:stretch>
                        <a:fillRect/>
                      </a:stretch>
                    </p:blipFill>
                    <p:spPr bwMode="auto">
                      <a:xfrm>
                        <a:off x="4063330" y="1525640"/>
                        <a:ext cx="3667125" cy="228436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261045"/>
              </p:ext>
            </p:extLst>
          </p:nvPr>
        </p:nvGraphicFramePr>
        <p:xfrm>
          <a:off x="803275" y="4312824"/>
          <a:ext cx="4521200" cy="2120210"/>
        </p:xfrm>
        <a:graphic>
          <a:graphicData uri="http://schemas.openxmlformats.org/presentationml/2006/ole">
            <mc:AlternateContent xmlns:mc="http://schemas.openxmlformats.org/markup-compatibility/2006">
              <mc:Choice xmlns:v="urn:schemas-microsoft-com:vml" Requires="v">
                <p:oleObj spid="_x0000_s115835" name="Equation" r:id="rId8" imgW="2768400" imgH="1307880" progId="Equation.DSMT4">
                  <p:embed/>
                </p:oleObj>
              </mc:Choice>
              <mc:Fallback>
                <p:oleObj name="Equation" r:id="rId8" imgW="2768400" imgH="1307880" progId="Equation.DSMT4">
                  <p:embed/>
                  <p:pic>
                    <p:nvPicPr>
                      <p:cNvPr id="9" name="Object 8"/>
                      <p:cNvPicPr>
                        <a:picLocks noChangeAspect="1" noChangeArrowheads="1"/>
                      </p:cNvPicPr>
                      <p:nvPr/>
                    </p:nvPicPr>
                    <p:blipFill>
                      <a:blip r:embed="rId9"/>
                      <a:srcRect/>
                      <a:stretch>
                        <a:fillRect/>
                      </a:stretch>
                    </p:blipFill>
                    <p:spPr bwMode="auto">
                      <a:xfrm>
                        <a:off x="803275" y="4312824"/>
                        <a:ext cx="4521200" cy="21202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79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76165-84B5-4BE1-934E-77ACB93E1F5B}"/>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BC0EB7C1-9F47-4652-8F0A-DB960EDD927D}"/>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01C361C4-2F78-4266-B425-8100CFFF84F5}"/>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1AD41300-BACD-4F8D-BDEB-7565004FC588}"/>
              </a:ext>
            </a:extLst>
          </p:cNvPr>
          <p:cNvSpPr txBox="1"/>
          <p:nvPr/>
        </p:nvSpPr>
        <p:spPr>
          <a:xfrm>
            <a:off x="152400" y="228600"/>
            <a:ext cx="8153400" cy="461665"/>
          </a:xfrm>
          <a:prstGeom prst="rect">
            <a:avLst/>
          </a:prstGeom>
          <a:noFill/>
        </p:spPr>
        <p:txBody>
          <a:bodyPr wrap="square" rtlCol="0">
            <a:spAutoFit/>
          </a:bodyPr>
          <a:lstStyle/>
          <a:p>
            <a:r>
              <a:rPr lang="en-US" sz="2400" dirty="0">
                <a:latin typeface="+mj-lt"/>
              </a:rPr>
              <a:t>Physics colloquium Thursday, Sept. 17, 2020 at 4 PM</a:t>
            </a:r>
          </a:p>
        </p:txBody>
      </p:sp>
      <p:pic>
        <p:nvPicPr>
          <p:cNvPr id="6" name="Picture 5">
            <a:extLst>
              <a:ext uri="{FF2B5EF4-FFF2-40B4-BE49-F238E27FC236}">
                <a16:creationId xmlns:a16="http://schemas.microsoft.com/office/drawing/2014/main" id="{3613EC02-BA49-4612-93D3-A653AA588CE4}"/>
              </a:ext>
            </a:extLst>
          </p:cNvPr>
          <p:cNvPicPr>
            <a:picLocks noChangeAspect="1"/>
          </p:cNvPicPr>
          <p:nvPr/>
        </p:nvPicPr>
        <p:blipFill>
          <a:blip r:embed="rId3"/>
          <a:stretch>
            <a:fillRect/>
          </a:stretch>
        </p:blipFill>
        <p:spPr>
          <a:xfrm>
            <a:off x="828675" y="947737"/>
            <a:ext cx="7486650" cy="4962525"/>
          </a:xfrm>
          <a:prstGeom prst="rect">
            <a:avLst/>
          </a:prstGeom>
        </p:spPr>
      </p:pic>
    </p:spTree>
    <p:extLst>
      <p:ext uri="{BB962C8B-B14F-4D97-AF65-F5344CB8AC3E}">
        <p14:creationId xmlns:p14="http://schemas.microsoft.com/office/powerpoint/2010/main" val="295436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9609948"/>
              </p:ext>
            </p:extLst>
          </p:nvPr>
        </p:nvGraphicFramePr>
        <p:xfrm>
          <a:off x="1065213" y="1143000"/>
          <a:ext cx="2800350" cy="1270000"/>
        </p:xfrm>
        <a:graphic>
          <a:graphicData uri="http://schemas.openxmlformats.org/presentationml/2006/ole">
            <mc:AlternateContent xmlns:mc="http://schemas.openxmlformats.org/markup-compatibility/2006">
              <mc:Choice xmlns:v="urn:schemas-microsoft-com:vml" Requires="v">
                <p:oleObj spid="_x0000_s94483" name="数式" r:id="rId4" imgW="1447560" imgH="660240" progId="Equation.3">
                  <p:embed/>
                </p:oleObj>
              </mc:Choice>
              <mc:Fallback>
                <p:oleObj name="数式" r:id="rId4" imgW="1447560" imgH="660240" progId="Equation.3">
                  <p:embed/>
                  <p:pic>
                    <p:nvPicPr>
                      <p:cNvPr id="0" name="Object 5"/>
                      <p:cNvPicPr>
                        <a:picLocks noChangeAspect="1" noChangeArrowheads="1"/>
                      </p:cNvPicPr>
                      <p:nvPr/>
                    </p:nvPicPr>
                    <p:blipFill>
                      <a:blip r:embed="rId5"/>
                      <a:srcRect/>
                      <a:stretch>
                        <a:fillRect/>
                      </a:stretch>
                    </p:blipFill>
                    <p:spPr bwMode="auto">
                      <a:xfrm>
                        <a:off x="1065213" y="1143000"/>
                        <a:ext cx="2800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533400"/>
            <a:ext cx="6019800" cy="461665"/>
          </a:xfrm>
          <a:prstGeom prst="rect">
            <a:avLst/>
          </a:prstGeom>
          <a:noFill/>
        </p:spPr>
        <p:txBody>
          <a:bodyPr wrap="square" rtlCol="0">
            <a:spAutoFit/>
          </a:bodyPr>
          <a:lstStyle/>
          <a:p>
            <a:r>
              <a:rPr lang="en-US" sz="2400" dirty="0">
                <a:latin typeface="+mj-lt"/>
              </a:rPr>
              <a:t>Comments on generalized coordinates:</a:t>
            </a:r>
          </a:p>
        </p:txBody>
      </p:sp>
      <p:sp>
        <p:nvSpPr>
          <p:cNvPr id="7" name="TextBox 6"/>
          <p:cNvSpPr txBox="1"/>
          <p:nvPr/>
        </p:nvSpPr>
        <p:spPr>
          <a:xfrm>
            <a:off x="762000" y="2482872"/>
            <a:ext cx="8001000" cy="1569660"/>
          </a:xfrm>
          <a:prstGeom prst="rect">
            <a:avLst/>
          </a:prstGeom>
          <a:noFill/>
        </p:spPr>
        <p:txBody>
          <a:bodyPr wrap="square" rtlCol="0">
            <a:spAutoFit/>
          </a:bodyPr>
          <a:lstStyle/>
          <a:p>
            <a:r>
              <a:rPr lang="en-US" sz="2400" dirty="0">
                <a:latin typeface="+mj-lt"/>
              </a:rPr>
              <a:t>Here we have assumed that the generalized coordinates </a:t>
            </a:r>
          </a:p>
          <a:p>
            <a:r>
              <a:rPr lang="en-US" sz="2400" dirty="0">
                <a:latin typeface="+mj-lt"/>
              </a:rPr>
              <a:t> </a:t>
            </a:r>
            <a:r>
              <a:rPr lang="en-US" sz="2400" i="1" dirty="0" err="1">
                <a:latin typeface="+mj-lt"/>
              </a:rPr>
              <a:t>q</a:t>
            </a:r>
            <a:r>
              <a:rPr lang="en-US" sz="2400" i="1" baseline="-25000" dirty="0" err="1">
                <a:latin typeface="Symbol" pitchFamily="18" charset="2"/>
              </a:rPr>
              <a:t>s</a:t>
            </a:r>
            <a:r>
              <a:rPr lang="en-US" sz="2400" dirty="0">
                <a:latin typeface="+mj-lt"/>
              </a:rPr>
              <a:t>    are independent.   Now consider the possibility that the coordinates are related through constraint equations of the form:</a:t>
            </a:r>
          </a:p>
        </p:txBody>
      </p:sp>
      <p:graphicFrame>
        <p:nvGraphicFramePr>
          <p:cNvPr id="8" name="Object 7"/>
          <p:cNvGraphicFramePr>
            <a:graphicFrameLocks noChangeAspect="1"/>
          </p:cNvGraphicFramePr>
          <p:nvPr>
            <p:extLst>
              <p:ext uri="{D42A27DB-BD31-4B8C-83A1-F6EECF244321}">
                <p14:modId xmlns:p14="http://schemas.microsoft.com/office/powerpoint/2010/main" val="968165439"/>
              </p:ext>
            </p:extLst>
          </p:nvPr>
        </p:nvGraphicFramePr>
        <p:xfrm>
          <a:off x="581024" y="4213225"/>
          <a:ext cx="8105776" cy="1806575"/>
        </p:xfrm>
        <a:graphic>
          <a:graphicData uri="http://schemas.openxmlformats.org/presentationml/2006/ole">
            <mc:AlternateContent xmlns:mc="http://schemas.openxmlformats.org/markup-compatibility/2006">
              <mc:Choice xmlns:v="urn:schemas-microsoft-com:vml" Requires="v">
                <p:oleObj spid="_x0000_s94484" name="数式" r:id="rId6" imgW="4190760" imgH="939600" progId="Equation.3">
                  <p:embed/>
                </p:oleObj>
              </mc:Choice>
              <mc:Fallback>
                <p:oleObj name="数式" r:id="rId6" imgW="4190760" imgH="939600" progId="Equation.3">
                  <p:embed/>
                  <p:pic>
                    <p:nvPicPr>
                      <p:cNvPr id="0" name="Object 4"/>
                      <p:cNvPicPr>
                        <a:picLocks noChangeAspect="1" noChangeArrowheads="1"/>
                      </p:cNvPicPr>
                      <p:nvPr/>
                    </p:nvPicPr>
                    <p:blipFill>
                      <a:blip r:embed="rId7"/>
                      <a:srcRect/>
                      <a:stretch>
                        <a:fillRect/>
                      </a:stretch>
                    </p:blipFill>
                    <p:spPr bwMode="auto">
                      <a:xfrm>
                        <a:off x="581024" y="4213225"/>
                        <a:ext cx="8105776"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a:off x="7467600" y="4876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4038600"/>
            <a:ext cx="1600200" cy="830997"/>
          </a:xfrm>
          <a:prstGeom prst="rect">
            <a:avLst/>
          </a:prstGeom>
          <a:noFill/>
        </p:spPr>
        <p:txBody>
          <a:bodyPr wrap="square" rtlCol="0">
            <a:spAutoFit/>
          </a:bodyPr>
          <a:lstStyle/>
          <a:p>
            <a:r>
              <a:rPr lang="en-US" sz="2400" dirty="0">
                <a:latin typeface="+mj-lt"/>
              </a:rPr>
              <a:t>Lagrange</a:t>
            </a:r>
          </a:p>
          <a:p>
            <a:r>
              <a:rPr lang="en-US" sz="2400" dirty="0">
                <a:latin typeface="+mj-lt"/>
              </a:rPr>
              <a:t>multipliers</a:t>
            </a:r>
          </a:p>
        </p:txBody>
      </p:sp>
    </p:spTree>
    <p:extLst>
      <p:ext uri="{BB962C8B-B14F-4D97-AF65-F5344CB8AC3E}">
        <p14:creationId xmlns:p14="http://schemas.microsoft.com/office/powerpoint/2010/main" val="257867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75F10-EBAF-4201-BBF7-768AC091F593}"/>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D1A15C34-AA08-4DBF-9E28-8A80CB5F787B}"/>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ECB6A28E-9E58-4E10-B5D5-D12DA0444BAE}"/>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4984245E-6C55-460A-8877-8AAC4C94AF3C}"/>
              </a:ext>
            </a:extLst>
          </p:cNvPr>
          <p:cNvSpPr txBox="1"/>
          <p:nvPr/>
        </p:nvSpPr>
        <p:spPr>
          <a:xfrm>
            <a:off x="457200" y="381000"/>
            <a:ext cx="8077200" cy="4524315"/>
          </a:xfrm>
          <a:prstGeom prst="rect">
            <a:avLst/>
          </a:prstGeom>
          <a:noFill/>
        </p:spPr>
        <p:txBody>
          <a:bodyPr wrap="square" rtlCol="0">
            <a:spAutoFit/>
          </a:bodyPr>
          <a:lstStyle/>
          <a:p>
            <a:r>
              <a:rPr lang="en-US" sz="2400" dirty="0">
                <a:latin typeface="+mj-lt"/>
              </a:rPr>
              <a:t>Your question -- </a:t>
            </a:r>
            <a:r>
              <a:rPr lang="en-US" sz="2400" dirty="0"/>
              <a:t>When adding a constraint to a </a:t>
            </a:r>
            <a:r>
              <a:rPr lang="en-US" sz="2400" dirty="0" err="1"/>
              <a:t>Lagrangian</a:t>
            </a:r>
            <a:r>
              <a:rPr lang="en-US" sz="2400" dirty="0"/>
              <a:t>, is it usually associated with the geometry?</a:t>
            </a:r>
          </a:p>
          <a:p>
            <a:endParaRPr lang="en-US" sz="2400" dirty="0"/>
          </a:p>
          <a:p>
            <a:r>
              <a:rPr lang="en-US" sz="2400" dirty="0"/>
              <a:t>Comment --  That is often the case.    The constraint involves relationships between the generalized coordinates and that often has a geometric interpretation.   Note that in order for these equations to work, the constraint must not involve time derivatives of the coordinates.     If that happens,   the problem is given a terrible name – “nonholonomic”   and becomes very difficult to solve</a:t>
            </a:r>
            <a:r>
              <a:rPr lang="en-US" sz="2400"/>
              <a:t>.   </a:t>
            </a:r>
            <a:endParaRPr lang="en-US" sz="2400" dirty="0"/>
          </a:p>
          <a:p>
            <a:endParaRPr lang="en-US" sz="2400" dirty="0">
              <a:latin typeface="+mj-lt"/>
            </a:endParaRPr>
          </a:p>
        </p:txBody>
      </p:sp>
    </p:spTree>
    <p:extLst>
      <p:ext uri="{BB962C8B-B14F-4D97-AF65-F5344CB8AC3E}">
        <p14:creationId xmlns:p14="http://schemas.microsoft.com/office/powerpoint/2010/main" val="156672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685800" y="381000"/>
            <a:ext cx="7924800" cy="461665"/>
          </a:xfrm>
          <a:prstGeom prst="rect">
            <a:avLst/>
          </a:prstGeom>
          <a:noFill/>
        </p:spPr>
        <p:txBody>
          <a:bodyPr wrap="square" rtlCol="0">
            <a:spAutoFit/>
          </a:bodyPr>
          <a:lstStyle/>
          <a:p>
            <a:r>
              <a:rPr lang="en-US" sz="2400" dirty="0">
                <a:latin typeface="+mj-lt"/>
              </a:rPr>
              <a:t>Simple example:</a:t>
            </a:r>
          </a:p>
        </p:txBody>
      </p:sp>
      <p:grpSp>
        <p:nvGrpSpPr>
          <p:cNvPr id="9" name="Group 8"/>
          <p:cNvGrpSpPr/>
          <p:nvPr/>
        </p:nvGrpSpPr>
        <p:grpSpPr>
          <a:xfrm>
            <a:off x="990600" y="1143000"/>
            <a:ext cx="4876800" cy="2171701"/>
            <a:chOff x="990600" y="2209799"/>
            <a:chExt cx="4876800" cy="2171701"/>
          </a:xfrm>
        </p:grpSpPr>
        <p:sp>
          <p:nvSpPr>
            <p:cNvPr id="7" name="Right Triangle 6"/>
            <p:cNvSpPr/>
            <p:nvPr/>
          </p:nvSpPr>
          <p:spPr>
            <a:xfrm>
              <a:off x="990600" y="24765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320000">
              <a:off x="1203235" y="2209799"/>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Triangle 10"/>
          <p:cNvSpPr/>
          <p:nvPr/>
        </p:nvSpPr>
        <p:spPr>
          <a:xfrm>
            <a:off x="1033377" y="4419600"/>
            <a:ext cx="4876800" cy="190500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320000">
            <a:off x="1203235" y="4163004"/>
            <a:ext cx="1066800" cy="533400"/>
          </a:xfrm>
          <a:prstGeom prst="rect">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736635" y="1409701"/>
            <a:ext cx="1235165" cy="44709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1633248"/>
            <a:ext cx="457200" cy="461665"/>
          </a:xfrm>
          <a:prstGeom prst="rect">
            <a:avLst/>
          </a:prstGeom>
          <a:noFill/>
        </p:spPr>
        <p:txBody>
          <a:bodyPr wrap="square" rtlCol="0">
            <a:spAutoFit/>
          </a:bodyPr>
          <a:lstStyle/>
          <a:p>
            <a:r>
              <a:rPr lang="en-US" sz="2400" dirty="0">
                <a:latin typeface="+mj-lt"/>
              </a:rPr>
              <a:t>u</a:t>
            </a:r>
          </a:p>
        </p:txBody>
      </p:sp>
      <p:cxnSp>
        <p:nvCxnSpPr>
          <p:cNvPr id="16" name="Straight Arrow Connector 15"/>
          <p:cNvCxnSpPr/>
          <p:nvPr/>
        </p:nvCxnSpPr>
        <p:spPr>
          <a:xfrm flipV="1">
            <a:off x="1676400" y="3380796"/>
            <a:ext cx="0" cy="10388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44196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4200" y="4186535"/>
            <a:ext cx="457200" cy="461665"/>
          </a:xfrm>
          <a:prstGeom prst="rect">
            <a:avLst/>
          </a:prstGeom>
          <a:noFill/>
        </p:spPr>
        <p:txBody>
          <a:bodyPr wrap="square" rtlCol="0">
            <a:spAutoFit/>
          </a:bodyPr>
          <a:lstStyle/>
          <a:p>
            <a:r>
              <a:rPr lang="en-US" sz="2400" dirty="0">
                <a:latin typeface="+mj-lt"/>
              </a:rPr>
              <a:t>x</a:t>
            </a:r>
          </a:p>
        </p:txBody>
      </p:sp>
      <p:sp>
        <p:nvSpPr>
          <p:cNvPr id="22" name="TextBox 21"/>
          <p:cNvSpPr txBox="1"/>
          <p:nvPr/>
        </p:nvSpPr>
        <p:spPr>
          <a:xfrm>
            <a:off x="1752600" y="3348335"/>
            <a:ext cx="457200" cy="461665"/>
          </a:xfrm>
          <a:prstGeom prst="rect">
            <a:avLst/>
          </a:prstGeom>
          <a:noFill/>
        </p:spPr>
        <p:txBody>
          <a:bodyPr wrap="square" rtlCol="0">
            <a:spAutoFit/>
          </a:bodyPr>
          <a:lstStyle/>
          <a:p>
            <a:r>
              <a:rPr lang="en-US" sz="2400" dirty="0">
                <a:latin typeface="+mj-lt"/>
              </a:rPr>
              <a:t>y</a:t>
            </a:r>
          </a:p>
        </p:txBody>
      </p:sp>
      <p:sp>
        <p:nvSpPr>
          <p:cNvPr id="23" name="TextBox 22"/>
          <p:cNvSpPr txBox="1"/>
          <p:nvPr/>
        </p:nvSpPr>
        <p:spPr>
          <a:xfrm>
            <a:off x="4343400" y="2819400"/>
            <a:ext cx="457200" cy="461665"/>
          </a:xfrm>
          <a:prstGeom prst="rect">
            <a:avLst/>
          </a:prstGeom>
          <a:noFill/>
        </p:spPr>
        <p:txBody>
          <a:bodyPr wrap="square" rtlCol="0">
            <a:spAutoFit/>
          </a:bodyPr>
          <a:lstStyle/>
          <a:p>
            <a:r>
              <a:rPr lang="en-US" sz="2400" dirty="0">
                <a:latin typeface="Symbol" pitchFamily="18" charset="2"/>
              </a:rPr>
              <a:t>q</a:t>
            </a:r>
          </a:p>
        </p:txBody>
      </p:sp>
      <p:sp>
        <p:nvSpPr>
          <p:cNvPr id="24" name="TextBox 23"/>
          <p:cNvSpPr txBox="1"/>
          <p:nvPr/>
        </p:nvSpPr>
        <p:spPr>
          <a:xfrm>
            <a:off x="4267200" y="5867400"/>
            <a:ext cx="457200" cy="461665"/>
          </a:xfrm>
          <a:prstGeom prst="rect">
            <a:avLst/>
          </a:prstGeom>
          <a:noFill/>
        </p:spPr>
        <p:txBody>
          <a:bodyPr wrap="square" rtlCol="0">
            <a:spAutoFit/>
          </a:bodyPr>
          <a:lstStyle/>
          <a:p>
            <a:r>
              <a:rPr lang="en-US" sz="2400" dirty="0">
                <a:latin typeface="Symbol" pitchFamily="18" charset="2"/>
              </a:rPr>
              <a:t>q</a:t>
            </a:r>
          </a:p>
        </p:txBody>
      </p:sp>
      <p:graphicFrame>
        <p:nvGraphicFramePr>
          <p:cNvPr id="25" name="Object 24"/>
          <p:cNvGraphicFramePr>
            <a:graphicFrameLocks noChangeAspect="1"/>
          </p:cNvGraphicFramePr>
          <p:nvPr>
            <p:extLst>
              <p:ext uri="{D42A27DB-BD31-4B8C-83A1-F6EECF244321}">
                <p14:modId xmlns:p14="http://schemas.microsoft.com/office/powerpoint/2010/main" val="2024715952"/>
              </p:ext>
            </p:extLst>
          </p:nvPr>
        </p:nvGraphicFramePr>
        <p:xfrm>
          <a:off x="4784725" y="1393825"/>
          <a:ext cx="3830638" cy="463550"/>
        </p:xfrm>
        <a:graphic>
          <a:graphicData uri="http://schemas.openxmlformats.org/presentationml/2006/ole">
            <mc:AlternateContent xmlns:mc="http://schemas.openxmlformats.org/markup-compatibility/2006">
              <mc:Choice xmlns:v="urn:schemas-microsoft-com:vml" Requires="v">
                <p:oleObj spid="_x0000_s101668" name="数式" r:id="rId4" imgW="1981080" imgH="241200" progId="Equation.3">
                  <p:embed/>
                </p:oleObj>
              </mc:Choice>
              <mc:Fallback>
                <p:oleObj name="数式" r:id="rId4" imgW="1981080" imgH="241200" progId="Equation.3">
                  <p:embed/>
                  <p:pic>
                    <p:nvPicPr>
                      <p:cNvPr id="0" name=""/>
                      <p:cNvPicPr>
                        <a:picLocks noChangeAspect="1" noChangeArrowheads="1"/>
                      </p:cNvPicPr>
                      <p:nvPr/>
                    </p:nvPicPr>
                    <p:blipFill>
                      <a:blip r:embed="rId5"/>
                      <a:srcRect/>
                      <a:stretch>
                        <a:fillRect/>
                      </a:stretch>
                    </p:blipFill>
                    <p:spPr bwMode="auto">
                      <a:xfrm>
                        <a:off x="4784725" y="1393825"/>
                        <a:ext cx="38306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421921941"/>
              </p:ext>
            </p:extLst>
          </p:nvPr>
        </p:nvGraphicFramePr>
        <p:xfrm>
          <a:off x="4852988" y="4052888"/>
          <a:ext cx="3879850" cy="879475"/>
        </p:xfrm>
        <a:graphic>
          <a:graphicData uri="http://schemas.openxmlformats.org/presentationml/2006/ole">
            <mc:AlternateContent xmlns:mc="http://schemas.openxmlformats.org/markup-compatibility/2006">
              <mc:Choice xmlns:v="urn:schemas-microsoft-com:vml" Requires="v">
                <p:oleObj spid="_x0000_s101669" name="数式" r:id="rId6" imgW="2006280" imgH="457200" progId="Equation.3">
                  <p:embed/>
                </p:oleObj>
              </mc:Choice>
              <mc:Fallback>
                <p:oleObj name="数式" r:id="rId6" imgW="2006280" imgH="457200" progId="Equation.3">
                  <p:embed/>
                  <p:pic>
                    <p:nvPicPr>
                      <p:cNvPr id="0" name=""/>
                      <p:cNvPicPr>
                        <a:picLocks noChangeAspect="1" noChangeArrowheads="1"/>
                      </p:cNvPicPr>
                      <p:nvPr/>
                    </p:nvPicPr>
                    <p:blipFill>
                      <a:blip r:embed="rId7"/>
                      <a:srcRect/>
                      <a:stretch>
                        <a:fillRect/>
                      </a:stretch>
                    </p:blipFill>
                    <p:spPr bwMode="auto">
                      <a:xfrm>
                        <a:off x="4852988" y="4052888"/>
                        <a:ext cx="38798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3695814"/>
              </p:ext>
            </p:extLst>
          </p:nvPr>
        </p:nvGraphicFramePr>
        <p:xfrm>
          <a:off x="3680996" y="4995157"/>
          <a:ext cx="5051842" cy="459258"/>
        </p:xfrm>
        <a:graphic>
          <a:graphicData uri="http://schemas.openxmlformats.org/presentationml/2006/ole">
            <mc:AlternateContent xmlns:mc="http://schemas.openxmlformats.org/markup-compatibility/2006">
              <mc:Choice xmlns:v="urn:schemas-microsoft-com:vml" Requires="v">
                <p:oleObj spid="_x0000_s101670" name="Equation" r:id="rId8" imgW="2933640" imgH="266400" progId="Equation.DSMT4">
                  <p:embed/>
                </p:oleObj>
              </mc:Choice>
              <mc:Fallback>
                <p:oleObj name="Equation" r:id="rId8" imgW="2933640" imgH="266400" progId="Equation.DSMT4">
                  <p:embed/>
                  <p:pic>
                    <p:nvPicPr>
                      <p:cNvPr id="0" name=""/>
                      <p:cNvPicPr/>
                      <p:nvPr/>
                    </p:nvPicPr>
                    <p:blipFill>
                      <a:blip r:embed="rId9"/>
                      <a:stretch>
                        <a:fillRect/>
                      </a:stretch>
                    </p:blipFill>
                    <p:spPr>
                      <a:xfrm>
                        <a:off x="3680996" y="4995157"/>
                        <a:ext cx="5051842" cy="459258"/>
                      </a:xfrm>
                      <a:prstGeom prst="rect">
                        <a:avLst/>
                      </a:prstGeom>
                    </p:spPr>
                  </p:pic>
                </p:oleObj>
              </mc:Fallback>
            </mc:AlternateContent>
          </a:graphicData>
        </a:graphic>
      </p:graphicFrame>
    </p:spTree>
    <p:extLst>
      <p:ext uri="{BB962C8B-B14F-4D97-AF65-F5344CB8AC3E}">
        <p14:creationId xmlns:p14="http://schemas.microsoft.com/office/powerpoint/2010/main" val="422682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5943600"/>
            <a:ext cx="3733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1116" y="1295400"/>
            <a:ext cx="1825084" cy="561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84326730"/>
              </p:ext>
            </p:extLst>
          </p:nvPr>
        </p:nvGraphicFramePr>
        <p:xfrm>
          <a:off x="762000" y="240452"/>
          <a:ext cx="6865058" cy="1664548"/>
        </p:xfrm>
        <a:graphic>
          <a:graphicData uri="http://schemas.openxmlformats.org/presentationml/2006/ole">
            <mc:AlternateContent xmlns:mc="http://schemas.openxmlformats.org/markup-compatibility/2006">
              <mc:Choice xmlns:v="urn:schemas-microsoft-com:vml" Requires="v">
                <p:oleObj spid="_x0000_s96528" name="Equation" r:id="rId4" imgW="5257800" imgH="1282680" progId="Equation.DSMT4">
                  <p:embed/>
                </p:oleObj>
              </mc:Choice>
              <mc:Fallback>
                <p:oleObj name="Equation" r:id="rId4" imgW="5257800" imgH="1282680" progId="Equation.DSMT4">
                  <p:embed/>
                  <p:pic>
                    <p:nvPicPr>
                      <p:cNvPr id="0" name="Object 24"/>
                      <p:cNvPicPr>
                        <a:picLocks noChangeAspect="1" noChangeArrowheads="1"/>
                      </p:cNvPicPr>
                      <p:nvPr/>
                    </p:nvPicPr>
                    <p:blipFill>
                      <a:blip r:embed="rId5"/>
                      <a:srcRect/>
                      <a:stretch>
                        <a:fillRect/>
                      </a:stretch>
                    </p:blipFill>
                    <p:spPr bwMode="auto">
                      <a:xfrm>
                        <a:off x="762000" y="240452"/>
                        <a:ext cx="6865058" cy="166454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3411187"/>
              </p:ext>
            </p:extLst>
          </p:nvPr>
        </p:nvGraphicFramePr>
        <p:xfrm>
          <a:off x="803275" y="1981200"/>
          <a:ext cx="5040313" cy="4448175"/>
        </p:xfrm>
        <a:graphic>
          <a:graphicData uri="http://schemas.openxmlformats.org/presentationml/2006/ole">
            <mc:AlternateContent xmlns:mc="http://schemas.openxmlformats.org/markup-compatibility/2006">
              <mc:Choice xmlns:v="urn:schemas-microsoft-com:vml" Requires="v">
                <p:oleObj spid="_x0000_s96529" name="Equation" r:id="rId6" imgW="3848040" imgH="3416040" progId="Equation.DSMT4">
                  <p:embed/>
                </p:oleObj>
              </mc:Choice>
              <mc:Fallback>
                <p:oleObj name="Equation" r:id="rId6" imgW="3848040" imgH="3416040" progId="Equation.DSMT4">
                  <p:embed/>
                  <p:pic>
                    <p:nvPicPr>
                      <p:cNvPr id="0" name="Object 25"/>
                      <p:cNvPicPr>
                        <a:picLocks noChangeAspect="1" noChangeArrowheads="1"/>
                      </p:cNvPicPr>
                      <p:nvPr/>
                    </p:nvPicPr>
                    <p:blipFill>
                      <a:blip r:embed="rId7"/>
                      <a:srcRect/>
                      <a:stretch>
                        <a:fillRect/>
                      </a:stretch>
                    </p:blipFill>
                    <p:spPr bwMode="auto">
                      <a:xfrm>
                        <a:off x="803275" y="1981200"/>
                        <a:ext cx="5040313" cy="4448175"/>
                      </a:xfrm>
                      <a:prstGeom prst="rect">
                        <a:avLst/>
                      </a:prstGeom>
                      <a:noFill/>
                      <a:ln>
                        <a:noFill/>
                      </a:ln>
                    </p:spPr>
                  </p:pic>
                </p:oleObj>
              </mc:Fallback>
            </mc:AlternateContent>
          </a:graphicData>
        </a:graphic>
      </p:graphicFrame>
      <p:sp>
        <p:nvSpPr>
          <p:cNvPr id="7" name="Left Arrow 6"/>
          <p:cNvSpPr/>
          <p:nvPr/>
        </p:nvSpPr>
        <p:spPr>
          <a:xfrm>
            <a:off x="2895600" y="5562600"/>
            <a:ext cx="2876550" cy="381000"/>
          </a:xfrm>
          <a:prstGeom prst="leftArrow">
            <a:avLst>
              <a:gd name="adj1" fmla="val 42683"/>
              <a:gd name="adj2" fmla="val 50000"/>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1116" y="5280878"/>
            <a:ext cx="2815683" cy="830997"/>
          </a:xfrm>
          <a:prstGeom prst="rect">
            <a:avLst/>
          </a:prstGeom>
          <a:noFill/>
        </p:spPr>
        <p:txBody>
          <a:bodyPr wrap="square" rtlCol="0">
            <a:spAutoFit/>
          </a:bodyPr>
          <a:lstStyle/>
          <a:p>
            <a:r>
              <a:rPr lang="en-US" sz="2400" dirty="0">
                <a:latin typeface="+mj-lt"/>
              </a:rPr>
              <a:t>Force of constraint;</a:t>
            </a:r>
          </a:p>
          <a:p>
            <a:r>
              <a:rPr lang="en-US" sz="2400" dirty="0">
                <a:latin typeface="+mj-lt"/>
              </a:rPr>
              <a:t>normal to incline</a:t>
            </a:r>
          </a:p>
        </p:txBody>
      </p:sp>
      <p:sp>
        <p:nvSpPr>
          <p:cNvPr id="11" name="TextBox 10">
            <a:extLst>
              <a:ext uri="{FF2B5EF4-FFF2-40B4-BE49-F238E27FC236}">
                <a16:creationId xmlns:a16="http://schemas.microsoft.com/office/drawing/2014/main" id="{34A60C70-7035-48C3-BC8D-85552FED0D55}"/>
              </a:ext>
            </a:extLst>
          </p:cNvPr>
          <p:cNvSpPr txBox="1"/>
          <p:nvPr/>
        </p:nvSpPr>
        <p:spPr>
          <a:xfrm>
            <a:off x="5871116" y="2330181"/>
            <a:ext cx="3352800" cy="1938992"/>
          </a:xfrm>
          <a:prstGeom prst="rect">
            <a:avLst/>
          </a:prstGeom>
          <a:noFill/>
        </p:spPr>
        <p:txBody>
          <a:bodyPr wrap="square" rtlCol="0">
            <a:spAutoFit/>
          </a:bodyPr>
          <a:lstStyle/>
          <a:p>
            <a:r>
              <a:rPr lang="en-US" sz="2400" dirty="0">
                <a:latin typeface="+mj-lt"/>
              </a:rPr>
              <a:t>Which method would you use to solve the problem?</a:t>
            </a:r>
          </a:p>
          <a:p>
            <a:pPr lvl="1"/>
            <a:r>
              <a:rPr lang="en-US" sz="2400" dirty="0">
                <a:latin typeface="+mj-lt"/>
              </a:rPr>
              <a:t>Case 1</a:t>
            </a:r>
          </a:p>
          <a:p>
            <a:pPr lvl="1"/>
            <a:r>
              <a:rPr lang="en-US" sz="2400" dirty="0">
                <a:latin typeface="+mj-lt"/>
              </a:rPr>
              <a:t>Case 2</a:t>
            </a:r>
          </a:p>
        </p:txBody>
      </p:sp>
    </p:spTree>
    <p:extLst>
      <p:ext uri="{BB962C8B-B14F-4D97-AF65-F5344CB8AC3E}">
        <p14:creationId xmlns:p14="http://schemas.microsoft.com/office/powerpoint/2010/main" val="12687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762000" y="457200"/>
            <a:ext cx="6172200" cy="461665"/>
          </a:xfrm>
          <a:prstGeom prst="rect">
            <a:avLst/>
          </a:prstGeom>
          <a:noFill/>
        </p:spPr>
        <p:txBody>
          <a:bodyPr wrap="square" rtlCol="0">
            <a:spAutoFit/>
          </a:bodyPr>
          <a:lstStyle/>
          <a:p>
            <a:r>
              <a:rPr lang="en-US" sz="2400" dirty="0">
                <a:latin typeface="+mj-lt"/>
              </a:rPr>
              <a:t>Rational for Lagrange multipliers</a:t>
            </a:r>
          </a:p>
        </p:txBody>
      </p:sp>
      <p:graphicFrame>
        <p:nvGraphicFramePr>
          <p:cNvPr id="6" name="Object 5"/>
          <p:cNvGraphicFramePr>
            <a:graphicFrameLocks noChangeAspect="1"/>
          </p:cNvGraphicFramePr>
          <p:nvPr>
            <p:extLst>
              <p:ext uri="{D42A27DB-BD31-4B8C-83A1-F6EECF244321}">
                <p14:modId xmlns:p14="http://schemas.microsoft.com/office/powerpoint/2010/main" val="900769758"/>
              </p:ext>
            </p:extLst>
          </p:nvPr>
        </p:nvGraphicFramePr>
        <p:xfrm>
          <a:off x="1195388" y="1066800"/>
          <a:ext cx="4594225" cy="2441575"/>
        </p:xfrm>
        <a:graphic>
          <a:graphicData uri="http://schemas.openxmlformats.org/presentationml/2006/ole">
            <mc:AlternateContent xmlns:mc="http://schemas.openxmlformats.org/markup-compatibility/2006">
              <mc:Choice xmlns:v="urn:schemas-microsoft-com:vml" Requires="v">
                <p:oleObj spid="_x0000_s97530" name="Equation" r:id="rId4" imgW="2374560" imgH="1269720" progId="Equation.DSMT4">
                  <p:embed/>
                </p:oleObj>
              </mc:Choice>
              <mc:Fallback>
                <p:oleObj name="Equation" r:id="rId4" imgW="2374560" imgH="1269720" progId="Equation.DSMT4">
                  <p:embed/>
                  <p:pic>
                    <p:nvPicPr>
                      <p:cNvPr id="0" name="Object 4"/>
                      <p:cNvPicPr>
                        <a:picLocks noChangeAspect="1" noChangeArrowheads="1"/>
                      </p:cNvPicPr>
                      <p:nvPr/>
                    </p:nvPicPr>
                    <p:blipFill>
                      <a:blip r:embed="rId5"/>
                      <a:srcRect/>
                      <a:stretch>
                        <a:fillRect/>
                      </a:stretch>
                    </p:blipFill>
                    <p:spPr bwMode="auto">
                      <a:xfrm>
                        <a:off x="1195388" y="1066800"/>
                        <a:ext cx="45942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9790706"/>
              </p:ext>
            </p:extLst>
          </p:nvPr>
        </p:nvGraphicFramePr>
        <p:xfrm>
          <a:off x="990600" y="3429000"/>
          <a:ext cx="6265862" cy="3200400"/>
        </p:xfrm>
        <a:graphic>
          <a:graphicData uri="http://schemas.openxmlformats.org/presentationml/2006/ole">
            <mc:AlternateContent xmlns:mc="http://schemas.openxmlformats.org/markup-compatibility/2006">
              <mc:Choice xmlns:v="urn:schemas-microsoft-com:vml" Requires="v">
                <p:oleObj spid="_x0000_s97531" name="Equation" r:id="rId6" imgW="3238200" imgH="1663560" progId="Equation.DSMT4">
                  <p:embed/>
                </p:oleObj>
              </mc:Choice>
              <mc:Fallback>
                <p:oleObj name="Equation" r:id="rId6" imgW="3238200" imgH="1663560" progId="Equation.DSMT4">
                  <p:embed/>
                  <p:pic>
                    <p:nvPicPr>
                      <p:cNvPr id="0" name="Object 7"/>
                      <p:cNvPicPr>
                        <a:picLocks noChangeAspect="1" noChangeArrowheads="1"/>
                      </p:cNvPicPr>
                      <p:nvPr/>
                    </p:nvPicPr>
                    <p:blipFill>
                      <a:blip r:embed="rId7"/>
                      <a:srcRect/>
                      <a:stretch>
                        <a:fillRect/>
                      </a:stretch>
                    </p:blipFill>
                    <p:spPr bwMode="auto">
                      <a:xfrm>
                        <a:off x="990600" y="3429000"/>
                        <a:ext cx="62658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868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0347622"/>
              </p:ext>
            </p:extLst>
          </p:nvPr>
        </p:nvGraphicFramePr>
        <p:xfrm>
          <a:off x="457200" y="1143000"/>
          <a:ext cx="8105775" cy="1806575"/>
        </p:xfrm>
        <a:graphic>
          <a:graphicData uri="http://schemas.openxmlformats.org/presentationml/2006/ole">
            <mc:AlternateContent xmlns:mc="http://schemas.openxmlformats.org/markup-compatibility/2006">
              <mc:Choice xmlns:v="urn:schemas-microsoft-com:vml" Requires="v">
                <p:oleObj spid="_x0000_s98548" name="数式" r:id="rId4" imgW="4190760" imgH="939600" progId="Equation.3">
                  <p:embed/>
                </p:oleObj>
              </mc:Choice>
              <mc:Fallback>
                <p:oleObj name="数式" r:id="rId4" imgW="4190760" imgH="939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810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848600" cy="461665"/>
          </a:xfrm>
          <a:prstGeom prst="rect">
            <a:avLst/>
          </a:prstGeom>
          <a:noFill/>
        </p:spPr>
        <p:txBody>
          <a:bodyPr wrap="square" rtlCol="0">
            <a:spAutoFit/>
          </a:bodyPr>
          <a:lstStyle/>
          <a:p>
            <a:r>
              <a:rPr lang="en-US" sz="2400" dirty="0">
                <a:latin typeface="+mj-lt"/>
              </a:rPr>
              <a:t>Euler-Lagrange equations with constraints:</a:t>
            </a:r>
          </a:p>
        </p:txBody>
      </p:sp>
      <p:sp>
        <p:nvSpPr>
          <p:cNvPr id="7" name="TextBox 6"/>
          <p:cNvSpPr txBox="1"/>
          <p:nvPr/>
        </p:nvSpPr>
        <p:spPr>
          <a:xfrm>
            <a:off x="361604" y="3384357"/>
            <a:ext cx="8534400" cy="461665"/>
          </a:xfrm>
          <a:prstGeom prst="rect">
            <a:avLst/>
          </a:prstGeom>
          <a:noFill/>
        </p:spPr>
        <p:txBody>
          <a:bodyPr wrap="square" rtlCol="0">
            <a:spAutoFit/>
          </a:bodyPr>
          <a:lstStyle/>
          <a:p>
            <a:r>
              <a:rPr lang="en-US" sz="2400" dirty="0">
                <a:latin typeface="+mj-lt"/>
              </a:rPr>
              <a:t>Example:</a:t>
            </a:r>
          </a:p>
        </p:txBody>
      </p:sp>
      <p:grpSp>
        <p:nvGrpSpPr>
          <p:cNvPr id="18" name="Group 17"/>
          <p:cNvGrpSpPr/>
          <p:nvPr/>
        </p:nvGrpSpPr>
        <p:grpSpPr>
          <a:xfrm>
            <a:off x="1219200" y="4038600"/>
            <a:ext cx="2209800" cy="2133600"/>
            <a:chOff x="1219200" y="4038600"/>
            <a:chExt cx="2209800" cy="2133600"/>
          </a:xfrm>
        </p:grpSpPr>
        <p:cxnSp>
          <p:nvCxnSpPr>
            <p:cNvPr id="9" name="Straight Connector 8"/>
            <p:cNvCxnSpPr/>
            <p:nvPr/>
          </p:nvCxnSpPr>
          <p:spPr>
            <a:xfrm>
              <a:off x="1219200" y="4038600"/>
              <a:ext cx="0" cy="2133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4038600"/>
              <a:ext cx="1066800" cy="137160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33600"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4419600"/>
              <a:ext cx="12192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1770153" y="4233640"/>
              <a:ext cx="287258" cy="461665"/>
            </a:xfrm>
            <a:prstGeom prst="rect">
              <a:avLst/>
            </a:prstGeom>
            <a:noFill/>
          </p:spPr>
          <p:txBody>
            <a:bodyPr wrap="none" rtlCol="0">
              <a:spAutoFit/>
            </a:bodyPr>
            <a:lstStyle/>
            <a:p>
              <a:r>
                <a:rPr lang="en-US" sz="2400" i="1" dirty="0">
                  <a:latin typeface="+mj-lt"/>
                </a:rPr>
                <a:t>r</a:t>
              </a:r>
            </a:p>
          </p:txBody>
        </p:sp>
        <p:cxnSp>
          <p:nvCxnSpPr>
            <p:cNvPr id="16" name="Straight Arrow Connector 15"/>
            <p:cNvCxnSpPr/>
            <p:nvPr/>
          </p:nvCxnSpPr>
          <p:spPr>
            <a:xfrm>
              <a:off x="2286000" y="5410200"/>
              <a:ext cx="0" cy="53340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5562600"/>
              <a:ext cx="838200" cy="461665"/>
            </a:xfrm>
            <a:prstGeom prst="rect">
              <a:avLst/>
            </a:prstGeom>
            <a:noFill/>
          </p:spPr>
          <p:txBody>
            <a:bodyPr wrap="square" rtlCol="0">
              <a:spAutoFit/>
            </a:bodyPr>
            <a:lstStyle/>
            <a:p>
              <a:r>
                <a:rPr lang="en-US" sz="2400" dirty="0">
                  <a:latin typeface="+mj-lt"/>
                </a:rPr>
                <a:t>mg</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4110018127"/>
              </p:ext>
            </p:extLst>
          </p:nvPr>
        </p:nvGraphicFramePr>
        <p:xfrm>
          <a:off x="2895600" y="3838575"/>
          <a:ext cx="5230812" cy="1343025"/>
        </p:xfrm>
        <a:graphic>
          <a:graphicData uri="http://schemas.openxmlformats.org/presentationml/2006/ole">
            <mc:AlternateContent xmlns:mc="http://schemas.openxmlformats.org/markup-compatibility/2006">
              <mc:Choice xmlns:v="urn:schemas-microsoft-com:vml" Requires="v">
                <p:oleObj spid="_x0000_s98549" name="数式" r:id="rId6" imgW="2705040" imgH="698400" progId="Equation.3">
                  <p:embed/>
                </p:oleObj>
              </mc:Choice>
              <mc:Fallback>
                <p:oleObj name="数式" r:id="rId6" imgW="2705040" imgH="698400" progId="Equation.3">
                  <p:embed/>
                  <p:pic>
                    <p:nvPicPr>
                      <p:cNvPr id="0" name="Object 4"/>
                      <p:cNvPicPr>
                        <a:picLocks noChangeAspect="1" noChangeArrowheads="1"/>
                      </p:cNvPicPr>
                      <p:nvPr/>
                    </p:nvPicPr>
                    <p:blipFill>
                      <a:blip r:embed="rId7"/>
                      <a:srcRect/>
                      <a:stretch>
                        <a:fillRect/>
                      </a:stretch>
                    </p:blipFill>
                    <p:spPr bwMode="auto">
                      <a:xfrm>
                        <a:off x="2895600" y="3838575"/>
                        <a:ext cx="52308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09600" y="457200"/>
            <a:ext cx="6553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069247042"/>
              </p:ext>
            </p:extLst>
          </p:nvPr>
        </p:nvGraphicFramePr>
        <p:xfrm>
          <a:off x="1066800" y="1219200"/>
          <a:ext cx="5230813" cy="1343025"/>
        </p:xfrm>
        <a:graphic>
          <a:graphicData uri="http://schemas.openxmlformats.org/presentationml/2006/ole">
            <mc:AlternateContent xmlns:mc="http://schemas.openxmlformats.org/markup-compatibility/2006">
              <mc:Choice xmlns:v="urn:schemas-microsoft-com:vml" Requires="v">
                <p:oleObj spid="_x0000_s99569" name="数式" r:id="rId4" imgW="2705040" imgH="698400" progId="Equation.3">
                  <p:embed/>
                </p:oleObj>
              </mc:Choice>
              <mc:Fallback>
                <p:oleObj name="数式" r:id="rId4" imgW="2705040" imgH="6984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52308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9851421"/>
              </p:ext>
            </p:extLst>
          </p:nvPr>
        </p:nvGraphicFramePr>
        <p:xfrm>
          <a:off x="1430337" y="2541588"/>
          <a:ext cx="3827463" cy="3249612"/>
        </p:xfrm>
        <a:graphic>
          <a:graphicData uri="http://schemas.openxmlformats.org/presentationml/2006/ole">
            <mc:AlternateContent xmlns:mc="http://schemas.openxmlformats.org/markup-compatibility/2006">
              <mc:Choice xmlns:v="urn:schemas-microsoft-com:vml" Requires="v">
                <p:oleObj spid="_x0000_s99570" name="Equation" r:id="rId6" imgW="1981080" imgH="1688760" progId="Equation.DSMT4">
                  <p:embed/>
                </p:oleObj>
              </mc:Choice>
              <mc:Fallback>
                <p:oleObj name="Equation" r:id="rId6" imgW="1981080" imgH="1688760" progId="Equation.DSMT4">
                  <p:embed/>
                  <p:pic>
                    <p:nvPicPr>
                      <p:cNvPr id="0" name="Object 5"/>
                      <p:cNvPicPr>
                        <a:picLocks noChangeAspect="1" noChangeArrowheads="1"/>
                      </p:cNvPicPr>
                      <p:nvPr/>
                    </p:nvPicPr>
                    <p:blipFill>
                      <a:blip r:embed="rId7"/>
                      <a:srcRect/>
                      <a:stretch>
                        <a:fillRect/>
                      </a:stretch>
                    </p:blipFill>
                    <p:spPr bwMode="auto">
                      <a:xfrm>
                        <a:off x="1430337" y="2541588"/>
                        <a:ext cx="3827463"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300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1003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334" t="52973" r="21512" b="15222"/>
          <a:stretch/>
        </p:blipFill>
        <p:spPr bwMode="auto">
          <a:xfrm>
            <a:off x="152400" y="762000"/>
            <a:ext cx="5785596" cy="3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346364"/>
            <a:ext cx="7772400" cy="461665"/>
          </a:xfrm>
          <a:prstGeom prst="rect">
            <a:avLst/>
          </a:prstGeom>
          <a:noFill/>
        </p:spPr>
        <p:txBody>
          <a:bodyPr wrap="square" rtlCol="0">
            <a:spAutoFit/>
          </a:bodyPr>
          <a:lstStyle/>
          <a:p>
            <a:r>
              <a:rPr lang="en-US" sz="2400" dirty="0">
                <a:latin typeface="+mj-lt"/>
              </a:rPr>
              <a:t>Another example:</a:t>
            </a:r>
          </a:p>
        </p:txBody>
      </p:sp>
      <p:graphicFrame>
        <p:nvGraphicFramePr>
          <p:cNvPr id="6" name="Object 5"/>
          <p:cNvGraphicFramePr>
            <a:graphicFrameLocks noChangeAspect="1"/>
          </p:cNvGraphicFramePr>
          <p:nvPr>
            <p:extLst>
              <p:ext uri="{D42A27DB-BD31-4B8C-83A1-F6EECF244321}">
                <p14:modId xmlns:p14="http://schemas.microsoft.com/office/powerpoint/2010/main" val="1088500939"/>
              </p:ext>
            </p:extLst>
          </p:nvPr>
        </p:nvGraphicFramePr>
        <p:xfrm>
          <a:off x="3200400" y="790575"/>
          <a:ext cx="5894387" cy="1343025"/>
        </p:xfrm>
        <a:graphic>
          <a:graphicData uri="http://schemas.openxmlformats.org/presentationml/2006/ole">
            <mc:AlternateContent xmlns:mc="http://schemas.openxmlformats.org/markup-compatibility/2006">
              <mc:Choice xmlns:v="urn:schemas-microsoft-com:vml" Requires="v">
                <p:oleObj spid="_x0000_s100587" name="数式" r:id="rId5" imgW="3047760" imgH="698400" progId="Equation.3">
                  <p:embed/>
                </p:oleObj>
              </mc:Choice>
              <mc:Fallback>
                <p:oleObj name="数式" r:id="rId5" imgW="3047760" imgH="698400" progId="Equation.3">
                  <p:embed/>
                  <p:pic>
                    <p:nvPicPr>
                      <p:cNvPr id="0" name="Object 18"/>
                      <p:cNvPicPr>
                        <a:picLocks noChangeAspect="1" noChangeArrowheads="1"/>
                      </p:cNvPicPr>
                      <p:nvPr/>
                    </p:nvPicPr>
                    <p:blipFill>
                      <a:blip r:embed="rId6"/>
                      <a:srcRect/>
                      <a:stretch>
                        <a:fillRect/>
                      </a:stretch>
                    </p:blipFill>
                    <p:spPr bwMode="auto">
                      <a:xfrm>
                        <a:off x="3200400" y="790575"/>
                        <a:ext cx="58943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769877"/>
              </p:ext>
            </p:extLst>
          </p:nvPr>
        </p:nvGraphicFramePr>
        <p:xfrm>
          <a:off x="5815013" y="1724025"/>
          <a:ext cx="2898775" cy="3762375"/>
        </p:xfrm>
        <a:graphic>
          <a:graphicData uri="http://schemas.openxmlformats.org/presentationml/2006/ole">
            <mc:AlternateContent xmlns:mc="http://schemas.openxmlformats.org/markup-compatibility/2006">
              <mc:Choice xmlns:v="urn:schemas-microsoft-com:vml" Requires="v">
                <p:oleObj spid="_x0000_s100588" name="数式" r:id="rId7" imgW="1498320" imgH="1955520" progId="Equation.3">
                  <p:embed/>
                </p:oleObj>
              </mc:Choice>
              <mc:Fallback>
                <p:oleObj name="数式" r:id="rId7" imgW="1498320" imgH="1955520" progId="Equation.3">
                  <p:embed/>
                  <p:pic>
                    <p:nvPicPr>
                      <p:cNvPr id="0" name="Object 5"/>
                      <p:cNvPicPr>
                        <a:picLocks noChangeAspect="1" noChangeArrowheads="1"/>
                      </p:cNvPicPr>
                      <p:nvPr/>
                    </p:nvPicPr>
                    <p:blipFill>
                      <a:blip r:embed="rId8"/>
                      <a:srcRect/>
                      <a:stretch>
                        <a:fillRect/>
                      </a:stretch>
                    </p:blipFill>
                    <p:spPr bwMode="auto">
                      <a:xfrm>
                        <a:off x="5815013" y="1724025"/>
                        <a:ext cx="28987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364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97736" y="2846499"/>
            <a:ext cx="3810000" cy="3810000"/>
          </a:xfrm>
          <a:prstGeom prst="rect">
            <a:avLst/>
          </a:prstGeom>
        </p:spPr>
      </p:pic>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6" name="TextBox 5"/>
          <p:cNvSpPr txBox="1"/>
          <p:nvPr/>
        </p:nvSpPr>
        <p:spPr>
          <a:xfrm>
            <a:off x="152400" y="14868"/>
            <a:ext cx="7772400" cy="1569660"/>
          </a:xfrm>
          <a:prstGeom prst="rect">
            <a:avLst/>
          </a:prstGeom>
          <a:noFill/>
        </p:spPr>
        <p:txBody>
          <a:bodyPr wrap="square" rtlCol="0">
            <a:spAutoFit/>
          </a:bodyPr>
          <a:lstStyle/>
          <a:p>
            <a:r>
              <a:rPr lang="en-US" sz="2400" dirty="0">
                <a:latin typeface="+mj-lt"/>
              </a:rPr>
              <a:t>Consider a particle of mass </a:t>
            </a:r>
            <a:r>
              <a:rPr lang="en-US" sz="2400" i="1" dirty="0">
                <a:latin typeface="+mj-lt"/>
              </a:rPr>
              <a:t>m</a:t>
            </a:r>
            <a:r>
              <a:rPr lang="en-US" sz="2400" dirty="0">
                <a:latin typeface="+mj-lt"/>
              </a:rPr>
              <a:t> moving </a:t>
            </a:r>
            <a:r>
              <a:rPr lang="en-US" sz="2400" dirty="0" err="1">
                <a:latin typeface="+mj-lt"/>
              </a:rPr>
              <a:t>frictionlessly</a:t>
            </a:r>
            <a:r>
              <a:rPr lang="en-US" sz="2400" dirty="0">
                <a:latin typeface="+mj-lt"/>
              </a:rPr>
              <a:t> on a parabola </a:t>
            </a:r>
            <a:r>
              <a:rPr lang="en-US" sz="2400" i="1" dirty="0">
                <a:latin typeface="+mj-lt"/>
              </a:rPr>
              <a:t>z=c(x</a:t>
            </a:r>
            <a:r>
              <a:rPr lang="en-US" sz="2400" i="1" baseline="30000" dirty="0">
                <a:latin typeface="+mj-lt"/>
              </a:rPr>
              <a:t>2</a:t>
            </a:r>
            <a:r>
              <a:rPr lang="en-US" sz="2400" i="1" dirty="0">
                <a:latin typeface="+mj-lt"/>
              </a:rPr>
              <a:t>+y</a:t>
            </a:r>
            <a:r>
              <a:rPr lang="en-US" sz="2400" i="1" baseline="30000" dirty="0">
                <a:latin typeface="+mj-lt"/>
              </a:rPr>
              <a:t>2</a:t>
            </a:r>
            <a:r>
              <a:rPr lang="en-US" sz="2400" i="1" dirty="0">
                <a:latin typeface="+mj-lt"/>
              </a:rPr>
              <a:t>)</a:t>
            </a:r>
            <a:r>
              <a:rPr lang="en-US" sz="2400" dirty="0">
                <a:latin typeface="+mj-lt"/>
              </a:rPr>
              <a:t> under the influence of gravity. Find the equations of motion, particularly showing stable circular motion.</a:t>
            </a:r>
          </a:p>
        </p:txBody>
      </p:sp>
      <p:sp>
        <p:nvSpPr>
          <p:cNvPr id="7" name="Oval 6"/>
          <p:cNvSpPr/>
          <p:nvPr/>
        </p:nvSpPr>
        <p:spPr>
          <a:xfrm>
            <a:off x="1550504" y="3810000"/>
            <a:ext cx="228600" cy="228600"/>
          </a:xfrm>
          <a:prstGeom prst="ellipse">
            <a:avLst/>
          </a:prstGeom>
          <a:gradFill flip="none" rotWithShape="1">
            <a:gsLst>
              <a:gs pos="0">
                <a:schemeClr val="accent2">
                  <a:lumMod val="0"/>
                  <a:lumOff val="100000"/>
                </a:schemeClr>
              </a:gs>
              <a:gs pos="35000">
                <a:schemeClr val="accent2">
                  <a:lumMod val="0"/>
                  <a:lumOff val="100000"/>
                </a:schemeClr>
              </a:gs>
              <a:gs pos="74000">
                <a:schemeClr val="accent2">
                  <a:lumMod val="10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183418984"/>
              </p:ext>
            </p:extLst>
          </p:nvPr>
        </p:nvGraphicFramePr>
        <p:xfrm>
          <a:off x="2490510" y="1310374"/>
          <a:ext cx="6532563" cy="2262188"/>
        </p:xfrm>
        <a:graphic>
          <a:graphicData uri="http://schemas.openxmlformats.org/presentationml/2006/ole">
            <mc:AlternateContent xmlns:mc="http://schemas.openxmlformats.org/markup-compatibility/2006">
              <mc:Choice xmlns:v="urn:schemas-microsoft-com:vml" Requires="v">
                <p:oleObj spid="_x0000_s104535" name="Equation" r:id="rId5" imgW="4356000" imgH="1511280" progId="Equation.DSMT4">
                  <p:embed/>
                </p:oleObj>
              </mc:Choice>
              <mc:Fallback>
                <p:oleObj name="Equation" r:id="rId5" imgW="4356000" imgH="1511280" progId="Equation.DSMT4">
                  <p:embed/>
                  <p:pic>
                    <p:nvPicPr>
                      <p:cNvPr id="0" name=""/>
                      <p:cNvPicPr/>
                      <p:nvPr/>
                    </p:nvPicPr>
                    <p:blipFill>
                      <a:blip r:embed="rId6"/>
                      <a:stretch>
                        <a:fillRect/>
                      </a:stretch>
                    </p:blipFill>
                    <p:spPr>
                      <a:xfrm>
                        <a:off x="2490510" y="1310374"/>
                        <a:ext cx="6532563" cy="2262188"/>
                      </a:xfrm>
                      <a:prstGeom prst="rect">
                        <a:avLst/>
                      </a:prstGeom>
                    </p:spPr>
                  </p:pic>
                </p:oleObj>
              </mc:Fallback>
            </mc:AlternateContent>
          </a:graphicData>
        </a:graphic>
      </p:graphicFrame>
    </p:spTree>
    <p:extLst>
      <p:ext uri="{BB962C8B-B14F-4D97-AF65-F5344CB8AC3E}">
        <p14:creationId xmlns:p14="http://schemas.microsoft.com/office/powerpoint/2010/main" val="143340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2553419"/>
              </p:ext>
            </p:extLst>
          </p:nvPr>
        </p:nvGraphicFramePr>
        <p:xfrm>
          <a:off x="304800" y="381000"/>
          <a:ext cx="7979064" cy="856940"/>
        </p:xfrm>
        <a:graphic>
          <a:graphicData uri="http://schemas.openxmlformats.org/presentationml/2006/ole">
            <mc:AlternateContent xmlns:mc="http://schemas.openxmlformats.org/markup-compatibility/2006">
              <mc:Choice xmlns:v="urn:schemas-microsoft-com:vml" Requires="v">
                <p:oleObj spid="_x0000_s105833" name="Equation" r:id="rId4" imgW="5321160" imgH="571320" progId="Equation.DSMT4">
                  <p:embed/>
                </p:oleObj>
              </mc:Choice>
              <mc:Fallback>
                <p:oleObj name="Equation" r:id="rId4" imgW="5321160" imgH="571320" progId="Equation.DSMT4">
                  <p:embed/>
                  <p:pic>
                    <p:nvPicPr>
                      <p:cNvPr id="0" name=""/>
                      <p:cNvPicPr/>
                      <p:nvPr/>
                    </p:nvPicPr>
                    <p:blipFill>
                      <a:blip r:embed="rId5"/>
                      <a:stretch>
                        <a:fillRect/>
                      </a:stretch>
                    </p:blipFill>
                    <p:spPr>
                      <a:xfrm>
                        <a:off x="304800" y="381000"/>
                        <a:ext cx="7979064" cy="8569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2401624"/>
              </p:ext>
            </p:extLst>
          </p:nvPr>
        </p:nvGraphicFramePr>
        <p:xfrm>
          <a:off x="533400" y="1295400"/>
          <a:ext cx="6227763" cy="1847850"/>
        </p:xfrm>
        <a:graphic>
          <a:graphicData uri="http://schemas.openxmlformats.org/presentationml/2006/ole">
            <mc:AlternateContent xmlns:mc="http://schemas.openxmlformats.org/markup-compatibility/2006">
              <mc:Choice xmlns:v="urn:schemas-microsoft-com:vml" Requires="v">
                <p:oleObj spid="_x0000_s105834" name="Equation" r:id="rId6" imgW="4152600" imgH="1231560" progId="Equation.DSMT4">
                  <p:embed/>
                </p:oleObj>
              </mc:Choice>
              <mc:Fallback>
                <p:oleObj name="Equation" r:id="rId6" imgW="4152600" imgH="1231560" progId="Equation.DSMT4">
                  <p:embed/>
                  <p:pic>
                    <p:nvPicPr>
                      <p:cNvPr id="0" name=""/>
                      <p:cNvPicPr/>
                      <p:nvPr/>
                    </p:nvPicPr>
                    <p:blipFill>
                      <a:blip r:embed="rId7"/>
                      <a:stretch>
                        <a:fillRect/>
                      </a:stretch>
                    </p:blipFill>
                    <p:spPr>
                      <a:xfrm>
                        <a:off x="533400" y="1295400"/>
                        <a:ext cx="6227763" cy="18478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27596109"/>
              </p:ext>
            </p:extLst>
          </p:nvPr>
        </p:nvGraphicFramePr>
        <p:xfrm>
          <a:off x="838200" y="3429000"/>
          <a:ext cx="3843454" cy="2514600"/>
        </p:xfrm>
        <a:graphic>
          <a:graphicData uri="http://schemas.openxmlformats.org/presentationml/2006/ole">
            <mc:AlternateContent xmlns:mc="http://schemas.openxmlformats.org/markup-compatibility/2006">
              <mc:Choice xmlns:v="urn:schemas-microsoft-com:vml" Requires="v">
                <p:oleObj spid="_x0000_s105835" name="Equation" r:id="rId8" imgW="2387520" imgH="1562040" progId="Equation.DSMT4">
                  <p:embed/>
                </p:oleObj>
              </mc:Choice>
              <mc:Fallback>
                <p:oleObj name="Equation" r:id="rId8" imgW="2387520" imgH="1562040" progId="Equation.DSMT4">
                  <p:embed/>
                  <p:pic>
                    <p:nvPicPr>
                      <p:cNvPr id="0" name=""/>
                      <p:cNvPicPr/>
                      <p:nvPr/>
                    </p:nvPicPr>
                    <p:blipFill>
                      <a:blip r:embed="rId9"/>
                      <a:stretch>
                        <a:fillRect/>
                      </a:stretch>
                    </p:blipFill>
                    <p:spPr>
                      <a:xfrm>
                        <a:off x="838200" y="3429000"/>
                        <a:ext cx="3843454" cy="2514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89907881"/>
              </p:ext>
            </p:extLst>
          </p:nvPr>
        </p:nvGraphicFramePr>
        <p:xfrm>
          <a:off x="3352800" y="3983037"/>
          <a:ext cx="5153025" cy="1533525"/>
        </p:xfrm>
        <a:graphic>
          <a:graphicData uri="http://schemas.openxmlformats.org/presentationml/2006/ole">
            <mc:AlternateContent xmlns:mc="http://schemas.openxmlformats.org/markup-compatibility/2006">
              <mc:Choice xmlns:v="urn:schemas-microsoft-com:vml" Requires="v">
                <p:oleObj spid="_x0000_s105836" name="Equation" r:id="rId10" imgW="3200400" imgH="952200" progId="Equation.DSMT4">
                  <p:embed/>
                </p:oleObj>
              </mc:Choice>
              <mc:Fallback>
                <p:oleObj name="Equation" r:id="rId10" imgW="3200400" imgH="952200" progId="Equation.DSMT4">
                  <p:embed/>
                  <p:pic>
                    <p:nvPicPr>
                      <p:cNvPr id="0" name=""/>
                      <p:cNvPicPr/>
                      <p:nvPr/>
                    </p:nvPicPr>
                    <p:blipFill>
                      <a:blip r:embed="rId11"/>
                      <a:stretch>
                        <a:fillRect/>
                      </a:stretch>
                    </p:blipFill>
                    <p:spPr>
                      <a:xfrm>
                        <a:off x="3352800" y="3983037"/>
                        <a:ext cx="5153025" cy="1533525"/>
                      </a:xfrm>
                      <a:prstGeom prst="rect">
                        <a:avLst/>
                      </a:prstGeom>
                    </p:spPr>
                  </p:pic>
                </p:oleObj>
              </mc:Fallback>
            </mc:AlternateContent>
          </a:graphicData>
        </a:graphic>
      </p:graphicFrame>
    </p:spTree>
    <p:extLst>
      <p:ext uri="{BB962C8B-B14F-4D97-AF65-F5344CB8AC3E}">
        <p14:creationId xmlns:p14="http://schemas.microsoft.com/office/powerpoint/2010/main" val="418511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CDF4E-4A80-494A-8D19-B2E6AC01C7B4}"/>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CC37D210-4281-4D5D-A6BF-D98719851653}"/>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502F91D3-FA1A-4BD6-AB4D-E26889EA5CDC}"/>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FDCBF731-D36D-4FB5-81D8-2E713CE947A8}"/>
              </a:ext>
            </a:extLst>
          </p:cNvPr>
          <p:cNvSpPr txBox="1"/>
          <p:nvPr/>
        </p:nvSpPr>
        <p:spPr>
          <a:xfrm>
            <a:off x="304800" y="838200"/>
            <a:ext cx="8534400" cy="4031873"/>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Bamidele – 7 PM Tuesday</a:t>
            </a:r>
          </a:p>
          <a:p>
            <a:r>
              <a:rPr lang="en-US" sz="3200" dirty="0" err="1"/>
              <a:t>Zhi</a:t>
            </a:r>
            <a:r>
              <a:rPr lang="en-US" sz="3200" dirty="0"/>
              <a:t>– 9 PM Tuesday </a:t>
            </a:r>
          </a:p>
          <a:p>
            <a:r>
              <a:rPr lang="en-US" sz="3200" dirty="0"/>
              <a:t>Jeanette – 11 AM Friday </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140754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64538409"/>
              </p:ext>
            </p:extLst>
          </p:nvPr>
        </p:nvGraphicFramePr>
        <p:xfrm>
          <a:off x="661185" y="365126"/>
          <a:ext cx="6227763" cy="857250"/>
        </p:xfrm>
        <a:graphic>
          <a:graphicData uri="http://schemas.openxmlformats.org/presentationml/2006/ole">
            <mc:AlternateContent xmlns:mc="http://schemas.openxmlformats.org/markup-compatibility/2006">
              <mc:Choice xmlns:v="urn:schemas-microsoft-com:vml" Requires="v">
                <p:oleObj spid="_x0000_s106776" name="Equation" r:id="rId4" imgW="4152600" imgH="571320" progId="Equation.DSMT4">
                  <p:embed/>
                </p:oleObj>
              </mc:Choice>
              <mc:Fallback>
                <p:oleObj name="Equation" r:id="rId4" imgW="4152600" imgH="571320" progId="Equation.DSMT4">
                  <p:embed/>
                  <p:pic>
                    <p:nvPicPr>
                      <p:cNvPr id="0" name=""/>
                      <p:cNvPicPr/>
                      <p:nvPr/>
                    </p:nvPicPr>
                    <p:blipFill>
                      <a:blip r:embed="rId5"/>
                      <a:stretch>
                        <a:fillRect/>
                      </a:stretch>
                    </p:blipFill>
                    <p:spPr>
                      <a:xfrm>
                        <a:off x="661185" y="365126"/>
                        <a:ext cx="6227763" cy="8572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9093937"/>
              </p:ext>
            </p:extLst>
          </p:nvPr>
        </p:nvGraphicFramePr>
        <p:xfrm>
          <a:off x="690563" y="1219200"/>
          <a:ext cx="7258050" cy="2946400"/>
        </p:xfrm>
        <a:graphic>
          <a:graphicData uri="http://schemas.openxmlformats.org/presentationml/2006/ole">
            <mc:AlternateContent xmlns:mc="http://schemas.openxmlformats.org/markup-compatibility/2006">
              <mc:Choice xmlns:v="urn:schemas-microsoft-com:vml" Requires="v">
                <p:oleObj spid="_x0000_s106777" name="Equation" r:id="rId6" imgW="4508280" imgH="1828800" progId="Equation.DSMT4">
                  <p:embed/>
                </p:oleObj>
              </mc:Choice>
              <mc:Fallback>
                <p:oleObj name="Equation" r:id="rId6" imgW="4508280" imgH="1828800" progId="Equation.DSMT4">
                  <p:embed/>
                  <p:pic>
                    <p:nvPicPr>
                      <p:cNvPr id="0" name=""/>
                      <p:cNvPicPr/>
                      <p:nvPr/>
                    </p:nvPicPr>
                    <p:blipFill>
                      <a:blip r:embed="rId7"/>
                      <a:stretch>
                        <a:fillRect/>
                      </a:stretch>
                    </p:blipFill>
                    <p:spPr>
                      <a:xfrm>
                        <a:off x="690563" y="1219200"/>
                        <a:ext cx="7258050" cy="294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4699184"/>
              </p:ext>
            </p:extLst>
          </p:nvPr>
        </p:nvGraphicFramePr>
        <p:xfrm>
          <a:off x="484188" y="4346575"/>
          <a:ext cx="8543925" cy="1758950"/>
        </p:xfrm>
        <a:graphic>
          <a:graphicData uri="http://schemas.openxmlformats.org/presentationml/2006/ole">
            <mc:AlternateContent xmlns:mc="http://schemas.openxmlformats.org/markup-compatibility/2006">
              <mc:Choice xmlns:v="urn:schemas-microsoft-com:vml" Requires="v">
                <p:oleObj spid="_x0000_s106778" name="Equation" r:id="rId8" imgW="4317840" imgH="888840" progId="Equation.DSMT4">
                  <p:embed/>
                </p:oleObj>
              </mc:Choice>
              <mc:Fallback>
                <p:oleObj name="Equation" r:id="rId8" imgW="4317840" imgH="888840" progId="Equation.DSMT4">
                  <p:embed/>
                  <p:pic>
                    <p:nvPicPr>
                      <p:cNvPr id="0" name=""/>
                      <p:cNvPicPr/>
                      <p:nvPr/>
                    </p:nvPicPr>
                    <p:blipFill>
                      <a:blip r:embed="rId9"/>
                      <a:stretch>
                        <a:fillRect/>
                      </a:stretch>
                    </p:blipFill>
                    <p:spPr>
                      <a:xfrm>
                        <a:off x="484188" y="4346575"/>
                        <a:ext cx="8543925" cy="1758950"/>
                      </a:xfrm>
                      <a:prstGeom prst="rect">
                        <a:avLst/>
                      </a:prstGeom>
                    </p:spPr>
                  </p:pic>
                </p:oleObj>
              </mc:Fallback>
            </mc:AlternateContent>
          </a:graphicData>
        </a:graphic>
      </p:graphicFrame>
    </p:spTree>
    <p:extLst>
      <p:ext uri="{BB962C8B-B14F-4D97-AF65-F5344CB8AC3E}">
        <p14:creationId xmlns:p14="http://schemas.microsoft.com/office/powerpoint/2010/main" val="2159964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50570790"/>
              </p:ext>
            </p:extLst>
          </p:nvPr>
        </p:nvGraphicFramePr>
        <p:xfrm>
          <a:off x="385086" y="565797"/>
          <a:ext cx="7115175" cy="962025"/>
        </p:xfrm>
        <a:graphic>
          <a:graphicData uri="http://schemas.openxmlformats.org/presentationml/2006/ole">
            <mc:AlternateContent xmlns:mc="http://schemas.openxmlformats.org/markup-compatibility/2006">
              <mc:Choice xmlns:v="urn:schemas-microsoft-com:vml" Requires="v">
                <p:oleObj spid="_x0000_s116807" name="Equation" r:id="rId4" imgW="4419360" imgH="596880" progId="Equation.DSMT4">
                  <p:embed/>
                </p:oleObj>
              </mc:Choice>
              <mc:Fallback>
                <p:oleObj name="Equation" r:id="rId4" imgW="4419360" imgH="596880" progId="Equation.DSMT4">
                  <p:embed/>
                  <p:pic>
                    <p:nvPicPr>
                      <p:cNvPr id="5" name="Object 4"/>
                      <p:cNvPicPr/>
                      <p:nvPr/>
                    </p:nvPicPr>
                    <p:blipFill>
                      <a:blip r:embed="rId5"/>
                      <a:stretch>
                        <a:fillRect/>
                      </a:stretch>
                    </p:blipFill>
                    <p:spPr>
                      <a:xfrm>
                        <a:off x="385086" y="565797"/>
                        <a:ext cx="7115175" cy="962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8221724"/>
              </p:ext>
            </p:extLst>
          </p:nvPr>
        </p:nvGraphicFramePr>
        <p:xfrm>
          <a:off x="282575" y="1778889"/>
          <a:ext cx="7337425" cy="3467100"/>
        </p:xfrm>
        <a:graphic>
          <a:graphicData uri="http://schemas.openxmlformats.org/presentationml/2006/ole">
            <mc:AlternateContent xmlns:mc="http://schemas.openxmlformats.org/markup-compatibility/2006">
              <mc:Choice xmlns:v="urn:schemas-microsoft-com:vml" Requires="v">
                <p:oleObj spid="_x0000_s116808" name="Equation" r:id="rId6" imgW="3708360" imgH="1752480" progId="Equation.DSMT4">
                  <p:embed/>
                </p:oleObj>
              </mc:Choice>
              <mc:Fallback>
                <p:oleObj name="Equation" r:id="rId6" imgW="3708360" imgH="1752480" progId="Equation.DSMT4">
                  <p:embed/>
                  <p:pic>
                    <p:nvPicPr>
                      <p:cNvPr id="6" name="Object 5"/>
                      <p:cNvPicPr/>
                      <p:nvPr/>
                    </p:nvPicPr>
                    <p:blipFill>
                      <a:blip r:embed="rId7"/>
                      <a:stretch>
                        <a:fillRect/>
                      </a:stretch>
                    </p:blipFill>
                    <p:spPr>
                      <a:xfrm>
                        <a:off x="282575" y="1778889"/>
                        <a:ext cx="7337425" cy="3467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87B11D8-4B2A-4832-BBC5-C388DBF88F17}"/>
              </a:ext>
            </a:extLst>
          </p:cNvPr>
          <p:cNvSpPr txBox="1"/>
          <p:nvPr/>
        </p:nvSpPr>
        <p:spPr>
          <a:xfrm>
            <a:off x="228600" y="136525"/>
            <a:ext cx="7543800" cy="461665"/>
          </a:xfrm>
          <a:prstGeom prst="rect">
            <a:avLst/>
          </a:prstGeom>
          <a:noFill/>
        </p:spPr>
        <p:txBody>
          <a:bodyPr wrap="square" rtlCol="0">
            <a:spAutoFit/>
          </a:bodyPr>
          <a:lstStyle/>
          <a:p>
            <a:r>
              <a:rPr lang="en-US" sz="2400" dirty="0">
                <a:latin typeface="+mj-lt"/>
              </a:rPr>
              <a:t>Some details --</a:t>
            </a:r>
          </a:p>
        </p:txBody>
      </p:sp>
    </p:spTree>
    <p:extLst>
      <p:ext uri="{BB962C8B-B14F-4D97-AF65-F5344CB8AC3E}">
        <p14:creationId xmlns:p14="http://schemas.microsoft.com/office/powerpoint/2010/main" val="2732644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71571470"/>
              </p:ext>
            </p:extLst>
          </p:nvPr>
        </p:nvGraphicFramePr>
        <p:xfrm>
          <a:off x="451338" y="183095"/>
          <a:ext cx="7115175" cy="962025"/>
        </p:xfrm>
        <a:graphic>
          <a:graphicData uri="http://schemas.openxmlformats.org/presentationml/2006/ole">
            <mc:AlternateContent xmlns:mc="http://schemas.openxmlformats.org/markup-compatibility/2006">
              <mc:Choice xmlns:v="urn:schemas-microsoft-com:vml" Requires="v">
                <p:oleObj spid="_x0000_s110720" name="Equation" r:id="rId4" imgW="4419360" imgH="596880" progId="Equation.DSMT4">
                  <p:embed/>
                </p:oleObj>
              </mc:Choice>
              <mc:Fallback>
                <p:oleObj name="Equation" r:id="rId4" imgW="4419360" imgH="596880" progId="Equation.DSMT4">
                  <p:embed/>
                  <p:pic>
                    <p:nvPicPr>
                      <p:cNvPr id="6" name="Object 5"/>
                      <p:cNvPicPr/>
                      <p:nvPr/>
                    </p:nvPicPr>
                    <p:blipFill>
                      <a:blip r:embed="rId5"/>
                      <a:stretch>
                        <a:fillRect/>
                      </a:stretch>
                    </p:blipFill>
                    <p:spPr>
                      <a:xfrm>
                        <a:off x="451338" y="183095"/>
                        <a:ext cx="7115175" cy="962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85422759"/>
              </p:ext>
            </p:extLst>
          </p:nvPr>
        </p:nvGraphicFramePr>
        <p:xfrm>
          <a:off x="533400" y="1175316"/>
          <a:ext cx="6608763" cy="1784350"/>
        </p:xfrm>
        <a:graphic>
          <a:graphicData uri="http://schemas.openxmlformats.org/presentationml/2006/ole">
            <mc:AlternateContent xmlns:mc="http://schemas.openxmlformats.org/markup-compatibility/2006">
              <mc:Choice xmlns:v="urn:schemas-microsoft-com:vml" Requires="v">
                <p:oleObj spid="_x0000_s110721" name="Equation" r:id="rId6" imgW="3340080" imgH="901440" progId="Equation.DSMT4">
                  <p:embed/>
                </p:oleObj>
              </mc:Choice>
              <mc:Fallback>
                <p:oleObj name="Equation" r:id="rId6" imgW="3340080" imgH="901440" progId="Equation.DSMT4">
                  <p:embed/>
                  <p:pic>
                    <p:nvPicPr>
                      <p:cNvPr id="7" name="Object 6"/>
                      <p:cNvPicPr/>
                      <p:nvPr/>
                    </p:nvPicPr>
                    <p:blipFill>
                      <a:blip r:embed="rId7"/>
                      <a:stretch>
                        <a:fillRect/>
                      </a:stretch>
                    </p:blipFill>
                    <p:spPr>
                      <a:xfrm>
                        <a:off x="533400" y="1175316"/>
                        <a:ext cx="6608763" cy="1784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3788409"/>
              </p:ext>
            </p:extLst>
          </p:nvPr>
        </p:nvGraphicFramePr>
        <p:xfrm>
          <a:off x="1981379" y="3228036"/>
          <a:ext cx="3712803" cy="2776105"/>
        </p:xfrm>
        <a:graphic>
          <a:graphicData uri="http://schemas.openxmlformats.org/presentationml/2006/ole">
            <mc:AlternateContent xmlns:mc="http://schemas.openxmlformats.org/markup-compatibility/2006">
              <mc:Choice xmlns:v="urn:schemas-microsoft-com:vml" Requires="v">
                <p:oleObj spid="_x0000_s110722" name="Equation" r:id="rId8" imgW="2908080" imgH="2171520" progId="Equation.DSMT4">
                  <p:embed/>
                </p:oleObj>
              </mc:Choice>
              <mc:Fallback>
                <p:oleObj name="Equation" r:id="rId8" imgW="2908080" imgH="2171520" progId="Equation.DSMT4">
                  <p:embed/>
                  <p:pic>
                    <p:nvPicPr>
                      <p:cNvPr id="5" name="Object 4"/>
                      <p:cNvPicPr/>
                      <p:nvPr/>
                    </p:nvPicPr>
                    <p:blipFill>
                      <a:blip r:embed="rId9"/>
                      <a:stretch>
                        <a:fillRect/>
                      </a:stretch>
                    </p:blipFill>
                    <p:spPr>
                      <a:xfrm>
                        <a:off x="1981379" y="3228036"/>
                        <a:ext cx="3712803" cy="2776105"/>
                      </a:xfrm>
                      <a:prstGeom prst="rect">
                        <a:avLst/>
                      </a:prstGeom>
                    </p:spPr>
                  </p:pic>
                </p:oleObj>
              </mc:Fallback>
            </mc:AlternateContent>
          </a:graphicData>
        </a:graphic>
      </p:graphicFrame>
    </p:spTree>
    <p:extLst>
      <p:ext uri="{BB962C8B-B14F-4D97-AF65-F5344CB8AC3E}">
        <p14:creationId xmlns:p14="http://schemas.microsoft.com/office/powerpoint/2010/main" val="294355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3B79B-C3A8-4959-A04E-FB5B2A9F0194}"/>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3B1A7ECD-17A5-4DC5-A724-E70D7170A086}"/>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5292F425-7AFD-4EB9-8672-5865F78207AD}"/>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6" name="Arrow: Right 5">
            <a:extLst>
              <a:ext uri="{FF2B5EF4-FFF2-40B4-BE49-F238E27FC236}">
                <a16:creationId xmlns:a16="http://schemas.microsoft.com/office/drawing/2014/main" id="{281D6B95-7975-47E3-8D57-0B4941DD97F2}"/>
              </a:ext>
            </a:extLst>
          </p:cNvPr>
          <p:cNvSpPr/>
          <p:nvPr/>
        </p:nvSpPr>
        <p:spPr>
          <a:xfrm>
            <a:off x="106638" y="5005387"/>
            <a:ext cx="304800" cy="457200"/>
          </a:xfrm>
          <a:prstGeom prst="rightArrow">
            <a:avLst/>
          </a:prstGeom>
          <a:solidFill>
            <a:srgbClr val="FF0000">
              <a:alpha val="5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1F99F5-D74F-41DA-8B67-93DCDB51E4B8}"/>
              </a:ext>
            </a:extLst>
          </p:cNvPr>
          <p:cNvPicPr>
            <a:picLocks noChangeAspect="1"/>
          </p:cNvPicPr>
          <p:nvPr/>
        </p:nvPicPr>
        <p:blipFill>
          <a:blip r:embed="rId3"/>
          <a:stretch>
            <a:fillRect/>
          </a:stretch>
        </p:blipFill>
        <p:spPr>
          <a:xfrm>
            <a:off x="495300" y="1343025"/>
            <a:ext cx="8153400" cy="4171950"/>
          </a:xfrm>
          <a:prstGeom prst="rect">
            <a:avLst/>
          </a:prstGeom>
        </p:spPr>
      </p:pic>
    </p:spTree>
    <p:extLst>
      <p:ext uri="{BB962C8B-B14F-4D97-AF65-F5344CB8AC3E}">
        <p14:creationId xmlns:p14="http://schemas.microsoft.com/office/powerpoint/2010/main" val="21976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0BFAE-5E4E-401E-A170-B8AF86DD9261}"/>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3C65A934-5733-441B-AAD9-1CAEBA80614B}"/>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F0EF7A32-FD29-49A6-B50B-BCCD6C3AF7AE}"/>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a:extLst>
              <a:ext uri="{FF2B5EF4-FFF2-40B4-BE49-F238E27FC236}">
                <a16:creationId xmlns:a16="http://schemas.microsoft.com/office/drawing/2014/main" id="{F3FA5CEC-3540-4C71-BE29-BCBB72F8E0E9}"/>
              </a:ext>
            </a:extLst>
          </p:cNvPr>
          <p:cNvPicPr>
            <a:picLocks noChangeAspect="1"/>
          </p:cNvPicPr>
          <p:nvPr/>
        </p:nvPicPr>
        <p:blipFill>
          <a:blip r:embed="rId3"/>
          <a:stretch>
            <a:fillRect/>
          </a:stretch>
        </p:blipFill>
        <p:spPr>
          <a:xfrm>
            <a:off x="0" y="988493"/>
            <a:ext cx="9144000" cy="4881014"/>
          </a:xfrm>
          <a:prstGeom prst="rect">
            <a:avLst/>
          </a:prstGeom>
        </p:spPr>
      </p:pic>
    </p:spTree>
    <p:extLst>
      <p:ext uri="{BB962C8B-B14F-4D97-AF65-F5344CB8AC3E}">
        <p14:creationId xmlns:p14="http://schemas.microsoft.com/office/powerpoint/2010/main" val="35592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A6BA4-16B4-4BE6-873F-33977D7EC387}"/>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794BC977-AB92-4182-AEB8-7EA183246BB0}"/>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8298B65E-A1FD-4DC1-B337-FACA030D7769}"/>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15DB5955-7ED6-4630-BCE1-2D099B450B8F}"/>
              </a:ext>
            </a:extLst>
          </p:cNvPr>
          <p:cNvSpPr txBox="1"/>
          <p:nvPr/>
        </p:nvSpPr>
        <p:spPr>
          <a:xfrm>
            <a:off x="457200" y="304800"/>
            <a:ext cx="8534400" cy="3508653"/>
          </a:xfrm>
          <a:prstGeom prst="rect">
            <a:avLst/>
          </a:prstGeom>
          <a:noFill/>
        </p:spPr>
        <p:txBody>
          <a:bodyPr wrap="square" rtlCol="0">
            <a:spAutoFit/>
          </a:bodyPr>
          <a:lstStyle/>
          <a:p>
            <a:r>
              <a:rPr lang="en-US" sz="2400" dirty="0">
                <a:latin typeface="+mj-lt"/>
              </a:rPr>
              <a:t>Your questions –</a:t>
            </a:r>
          </a:p>
          <a:p>
            <a:r>
              <a:rPr lang="en-US" sz="2400" dirty="0">
                <a:latin typeface="+mj-lt"/>
              </a:rPr>
              <a:t>From Nick –</a:t>
            </a:r>
          </a:p>
          <a:p>
            <a:pPr marL="342900" indent="-342900">
              <a:buAutoNum type="arabicPeriod"/>
            </a:pPr>
            <a:r>
              <a:rPr lang="en-US" dirty="0">
                <a:latin typeface="+mj-lt"/>
              </a:rPr>
              <a:t>How do you solve the </a:t>
            </a:r>
            <a:r>
              <a:rPr lang="en-US" dirty="0" err="1">
                <a:latin typeface="+mj-lt"/>
              </a:rPr>
              <a:t>Lagrangian</a:t>
            </a:r>
            <a:r>
              <a:rPr lang="en-US" dirty="0">
                <a:latin typeface="+mj-lt"/>
              </a:rPr>
              <a:t> for Euler angles presented in Lecture 9?</a:t>
            </a:r>
          </a:p>
          <a:p>
            <a:pPr marL="342900" indent="-342900">
              <a:buAutoNum type="arabicPeriod"/>
            </a:pPr>
            <a:r>
              <a:rPr lang="en-US" dirty="0">
                <a:latin typeface="+mj-lt"/>
              </a:rPr>
              <a:t>Would like some details on the </a:t>
            </a:r>
            <a:r>
              <a:rPr lang="en-US" dirty="0" err="1">
                <a:latin typeface="+mj-lt"/>
              </a:rPr>
              <a:t>Lagrangian</a:t>
            </a:r>
            <a:r>
              <a:rPr lang="en-US" dirty="0">
                <a:latin typeface="+mj-lt"/>
              </a:rPr>
              <a:t> for electromagnetic interactions.</a:t>
            </a:r>
          </a:p>
          <a:p>
            <a:pPr marL="342900" indent="-342900">
              <a:buAutoNum type="arabicPeriod"/>
            </a:pPr>
            <a:endParaRPr lang="en-US" dirty="0">
              <a:latin typeface="+mj-lt"/>
            </a:endParaRPr>
          </a:p>
          <a:p>
            <a:r>
              <a:rPr lang="en-US" sz="2400" dirty="0">
                <a:latin typeface="+mj-lt"/>
              </a:rPr>
              <a:t>From Tim –</a:t>
            </a:r>
          </a:p>
          <a:p>
            <a:pPr marL="342900" indent="-342900">
              <a:buAutoNum type="arabicPeriod"/>
            </a:pPr>
            <a:r>
              <a:rPr lang="en-US" dirty="0"/>
              <a:t>When adding a constraint to a </a:t>
            </a:r>
            <a:r>
              <a:rPr lang="en-US" dirty="0" err="1"/>
              <a:t>lagrangian</a:t>
            </a:r>
            <a:r>
              <a:rPr lang="en-US" dirty="0"/>
              <a:t>, is it usually associated with the geometry of the problem (</a:t>
            </a:r>
            <a:r>
              <a:rPr lang="en-US" dirty="0" err="1"/>
              <a:t>ie</a:t>
            </a:r>
            <a:r>
              <a:rPr lang="en-US" dirty="0"/>
              <a:t>. r-l for the pendulum)?</a:t>
            </a:r>
            <a:r>
              <a:rPr lang="en-US" dirty="0">
                <a:latin typeface="+mj-lt"/>
              </a:rPr>
              <a:t> </a:t>
            </a:r>
          </a:p>
          <a:p>
            <a:pPr marL="342900" indent="-342900">
              <a:buAutoNum type="arabicPeriod"/>
            </a:pPr>
            <a:endParaRPr lang="en-US" dirty="0">
              <a:latin typeface="+mj-lt"/>
            </a:endParaRPr>
          </a:p>
          <a:p>
            <a:r>
              <a:rPr lang="en-US" sz="2400" dirty="0">
                <a:latin typeface="+mj-lt"/>
              </a:rPr>
              <a:t>From Gao –</a:t>
            </a:r>
          </a:p>
          <a:p>
            <a:r>
              <a:rPr lang="en-US" dirty="0">
                <a:latin typeface="+mj-lt"/>
              </a:rPr>
              <a:t>1.   </a:t>
            </a:r>
          </a:p>
        </p:txBody>
      </p:sp>
      <p:pic>
        <p:nvPicPr>
          <p:cNvPr id="6" name="Picture 5">
            <a:extLst>
              <a:ext uri="{FF2B5EF4-FFF2-40B4-BE49-F238E27FC236}">
                <a16:creationId xmlns:a16="http://schemas.microsoft.com/office/drawing/2014/main" id="{0AE187EE-0AEF-4483-BD06-43B2E8BE0282}"/>
              </a:ext>
            </a:extLst>
          </p:cNvPr>
          <p:cNvPicPr>
            <a:picLocks noChangeAspect="1"/>
          </p:cNvPicPr>
          <p:nvPr/>
        </p:nvPicPr>
        <p:blipFill>
          <a:blip r:embed="rId2"/>
          <a:stretch>
            <a:fillRect/>
          </a:stretch>
        </p:blipFill>
        <p:spPr>
          <a:xfrm>
            <a:off x="685800" y="3429000"/>
            <a:ext cx="7286625" cy="1444896"/>
          </a:xfrm>
          <a:prstGeom prst="rect">
            <a:avLst/>
          </a:prstGeom>
        </p:spPr>
      </p:pic>
      <p:pic>
        <p:nvPicPr>
          <p:cNvPr id="8" name="Picture 7">
            <a:extLst>
              <a:ext uri="{FF2B5EF4-FFF2-40B4-BE49-F238E27FC236}">
                <a16:creationId xmlns:a16="http://schemas.microsoft.com/office/drawing/2014/main" id="{216D5904-F2BE-4EEC-8727-7690E4303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873896"/>
            <a:ext cx="5829300" cy="1596560"/>
          </a:xfrm>
          <a:prstGeom prst="rect">
            <a:avLst/>
          </a:prstGeom>
        </p:spPr>
      </p:pic>
    </p:spTree>
    <p:extLst>
      <p:ext uri="{BB962C8B-B14F-4D97-AF65-F5344CB8AC3E}">
        <p14:creationId xmlns:p14="http://schemas.microsoft.com/office/powerpoint/2010/main" val="259916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FD58F-BED9-42AE-A2C5-946B533EB959}"/>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EFFF32FA-B937-4E19-9965-FA7911ACEC2A}"/>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29E377CA-8D03-429B-AE64-D234C2454C1D}"/>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4C77A906-4DDC-4BA6-9FC9-DB96984D8A97}"/>
              </a:ext>
            </a:extLst>
          </p:cNvPr>
          <p:cNvSpPr txBox="1"/>
          <p:nvPr/>
        </p:nvSpPr>
        <p:spPr>
          <a:xfrm>
            <a:off x="457200" y="304800"/>
            <a:ext cx="8229600" cy="1661993"/>
          </a:xfrm>
          <a:prstGeom prst="rect">
            <a:avLst/>
          </a:prstGeom>
          <a:noFill/>
        </p:spPr>
        <p:txBody>
          <a:bodyPr wrap="square" rtlCol="0">
            <a:spAutoFit/>
          </a:bodyPr>
          <a:lstStyle/>
          <a:p>
            <a:r>
              <a:rPr lang="en-US" sz="2400" dirty="0">
                <a:latin typeface="+mj-lt"/>
              </a:rPr>
              <a:t>Your questions –</a:t>
            </a:r>
          </a:p>
          <a:p>
            <a:r>
              <a:rPr lang="en-US" sz="2400" dirty="0">
                <a:latin typeface="+mj-lt"/>
              </a:rPr>
              <a:t>From Jeanette –</a:t>
            </a:r>
          </a:p>
          <a:p>
            <a:r>
              <a:rPr lang="en-US" dirty="0">
                <a:latin typeface="+mj-lt"/>
              </a:rPr>
              <a:t>1. </a:t>
            </a:r>
            <a:r>
              <a:rPr lang="en-US" dirty="0"/>
              <a:t>I would like to go through the Lorentz force example from last lecture, it looked like it may already be included in the lecture today. I find the examples to be more helpful than the derivations.</a:t>
            </a:r>
            <a:endParaRPr lang="en-US" dirty="0">
              <a:latin typeface="+mj-lt"/>
            </a:endParaRPr>
          </a:p>
        </p:txBody>
      </p:sp>
    </p:spTree>
    <p:extLst>
      <p:ext uri="{BB962C8B-B14F-4D97-AF65-F5344CB8AC3E}">
        <p14:creationId xmlns:p14="http://schemas.microsoft.com/office/powerpoint/2010/main" val="151927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935E8-23A9-4601-8609-FC40520943A7}"/>
              </a:ext>
            </a:extLst>
          </p:cNvPr>
          <p:cNvSpPr>
            <a:spLocks noGrp="1"/>
          </p:cNvSpPr>
          <p:nvPr>
            <p:ph type="dt" sz="half" idx="10"/>
          </p:nvPr>
        </p:nvSpPr>
        <p:spPr/>
        <p:txBody>
          <a:bodyPr/>
          <a:lstStyle/>
          <a:p>
            <a:r>
              <a:rPr lang="en-US"/>
              <a:t>9/16/2020</a:t>
            </a:r>
            <a:endParaRPr lang="en-US" dirty="0"/>
          </a:p>
        </p:txBody>
      </p:sp>
      <p:sp>
        <p:nvSpPr>
          <p:cNvPr id="3" name="Footer Placeholder 2">
            <a:extLst>
              <a:ext uri="{FF2B5EF4-FFF2-40B4-BE49-F238E27FC236}">
                <a16:creationId xmlns:a16="http://schemas.microsoft.com/office/drawing/2014/main" id="{D2077FE2-086D-49FA-BBB8-12D9C9B83F00}"/>
              </a:ext>
            </a:extLst>
          </p:cNvPr>
          <p:cNvSpPr>
            <a:spLocks noGrp="1"/>
          </p:cNvSpPr>
          <p:nvPr>
            <p:ph type="ftr" sz="quarter" idx="11"/>
          </p:nvPr>
        </p:nvSpPr>
        <p:spPr/>
        <p:txBody>
          <a:bodyPr/>
          <a:lstStyle/>
          <a:p>
            <a:r>
              <a:rPr lang="en-US"/>
              <a:t>PHY 711  Fall 2020 -- Lecture 10</a:t>
            </a:r>
            <a:endParaRPr lang="en-US" dirty="0"/>
          </a:p>
        </p:txBody>
      </p:sp>
      <p:sp>
        <p:nvSpPr>
          <p:cNvPr id="4" name="Slide Number Placeholder 3">
            <a:extLst>
              <a:ext uri="{FF2B5EF4-FFF2-40B4-BE49-F238E27FC236}">
                <a16:creationId xmlns:a16="http://schemas.microsoft.com/office/drawing/2014/main" id="{66C08705-035F-43D7-B11B-0DC42DCC153C}"/>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A7834CE7-7B9C-4351-878A-80B9AEC45B8D}"/>
              </a:ext>
            </a:extLst>
          </p:cNvPr>
          <p:cNvGraphicFramePr>
            <a:graphicFrameLocks noChangeAspect="1"/>
          </p:cNvGraphicFramePr>
          <p:nvPr>
            <p:extLst>
              <p:ext uri="{D42A27DB-BD31-4B8C-83A1-F6EECF244321}">
                <p14:modId xmlns:p14="http://schemas.microsoft.com/office/powerpoint/2010/main" val="4113626946"/>
              </p:ext>
            </p:extLst>
          </p:nvPr>
        </p:nvGraphicFramePr>
        <p:xfrm>
          <a:off x="152400" y="1752600"/>
          <a:ext cx="8940801" cy="1804987"/>
        </p:xfrm>
        <a:graphic>
          <a:graphicData uri="http://schemas.openxmlformats.org/presentationml/2006/ole">
            <mc:AlternateContent xmlns:mc="http://schemas.openxmlformats.org/markup-compatibility/2006">
              <mc:Choice xmlns:v="urn:schemas-microsoft-com:vml" Requires="v">
                <p:oleObj spid="_x0000_s122922" name="数式" r:id="rId3" imgW="4622760" imgH="939600" progId="Equation.3">
                  <p:embed/>
                </p:oleObj>
              </mc:Choice>
              <mc:Fallback>
                <p:oleObj name="数式" r:id="rId3" imgW="4622760" imgH="939600" progId="Equation.3">
                  <p:embed/>
                  <p:pic>
                    <p:nvPicPr>
                      <p:cNvPr id="5" name="Object 4"/>
                      <p:cNvPicPr>
                        <a:picLocks noChangeAspect="1" noChangeArrowheads="1"/>
                      </p:cNvPicPr>
                      <p:nvPr/>
                    </p:nvPicPr>
                    <p:blipFill>
                      <a:blip r:embed="rId4"/>
                      <a:srcRect/>
                      <a:stretch>
                        <a:fillRect/>
                      </a:stretch>
                    </p:blipFill>
                    <p:spPr bwMode="auto">
                      <a:xfrm>
                        <a:off x="152400" y="1752600"/>
                        <a:ext cx="8940801"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B0BFA61A-539E-4BE8-95A5-07BADD3E3743}"/>
              </a:ext>
            </a:extLst>
          </p:cNvPr>
          <p:cNvGraphicFramePr>
            <a:graphicFrameLocks noChangeAspect="1"/>
          </p:cNvGraphicFramePr>
          <p:nvPr>
            <p:extLst>
              <p:ext uri="{D42A27DB-BD31-4B8C-83A1-F6EECF244321}">
                <p14:modId xmlns:p14="http://schemas.microsoft.com/office/powerpoint/2010/main" val="1044693675"/>
              </p:ext>
            </p:extLst>
          </p:nvPr>
        </p:nvGraphicFramePr>
        <p:xfrm>
          <a:off x="168965" y="3676477"/>
          <a:ext cx="6085332" cy="2514600"/>
        </p:xfrm>
        <a:graphic>
          <a:graphicData uri="http://schemas.openxmlformats.org/presentationml/2006/ole">
            <mc:AlternateContent xmlns:mc="http://schemas.openxmlformats.org/markup-compatibility/2006">
              <mc:Choice xmlns:v="urn:schemas-microsoft-com:vml" Requires="v">
                <p:oleObj spid="_x0000_s122923" name="Equation" r:id="rId5" imgW="4609800" imgH="1904760" progId="Equation.DSMT4">
                  <p:embed/>
                </p:oleObj>
              </mc:Choice>
              <mc:Fallback>
                <p:oleObj name="Equation" r:id="rId5" imgW="4609800" imgH="1904760" progId="Equation.DSMT4">
                  <p:embed/>
                  <p:pic>
                    <p:nvPicPr>
                      <p:cNvPr id="6" name="Object 5"/>
                      <p:cNvPicPr/>
                      <p:nvPr/>
                    </p:nvPicPr>
                    <p:blipFill>
                      <a:blip r:embed="rId6"/>
                      <a:stretch>
                        <a:fillRect/>
                      </a:stretch>
                    </p:blipFill>
                    <p:spPr>
                      <a:xfrm>
                        <a:off x="168965" y="3676477"/>
                        <a:ext cx="6085332" cy="25146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C4AB394-384E-48B7-8348-144DF6A15330}"/>
              </a:ext>
            </a:extLst>
          </p:cNvPr>
          <p:cNvSpPr txBox="1"/>
          <p:nvPr/>
        </p:nvSpPr>
        <p:spPr>
          <a:xfrm>
            <a:off x="152400" y="136525"/>
            <a:ext cx="8382000" cy="1200329"/>
          </a:xfrm>
          <a:prstGeom prst="rect">
            <a:avLst/>
          </a:prstGeom>
          <a:noFill/>
        </p:spPr>
        <p:txBody>
          <a:bodyPr wrap="square" rtlCol="0">
            <a:spAutoFit/>
          </a:bodyPr>
          <a:lstStyle/>
          <a:p>
            <a:r>
              <a:rPr lang="en-US" sz="2400" dirty="0">
                <a:latin typeface="+mj-lt"/>
              </a:rPr>
              <a:t>Example from Lecture 9 representing  the motion of a symmetric top with moments of inertia I</a:t>
            </a:r>
            <a:r>
              <a:rPr lang="en-US" sz="2400" baseline="-25000" dirty="0">
                <a:latin typeface="+mj-lt"/>
              </a:rPr>
              <a:t>1</a:t>
            </a:r>
            <a:r>
              <a:rPr lang="en-US" sz="2400" dirty="0">
                <a:latin typeface="+mj-lt"/>
              </a:rPr>
              <a:t> and I</a:t>
            </a:r>
            <a:r>
              <a:rPr lang="en-US" sz="2400" baseline="-25000" dirty="0">
                <a:latin typeface="+mj-lt"/>
              </a:rPr>
              <a:t>3</a:t>
            </a:r>
            <a:r>
              <a:rPr lang="en-US" sz="2400" dirty="0">
                <a:latin typeface="+mj-lt"/>
              </a:rPr>
              <a:t> and with generalized coordinates </a:t>
            </a:r>
            <a:r>
              <a:rPr lang="en-US" sz="2400" dirty="0">
                <a:latin typeface="Symbol" panose="05050102010706020507" pitchFamily="18" charset="2"/>
              </a:rPr>
              <a:t>a, b, g   </a:t>
            </a:r>
            <a:r>
              <a:rPr lang="en-US" sz="2400" dirty="0">
                <a:latin typeface="+mj-lt"/>
              </a:rPr>
              <a:t>(Euler angles)</a:t>
            </a:r>
            <a:endParaRPr lang="en-US" sz="2400" baseline="-25000" dirty="0">
              <a:latin typeface="+mj-lt"/>
            </a:endParaRPr>
          </a:p>
        </p:txBody>
      </p:sp>
      <p:sp>
        <p:nvSpPr>
          <p:cNvPr id="9" name="TextBox 8">
            <a:extLst>
              <a:ext uri="{FF2B5EF4-FFF2-40B4-BE49-F238E27FC236}">
                <a16:creationId xmlns:a16="http://schemas.microsoft.com/office/drawing/2014/main" id="{27CA6B6B-684F-43CF-B56E-110FC106163E}"/>
              </a:ext>
            </a:extLst>
          </p:cNvPr>
          <p:cNvSpPr txBox="1"/>
          <p:nvPr/>
        </p:nvSpPr>
        <p:spPr>
          <a:xfrm>
            <a:off x="4724400" y="4724400"/>
            <a:ext cx="4203523" cy="1200329"/>
          </a:xfrm>
          <a:prstGeom prst="rect">
            <a:avLst/>
          </a:prstGeom>
          <a:noFill/>
        </p:spPr>
        <p:txBody>
          <a:bodyPr wrap="square" rtlCol="0">
            <a:spAutoFit/>
          </a:bodyPr>
          <a:lstStyle/>
          <a:p>
            <a:r>
              <a:rPr lang="en-US" sz="2400" b="1" dirty="0">
                <a:solidFill>
                  <a:srgbClr val="FF0000"/>
                </a:solidFill>
                <a:latin typeface="+mj-lt"/>
              </a:rPr>
              <a:t>Worrisome equations, but we will develop some tricks to help us solve them. </a:t>
            </a:r>
          </a:p>
        </p:txBody>
      </p:sp>
    </p:spTree>
    <p:extLst>
      <p:ext uri="{BB962C8B-B14F-4D97-AF65-F5344CB8AC3E}">
        <p14:creationId xmlns:p14="http://schemas.microsoft.com/office/powerpoint/2010/main" val="14620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875407"/>
            <a:ext cx="58293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45098312"/>
              </p:ext>
            </p:extLst>
          </p:nvPr>
        </p:nvGraphicFramePr>
        <p:xfrm>
          <a:off x="244283" y="719138"/>
          <a:ext cx="8728075" cy="3994150"/>
        </p:xfrm>
        <a:graphic>
          <a:graphicData uri="http://schemas.openxmlformats.org/presentationml/2006/ole">
            <mc:AlternateContent xmlns:mc="http://schemas.openxmlformats.org/markup-compatibility/2006">
              <mc:Choice xmlns:v="urn:schemas-microsoft-com:vml" Requires="v">
                <p:oleObj spid="_x0000_s1081" name="Equation" r:id="rId4" imgW="4241520" imgH="1955520" progId="Equation.DSMT4">
                  <p:embed/>
                </p:oleObj>
              </mc:Choice>
              <mc:Fallback>
                <p:oleObj name="Equation" r:id="rId4" imgW="4241520" imgH="1955520" progId="Equation.DSMT4">
                  <p:embed/>
                  <p:pic>
                    <p:nvPicPr>
                      <p:cNvPr id="6" name="Object 5"/>
                      <p:cNvPicPr>
                        <a:picLocks noChangeAspect="1" noChangeArrowheads="1"/>
                      </p:cNvPicPr>
                      <p:nvPr/>
                    </p:nvPicPr>
                    <p:blipFill>
                      <a:blip r:embed="rId5"/>
                      <a:srcRect/>
                      <a:stretch>
                        <a:fillRect/>
                      </a:stretch>
                    </p:blipFill>
                    <p:spPr bwMode="auto">
                      <a:xfrm>
                        <a:off x="244283" y="719138"/>
                        <a:ext cx="8728075" cy="3994150"/>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9/16/2020</a:t>
            </a:r>
            <a:endParaRPr lang="en-US" dirty="0"/>
          </a:p>
        </p:txBody>
      </p:sp>
      <p:sp>
        <p:nvSpPr>
          <p:cNvPr id="3" name="Footer Placeholder 2"/>
          <p:cNvSpPr>
            <a:spLocks noGrp="1"/>
          </p:cNvSpPr>
          <p:nvPr>
            <p:ph type="ftr" sz="quarter" idx="11"/>
          </p:nvPr>
        </p:nvSpPr>
        <p:spPr/>
        <p:txBody>
          <a:bodyPr/>
          <a:lstStyle/>
          <a:p>
            <a:r>
              <a:rPr lang="en-US"/>
              <a:t>PHY 711  Fall 2020 --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226367"/>
            <a:ext cx="7467600" cy="461665"/>
          </a:xfrm>
          <a:prstGeom prst="rect">
            <a:avLst/>
          </a:prstGeom>
          <a:noFill/>
        </p:spPr>
        <p:txBody>
          <a:bodyPr wrap="square" rtlCol="0">
            <a:spAutoFit/>
          </a:bodyPr>
          <a:lstStyle/>
          <a:p>
            <a:r>
              <a:rPr lang="en-US" sz="2400" dirty="0" err="1">
                <a:latin typeface="+mj-lt"/>
              </a:rPr>
              <a:t>Lagrangian</a:t>
            </a:r>
            <a:r>
              <a:rPr lang="en-US" sz="2400" dirty="0">
                <a:latin typeface="+mj-lt"/>
              </a:rPr>
              <a:t> mechanics with Lorentz forces</a:t>
            </a:r>
          </a:p>
        </p:txBody>
      </p:sp>
      <p:sp>
        <p:nvSpPr>
          <p:cNvPr id="8" name="Arrow: Down 7">
            <a:extLst>
              <a:ext uri="{FF2B5EF4-FFF2-40B4-BE49-F238E27FC236}">
                <a16:creationId xmlns:a16="http://schemas.microsoft.com/office/drawing/2014/main" id="{08C4997A-A2BE-4135-B23B-C5984A9844D8}"/>
              </a:ext>
            </a:extLst>
          </p:cNvPr>
          <p:cNvSpPr/>
          <p:nvPr/>
        </p:nvSpPr>
        <p:spPr>
          <a:xfrm rot="2612343">
            <a:off x="6505865" y="1511795"/>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2C0873-CD8F-470C-888F-0CC025B229C5}"/>
              </a:ext>
            </a:extLst>
          </p:cNvPr>
          <p:cNvSpPr txBox="1"/>
          <p:nvPr/>
        </p:nvSpPr>
        <p:spPr>
          <a:xfrm>
            <a:off x="6825456" y="1278730"/>
            <a:ext cx="2382837" cy="461665"/>
          </a:xfrm>
          <a:prstGeom prst="rect">
            <a:avLst/>
          </a:prstGeom>
          <a:noFill/>
        </p:spPr>
        <p:txBody>
          <a:bodyPr wrap="square" rtlCol="0">
            <a:spAutoFit/>
          </a:bodyPr>
          <a:lstStyle/>
          <a:p>
            <a:r>
              <a:rPr lang="en-US" sz="2400" dirty="0">
                <a:latin typeface="+mj-lt"/>
              </a:rPr>
              <a:t>vector potential</a:t>
            </a:r>
          </a:p>
        </p:txBody>
      </p:sp>
      <p:sp>
        <p:nvSpPr>
          <p:cNvPr id="10" name="Arrow: Down 9">
            <a:extLst>
              <a:ext uri="{FF2B5EF4-FFF2-40B4-BE49-F238E27FC236}">
                <a16:creationId xmlns:a16="http://schemas.microsoft.com/office/drawing/2014/main" id="{C59F5EB3-C0C6-4DDB-94B3-5A15A37A01B1}"/>
              </a:ext>
            </a:extLst>
          </p:cNvPr>
          <p:cNvSpPr/>
          <p:nvPr/>
        </p:nvSpPr>
        <p:spPr>
          <a:xfrm rot="20339678">
            <a:off x="4338756" y="1560556"/>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E1CC0C-D149-4E76-B675-E49EA41001B6}"/>
              </a:ext>
            </a:extLst>
          </p:cNvPr>
          <p:cNvSpPr txBox="1"/>
          <p:nvPr/>
        </p:nvSpPr>
        <p:spPr>
          <a:xfrm>
            <a:off x="2146420" y="1509562"/>
            <a:ext cx="2382837" cy="461665"/>
          </a:xfrm>
          <a:prstGeom prst="rect">
            <a:avLst/>
          </a:prstGeom>
          <a:noFill/>
        </p:spPr>
        <p:txBody>
          <a:bodyPr wrap="square" rtlCol="0">
            <a:spAutoFit/>
          </a:bodyPr>
          <a:lstStyle/>
          <a:p>
            <a:r>
              <a:rPr lang="en-US" sz="2400" dirty="0">
                <a:latin typeface="+mj-lt"/>
              </a:rPr>
              <a:t>scalar potential</a:t>
            </a:r>
          </a:p>
        </p:txBody>
      </p:sp>
      <p:graphicFrame>
        <p:nvGraphicFramePr>
          <p:cNvPr id="12" name="Object 11">
            <a:extLst>
              <a:ext uri="{FF2B5EF4-FFF2-40B4-BE49-F238E27FC236}">
                <a16:creationId xmlns:a16="http://schemas.microsoft.com/office/drawing/2014/main" id="{4C748545-B547-46DE-86B5-2CE726D13065}"/>
              </a:ext>
            </a:extLst>
          </p:cNvPr>
          <p:cNvGraphicFramePr>
            <a:graphicFrameLocks noChangeAspect="1"/>
          </p:cNvGraphicFramePr>
          <p:nvPr>
            <p:extLst>
              <p:ext uri="{D42A27DB-BD31-4B8C-83A1-F6EECF244321}">
                <p14:modId xmlns:p14="http://schemas.microsoft.com/office/powerpoint/2010/main" val="2212200593"/>
              </p:ext>
            </p:extLst>
          </p:nvPr>
        </p:nvGraphicFramePr>
        <p:xfrm>
          <a:off x="338138" y="4894263"/>
          <a:ext cx="7678737" cy="1423987"/>
        </p:xfrm>
        <a:graphic>
          <a:graphicData uri="http://schemas.openxmlformats.org/presentationml/2006/ole">
            <mc:AlternateContent xmlns:mc="http://schemas.openxmlformats.org/markup-compatibility/2006">
              <mc:Choice xmlns:v="urn:schemas-microsoft-com:vml" Requires="v">
                <p:oleObj spid="_x0000_s1082" name="Equation" r:id="rId6" imgW="4520880" imgH="838080" progId="Equation.DSMT4">
                  <p:embed/>
                </p:oleObj>
              </mc:Choice>
              <mc:Fallback>
                <p:oleObj name="Equation" r:id="rId6" imgW="4520880" imgH="838080" progId="Equation.DSMT4">
                  <p:embed/>
                  <p:pic>
                    <p:nvPicPr>
                      <p:cNvPr id="0" name=""/>
                      <p:cNvPicPr/>
                      <p:nvPr/>
                    </p:nvPicPr>
                    <p:blipFill>
                      <a:blip r:embed="rId7"/>
                      <a:stretch>
                        <a:fillRect/>
                      </a:stretch>
                    </p:blipFill>
                    <p:spPr>
                      <a:xfrm>
                        <a:off x="338138" y="4894263"/>
                        <a:ext cx="7678737" cy="1423987"/>
                      </a:xfrm>
                      <a:prstGeom prst="rect">
                        <a:avLst/>
                      </a:prstGeom>
                    </p:spPr>
                  </p:pic>
                </p:oleObj>
              </mc:Fallback>
            </mc:AlternateContent>
          </a:graphicData>
        </a:graphic>
      </p:graphicFrame>
    </p:spTree>
    <p:extLst>
      <p:ext uri="{BB962C8B-B14F-4D97-AF65-F5344CB8AC3E}">
        <p14:creationId xmlns:p14="http://schemas.microsoft.com/office/powerpoint/2010/main" val="1820058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11515</TotalTime>
  <Words>1319</Words>
  <Application>Microsoft Office PowerPoint</Application>
  <PresentationFormat>On-screen Show (4:3)</PresentationFormat>
  <Paragraphs>229</Paragraphs>
  <Slides>32</Slides>
  <Notes>27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32</vt:i4>
      </vt:variant>
    </vt:vector>
  </HeadingPairs>
  <TitlesOfParts>
    <vt:vector size="40" baseType="lpstr">
      <vt:lpstr>Arial</vt:lpstr>
      <vt:lpstr>Calibri</vt:lpstr>
      <vt:lpstr>Symbol</vt:lpstr>
      <vt:lpstr>Office Theme</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542</cp:revision>
  <cp:lastPrinted>2020-09-15T04:24:19Z</cp:lastPrinted>
  <dcterms:created xsi:type="dcterms:W3CDTF">2012-01-10T18:32:24Z</dcterms:created>
  <dcterms:modified xsi:type="dcterms:W3CDTF">2020-09-16T14:58:00Z</dcterms:modified>
</cp:coreProperties>
</file>