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96" r:id="rId3"/>
    <p:sldId id="426" r:id="rId4"/>
    <p:sldId id="427" r:id="rId5"/>
    <p:sldId id="429" r:id="rId6"/>
    <p:sldId id="420" r:id="rId7"/>
    <p:sldId id="430" r:id="rId8"/>
    <p:sldId id="431" r:id="rId9"/>
    <p:sldId id="432" r:id="rId10"/>
    <p:sldId id="433" r:id="rId11"/>
    <p:sldId id="434" r:id="rId12"/>
    <p:sldId id="421" r:id="rId13"/>
    <p:sldId id="422" r:id="rId14"/>
    <p:sldId id="423" r:id="rId15"/>
    <p:sldId id="424" r:id="rId16"/>
    <p:sldId id="425" r:id="rId17"/>
    <p:sldId id="400" r:id="rId18"/>
    <p:sldId id="407" r:id="rId19"/>
    <p:sldId id="402" r:id="rId20"/>
    <p:sldId id="403" r:id="rId21"/>
    <p:sldId id="404" r:id="rId22"/>
    <p:sldId id="405" r:id="rId23"/>
    <p:sldId id="406" r:id="rId24"/>
    <p:sldId id="411" r:id="rId25"/>
    <p:sldId id="412" r:id="rId26"/>
    <p:sldId id="413" r:id="rId27"/>
    <p:sldId id="428" r:id="rId28"/>
    <p:sldId id="419"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9" autoAdjust="0"/>
    <p:restoredTop sz="94660"/>
  </p:normalViewPr>
  <p:slideViewPr>
    <p:cSldViewPr>
      <p:cViewPr varScale="1">
        <p:scale>
          <a:sx n="77" d="100"/>
          <a:sy n="77" d="100"/>
        </p:scale>
        <p:origin x="1627"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3.wmf"/><Relationship Id="rId4"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9/14/2020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9/14/2020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review </a:t>
            </a:r>
            <a:r>
              <a:rPr lang="en-US" dirty="0" err="1"/>
              <a:t>Lagrangian</a:t>
            </a:r>
            <a:r>
              <a:rPr lang="en-US" dirty="0"/>
              <a:t> formulations of mechanics including the effects of electromagnetic fields and also formulations with constraints.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38331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what the previous analysis showed.</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80087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a particular example of a particle moving in the presence of a magnetic field along the z direction.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080954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Coupled equations of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356411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equations show that the particle is moving in a circular trajectory in the x-y plane.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410852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same magnetic field but use a different vector potential.    Do you think that the result should be the same as the previous case?</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73562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that the results are equivalent.     Evaluating the equations for particular initial conditions, we find explicit functions for the trajectories.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585104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 topics, we now consider examples where the generalized coordinates are related by some constraints.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189386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simple example of an inclined plane.    If we were so silly as to treat the x and y motions separately, we would have use a constraint equation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19291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see that the constraint is related to the normal force which can be considered as a force of constraint.</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532198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justify the use of Lagrange multipliers in a similar way that we used them when discussing the calculus of variation.</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65893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schedule.</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2607828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constrained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449024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analysis of pendulum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722530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Atwood’s machine with two masses and a pulley.</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431613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304907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691399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418178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732947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Approximate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9855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for Monday.    Note that this problem does not include electromagnetic fields and does not need to impose constraints.    It is necessary to consider the coupled motions of the two masses.</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4872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colloquium speaker for Thursday’s  session is speaking on a very timely topic.     Please let me or </a:t>
            </a:r>
            <a:r>
              <a:rPr lang="en-US" dirty="0" err="1"/>
              <a:t>Kittye</a:t>
            </a:r>
            <a:r>
              <a:rPr lang="en-US" dirty="0"/>
              <a:t> know if you do not receive the zoom link.</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996955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summary of the equations we “justified” at the end of the last lecture.</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1717260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how the equations of </a:t>
            </a:r>
            <a:r>
              <a:rPr lang="en-US" dirty="0" err="1"/>
              <a:t>Lagrangian</a:t>
            </a:r>
            <a:r>
              <a:rPr lang="en-US" dirty="0"/>
              <a:t> equations may be used to represent a velocity dependent force.</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84223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given the results without proof.     In the following slides we will show that this form of the </a:t>
            </a:r>
            <a:r>
              <a:rPr lang="en-US" dirty="0" err="1"/>
              <a:t>Lagrangian</a:t>
            </a:r>
            <a:r>
              <a:rPr lang="en-US" dirty="0"/>
              <a:t> is equivalent to Newton’s laws.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76303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Detailed steps in the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884203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all of the terms together.    In the last line we express the scalar and vector potentials in terms of the electric and magnetic field components.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71733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9/16/2020</a:t>
            </a:r>
            <a:endParaRPr lang="en-US" dirty="0"/>
          </a:p>
        </p:txBody>
      </p:sp>
      <p:sp>
        <p:nvSpPr>
          <p:cNvPr id="5" name="Footer Placeholder 4"/>
          <p:cNvSpPr>
            <a:spLocks noGrp="1"/>
          </p:cNvSpPr>
          <p:nvPr>
            <p:ph type="ftr" sz="quarter" idx="11"/>
          </p:nvPr>
        </p:nvSpPr>
        <p:spPr/>
        <p:txBody>
          <a:bodyPr/>
          <a:lstStyle/>
          <a:p>
            <a:r>
              <a:rPr lang="en-US"/>
              <a:t>PHY 711  Fall 2020 --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9/16/2020</a:t>
            </a:r>
            <a:endParaRPr lang="en-US" dirty="0"/>
          </a:p>
        </p:txBody>
      </p:sp>
      <p:sp>
        <p:nvSpPr>
          <p:cNvPr id="5" name="Footer Placeholder 4"/>
          <p:cNvSpPr>
            <a:spLocks noGrp="1"/>
          </p:cNvSpPr>
          <p:nvPr>
            <p:ph type="ftr" sz="quarter" idx="11"/>
          </p:nvPr>
        </p:nvSpPr>
        <p:spPr/>
        <p:txBody>
          <a:bodyPr/>
          <a:lstStyle/>
          <a:p>
            <a:r>
              <a:rPr lang="en-US"/>
              <a:t>PHY 711  Fall 2020 --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9/16/2020</a:t>
            </a:r>
            <a:endParaRPr lang="en-US" dirty="0"/>
          </a:p>
        </p:txBody>
      </p:sp>
      <p:sp>
        <p:nvSpPr>
          <p:cNvPr id="5" name="Footer Placeholder 4"/>
          <p:cNvSpPr>
            <a:spLocks noGrp="1"/>
          </p:cNvSpPr>
          <p:nvPr>
            <p:ph type="ftr" sz="quarter" idx="11"/>
          </p:nvPr>
        </p:nvSpPr>
        <p:spPr/>
        <p:txBody>
          <a:bodyPr/>
          <a:lstStyle/>
          <a:p>
            <a:r>
              <a:rPr lang="en-US"/>
              <a:t>PHY 711  Fall 2020 --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9/16/2020</a:t>
            </a:r>
            <a:endParaRPr lang="en-US" dirty="0"/>
          </a:p>
        </p:txBody>
      </p:sp>
      <p:sp>
        <p:nvSpPr>
          <p:cNvPr id="5" name="Footer Placeholder 4"/>
          <p:cNvSpPr>
            <a:spLocks noGrp="1"/>
          </p:cNvSpPr>
          <p:nvPr>
            <p:ph type="ftr" sz="quarter" idx="11"/>
          </p:nvPr>
        </p:nvSpPr>
        <p:spPr/>
        <p:txBody>
          <a:bodyPr/>
          <a:lstStyle/>
          <a:p>
            <a:r>
              <a:rPr lang="en-US"/>
              <a:t>PHY 711  Fall 2020 --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9/16/2020</a:t>
            </a:r>
            <a:endParaRPr lang="en-US" dirty="0"/>
          </a:p>
        </p:txBody>
      </p:sp>
      <p:sp>
        <p:nvSpPr>
          <p:cNvPr id="5" name="Footer Placeholder 4"/>
          <p:cNvSpPr>
            <a:spLocks noGrp="1"/>
          </p:cNvSpPr>
          <p:nvPr>
            <p:ph type="ftr" sz="quarter" idx="11"/>
          </p:nvPr>
        </p:nvSpPr>
        <p:spPr/>
        <p:txBody>
          <a:bodyPr/>
          <a:lstStyle/>
          <a:p>
            <a:r>
              <a:rPr lang="en-US"/>
              <a:t>PHY 711  Fall 2020 --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9/16/2020</a:t>
            </a:r>
            <a:endParaRPr lang="en-US" dirty="0"/>
          </a:p>
        </p:txBody>
      </p:sp>
      <p:sp>
        <p:nvSpPr>
          <p:cNvPr id="6" name="Footer Placeholder 5"/>
          <p:cNvSpPr>
            <a:spLocks noGrp="1"/>
          </p:cNvSpPr>
          <p:nvPr>
            <p:ph type="ftr" sz="quarter" idx="11"/>
          </p:nvPr>
        </p:nvSpPr>
        <p:spPr/>
        <p:txBody>
          <a:bodyPr/>
          <a:lstStyle/>
          <a:p>
            <a:r>
              <a:rPr lang="en-US"/>
              <a:t>PHY 711  Fall 2020 --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9/16/2020</a:t>
            </a:r>
            <a:endParaRPr lang="en-US" dirty="0"/>
          </a:p>
        </p:txBody>
      </p:sp>
      <p:sp>
        <p:nvSpPr>
          <p:cNvPr id="8" name="Footer Placeholder 7"/>
          <p:cNvSpPr>
            <a:spLocks noGrp="1"/>
          </p:cNvSpPr>
          <p:nvPr>
            <p:ph type="ftr" sz="quarter" idx="11"/>
          </p:nvPr>
        </p:nvSpPr>
        <p:spPr/>
        <p:txBody>
          <a:bodyPr/>
          <a:lstStyle/>
          <a:p>
            <a:r>
              <a:rPr lang="en-US"/>
              <a:t>PHY 711  Fall 2020 -- Lecture 10</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9/16/2020</a:t>
            </a:r>
            <a:endParaRPr lang="en-US" dirty="0"/>
          </a:p>
        </p:txBody>
      </p:sp>
      <p:sp>
        <p:nvSpPr>
          <p:cNvPr id="4" name="Footer Placeholder 3"/>
          <p:cNvSpPr>
            <a:spLocks noGrp="1"/>
          </p:cNvSpPr>
          <p:nvPr>
            <p:ph type="ftr" sz="quarter" idx="11"/>
          </p:nvPr>
        </p:nvSpPr>
        <p:spPr/>
        <p:txBody>
          <a:bodyPr/>
          <a:lstStyle/>
          <a:p>
            <a:r>
              <a:rPr lang="en-US"/>
              <a:t>PHY 711  Fall 2020 -- Lecture 10</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9/16/2020</a:t>
            </a:r>
            <a:endParaRPr lang="en-US" dirty="0"/>
          </a:p>
        </p:txBody>
      </p:sp>
      <p:sp>
        <p:nvSpPr>
          <p:cNvPr id="6" name="Footer Placeholder 5"/>
          <p:cNvSpPr>
            <a:spLocks noGrp="1"/>
          </p:cNvSpPr>
          <p:nvPr>
            <p:ph type="ftr" sz="quarter" idx="11"/>
          </p:nvPr>
        </p:nvSpPr>
        <p:spPr/>
        <p:txBody>
          <a:bodyPr/>
          <a:lstStyle/>
          <a:p>
            <a:r>
              <a:rPr lang="en-US"/>
              <a:t>PHY 711  Fall 2020 --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9/16/2020</a:t>
            </a:r>
            <a:endParaRPr lang="en-US" dirty="0"/>
          </a:p>
        </p:txBody>
      </p:sp>
      <p:sp>
        <p:nvSpPr>
          <p:cNvPr id="6" name="Footer Placeholder 5"/>
          <p:cNvSpPr>
            <a:spLocks noGrp="1"/>
          </p:cNvSpPr>
          <p:nvPr>
            <p:ph type="ftr" sz="quarter" idx="11"/>
          </p:nvPr>
        </p:nvSpPr>
        <p:spPr/>
        <p:txBody>
          <a:bodyPr/>
          <a:lstStyle/>
          <a:p>
            <a:r>
              <a:rPr lang="en-US"/>
              <a:t>PHY 711  Fall 2020 --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9/16/2020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9/16/2020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4.w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1.xml"/><Relationship Id="rId7" Type="http://schemas.openxmlformats.org/officeDocument/2006/relationships/image" Target="../media/image17.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6.wmf"/><Relationship Id="rId4" Type="http://schemas.openxmlformats.org/officeDocument/2006/relationships/oleObject" Target="../embeddings/oleObject14.bin"/><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19.w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1.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3.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22.wmf"/><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5.xml"/><Relationship Id="rId7" Type="http://schemas.openxmlformats.org/officeDocument/2006/relationships/image" Target="../media/image25.w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24.wmf"/><Relationship Id="rId4" Type="http://schemas.openxmlformats.org/officeDocument/2006/relationships/oleObject" Target="../embeddings/oleObject22.bin"/><Relationship Id="rId9" Type="http://schemas.openxmlformats.org/officeDocument/2006/relationships/image" Target="../media/image26.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6.bin"/><Relationship Id="rId5" Type="http://schemas.openxmlformats.org/officeDocument/2006/relationships/image" Target="../media/image27.wmf"/><Relationship Id="rId4"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7.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8.bin"/><Relationship Id="rId5" Type="http://schemas.openxmlformats.org/officeDocument/2006/relationships/image" Target="../media/image29.wmf"/><Relationship Id="rId4" Type="http://schemas.openxmlformats.org/officeDocument/2006/relationships/oleObject" Target="../embeddings/oleObject27.bin"/><Relationship Id="rId9"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1.bin"/><Relationship Id="rId5" Type="http://schemas.openxmlformats.org/officeDocument/2006/relationships/image" Target="../media/image32.wmf"/><Relationship Id="rId4" Type="http://schemas.openxmlformats.org/officeDocument/2006/relationships/oleObject" Target="../embeddings/oleObject3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3.bin"/><Relationship Id="rId5" Type="http://schemas.openxmlformats.org/officeDocument/2006/relationships/image" Target="../media/image34.wmf"/><Relationship Id="rId4" Type="http://schemas.openxmlformats.org/officeDocument/2006/relationships/oleObject" Target="../embeddings/oleObject32.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5.bin"/><Relationship Id="rId5" Type="http://schemas.openxmlformats.org/officeDocument/2006/relationships/image" Target="../media/image36.wmf"/><Relationship Id="rId4" Type="http://schemas.openxmlformats.org/officeDocument/2006/relationships/oleObject" Target="../embeddings/oleObject3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7.bin"/><Relationship Id="rId5" Type="http://schemas.openxmlformats.org/officeDocument/2006/relationships/image" Target="../media/image38.wmf"/><Relationship Id="rId4"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22.xml"/><Relationship Id="rId7"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0.wmf"/><Relationship Id="rId5" Type="http://schemas.openxmlformats.org/officeDocument/2006/relationships/oleObject" Target="../embeddings/oleObject38.bin"/><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3.wmf"/><Relationship Id="rId5" Type="http://schemas.openxmlformats.org/officeDocument/2006/relationships/oleObject" Target="../embeddings/oleObject40.bin"/><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24.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2.bin"/><Relationship Id="rId11" Type="http://schemas.openxmlformats.org/officeDocument/2006/relationships/image" Target="../media/image47.wmf"/><Relationship Id="rId5" Type="http://schemas.openxmlformats.org/officeDocument/2006/relationships/image" Target="../media/image43.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46.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25.xml"/><Relationship Id="rId7"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6.bin"/><Relationship Id="rId5" Type="http://schemas.openxmlformats.org/officeDocument/2006/relationships/image" Target="../media/image48.wmf"/><Relationship Id="rId4" Type="http://schemas.openxmlformats.org/officeDocument/2006/relationships/oleObject" Target="../embeddings/oleObject45.bin"/><Relationship Id="rId9" Type="http://schemas.openxmlformats.org/officeDocument/2006/relationships/image" Target="../media/image50.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9.bin"/><Relationship Id="rId5" Type="http://schemas.openxmlformats.org/officeDocument/2006/relationships/image" Target="../media/image51.wmf"/><Relationship Id="rId4" Type="http://schemas.openxmlformats.org/officeDocument/2006/relationships/oleObject" Target="../embeddings/oleObject48.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27.xml"/><Relationship Id="rId7" Type="http://schemas.openxmlformats.org/officeDocument/2006/relationships/image" Target="../media/image54.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51.bin"/><Relationship Id="rId5" Type="http://schemas.openxmlformats.org/officeDocument/2006/relationships/image" Target="../media/image53.wmf"/><Relationship Id="rId4" Type="http://schemas.openxmlformats.org/officeDocument/2006/relationships/oleObject" Target="../embeddings/oleObject50.bin"/><Relationship Id="rId9" Type="http://schemas.openxmlformats.org/officeDocument/2006/relationships/image" Target="../media/image55.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2.wmf"/><Relationship Id="rId3" Type="http://schemas.openxmlformats.org/officeDocument/2006/relationships/notesSlide" Target="../notesSlides/notesSlide8.xml"/><Relationship Id="rId7" Type="http://schemas.openxmlformats.org/officeDocument/2006/relationships/image" Target="../media/image9.wmf"/><Relationship Id="rId12"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9.xml"/><Relationship Id="rId7" Type="http://schemas.openxmlformats.org/officeDocument/2006/relationships/image" Target="../media/image14.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3.wmf"/><Relationship Id="rId4" Type="http://schemas.openxmlformats.org/officeDocument/2006/relationships/oleObject" Target="../embeddings/oleObject10.bin"/><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685800"/>
            <a:ext cx="9144000" cy="550920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3200" b="1" dirty="0"/>
          </a:p>
          <a:p>
            <a:pPr algn="ctr"/>
            <a:r>
              <a:rPr lang="en-US" sz="3200" b="1" dirty="0"/>
              <a:t>Plan for Lecture 10 – Chap. 3 &amp; 6 in F &amp; W</a:t>
            </a:r>
          </a:p>
          <a:p>
            <a:pPr algn="ctr"/>
            <a:endParaRPr lang="en-US" sz="3200" b="1" dirty="0"/>
          </a:p>
          <a:p>
            <a:pPr algn="ctr"/>
            <a:r>
              <a:rPr lang="en-US" sz="3200" b="1" dirty="0" err="1">
                <a:solidFill>
                  <a:srgbClr val="D60093"/>
                </a:solidFill>
              </a:rPr>
              <a:t>Lagrangian</a:t>
            </a:r>
            <a:r>
              <a:rPr lang="en-US" sz="3200" b="1" dirty="0">
                <a:solidFill>
                  <a:srgbClr val="D60093"/>
                </a:solidFill>
              </a:rPr>
              <a:t> mechanics including constraints</a:t>
            </a:r>
          </a:p>
          <a:p>
            <a:pPr marL="1428750" lvl="3" indent="-514350">
              <a:spcBef>
                <a:spcPct val="50000"/>
              </a:spcBef>
              <a:buFont typeface="+mj-lt"/>
              <a:buAutoNum type="arabicPeriod"/>
            </a:pPr>
            <a:r>
              <a:rPr lang="en-US" sz="2400" b="1" dirty="0" err="1">
                <a:solidFill>
                  <a:schemeClr val="folHlink"/>
                </a:solidFill>
              </a:rPr>
              <a:t>Lagrangian</a:t>
            </a:r>
            <a:r>
              <a:rPr lang="en-US" sz="2400" b="1" dirty="0">
                <a:solidFill>
                  <a:schemeClr val="folHlink"/>
                </a:solidFill>
              </a:rPr>
              <a:t> representation of electromagnetic fields</a:t>
            </a:r>
          </a:p>
          <a:p>
            <a:pPr marL="1428750" lvl="3" indent="-514350">
              <a:spcBef>
                <a:spcPct val="50000"/>
              </a:spcBef>
              <a:buFont typeface="+mj-lt"/>
              <a:buAutoNum type="arabicPeriod"/>
            </a:pPr>
            <a:r>
              <a:rPr lang="en-US" sz="2400" b="1" dirty="0">
                <a:solidFill>
                  <a:schemeClr val="folHlink"/>
                </a:solidFill>
              </a:rPr>
              <a:t>Examples of </a:t>
            </a:r>
            <a:r>
              <a:rPr lang="en-US" sz="2400" b="1" dirty="0" err="1">
                <a:solidFill>
                  <a:schemeClr val="folHlink"/>
                </a:solidFill>
              </a:rPr>
              <a:t>Lagrangian</a:t>
            </a:r>
            <a:r>
              <a:rPr lang="en-US" sz="2400" b="1" dirty="0">
                <a:solidFill>
                  <a:schemeClr val="folHlink"/>
                </a:solidFill>
              </a:rPr>
              <a:t> analysis including constraints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3781B5-5C15-44C9-BE6D-4A629B177296}"/>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26579FF2-22D5-45A6-BAD0-B35B2D17B9C2}"/>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C2ACC5AD-2087-4C5F-A793-85B8F9A72C63}"/>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Rectangle 4">
            <a:extLst>
              <a:ext uri="{FF2B5EF4-FFF2-40B4-BE49-F238E27FC236}">
                <a16:creationId xmlns:a16="http://schemas.microsoft.com/office/drawing/2014/main" id="{EA29C10A-0929-40B1-85D0-C16119B6460E}"/>
              </a:ext>
            </a:extLst>
          </p:cNvPr>
          <p:cNvSpPr/>
          <p:nvPr/>
        </p:nvSpPr>
        <p:spPr>
          <a:xfrm>
            <a:off x="609600" y="4267200"/>
            <a:ext cx="55626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a:extLst>
              <a:ext uri="{FF2B5EF4-FFF2-40B4-BE49-F238E27FC236}">
                <a16:creationId xmlns:a16="http://schemas.microsoft.com/office/drawing/2014/main" id="{8B08509B-BE8C-4912-A8B4-C58657BFB3B7}"/>
              </a:ext>
            </a:extLst>
          </p:cNvPr>
          <p:cNvGraphicFramePr>
            <a:graphicFrameLocks noChangeAspect="1"/>
          </p:cNvGraphicFramePr>
          <p:nvPr>
            <p:extLst>
              <p:ext uri="{D42A27DB-BD31-4B8C-83A1-F6EECF244321}">
                <p14:modId xmlns:p14="http://schemas.microsoft.com/office/powerpoint/2010/main" val="3711993947"/>
              </p:ext>
            </p:extLst>
          </p:nvPr>
        </p:nvGraphicFramePr>
        <p:xfrm>
          <a:off x="228600" y="1087438"/>
          <a:ext cx="8728075" cy="3994150"/>
        </p:xfrm>
        <a:graphic>
          <a:graphicData uri="http://schemas.openxmlformats.org/presentationml/2006/ole">
            <mc:AlternateContent xmlns:mc="http://schemas.openxmlformats.org/markup-compatibility/2006">
              <mc:Choice xmlns:v="urn:schemas-microsoft-com:vml" Requires="v">
                <p:oleObj spid="_x0000_s121865" name="Equation" r:id="rId4" imgW="4241520" imgH="1955520" progId="Equation.DSMT4">
                  <p:embed/>
                </p:oleObj>
              </mc:Choice>
              <mc:Fallback>
                <p:oleObj name="Equation" r:id="rId4" imgW="4241520" imgH="1955520" progId="Equation.DSMT4">
                  <p:embed/>
                  <p:pic>
                    <p:nvPicPr>
                      <p:cNvPr id="6" name="Object 5"/>
                      <p:cNvPicPr>
                        <a:picLocks noChangeAspect="1" noChangeArrowheads="1"/>
                      </p:cNvPicPr>
                      <p:nvPr/>
                    </p:nvPicPr>
                    <p:blipFill>
                      <a:blip r:embed="rId5"/>
                      <a:srcRect/>
                      <a:stretch>
                        <a:fillRect/>
                      </a:stretch>
                    </p:blipFill>
                    <p:spPr bwMode="auto">
                      <a:xfrm>
                        <a:off x="228600" y="1087438"/>
                        <a:ext cx="8728075" cy="3994150"/>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497DAA3A-B874-4FC4-96A0-85D631F6789C}"/>
              </a:ext>
            </a:extLst>
          </p:cNvPr>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 continued:</a:t>
            </a:r>
          </a:p>
        </p:txBody>
      </p:sp>
    </p:spTree>
    <p:extLst>
      <p:ext uri="{BB962C8B-B14F-4D97-AF65-F5344CB8AC3E}">
        <p14:creationId xmlns:p14="http://schemas.microsoft.com/office/powerpoint/2010/main" val="209892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a:t>
            </a:r>
          </a:p>
        </p:txBody>
      </p:sp>
      <p:graphicFrame>
        <p:nvGraphicFramePr>
          <p:cNvPr id="6" name="Object 5"/>
          <p:cNvGraphicFramePr>
            <a:graphicFrameLocks noChangeAspect="1"/>
          </p:cNvGraphicFramePr>
          <p:nvPr>
            <p:extLst>
              <p:ext uri="{D42A27DB-BD31-4B8C-83A1-F6EECF244321}">
                <p14:modId xmlns:p14="http://schemas.microsoft.com/office/powerpoint/2010/main" val="2424307383"/>
              </p:ext>
            </p:extLst>
          </p:nvPr>
        </p:nvGraphicFramePr>
        <p:xfrm>
          <a:off x="1219200" y="533400"/>
          <a:ext cx="6263028" cy="917575"/>
        </p:xfrm>
        <a:graphic>
          <a:graphicData uri="http://schemas.openxmlformats.org/presentationml/2006/ole">
            <mc:AlternateContent xmlns:mc="http://schemas.openxmlformats.org/markup-compatibility/2006">
              <mc:Choice xmlns:v="urn:schemas-microsoft-com:vml" Requires="v">
                <p:oleObj spid="_x0000_s111674" name="数式" r:id="rId4" imgW="2666880" imgH="393480" progId="Equation.3">
                  <p:embed/>
                </p:oleObj>
              </mc:Choice>
              <mc:Fallback>
                <p:oleObj name="数式" r:id="rId4" imgW="2666880" imgH="393480" progId="Equation.3">
                  <p:embed/>
                  <p:pic>
                    <p:nvPicPr>
                      <p:cNvPr id="6" name="Object 5"/>
                      <p:cNvPicPr>
                        <a:picLocks noChangeAspect="1" noChangeArrowheads="1"/>
                      </p:cNvPicPr>
                      <p:nvPr/>
                    </p:nvPicPr>
                    <p:blipFill>
                      <a:blip r:embed="rId5"/>
                      <a:srcRect/>
                      <a:stretch>
                        <a:fillRect/>
                      </a:stretch>
                    </p:blipFill>
                    <p:spPr bwMode="auto">
                      <a:xfrm>
                        <a:off x="1219200" y="533400"/>
                        <a:ext cx="6263028" cy="917575"/>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72694940"/>
              </p:ext>
            </p:extLst>
          </p:nvPr>
        </p:nvGraphicFramePr>
        <p:xfrm>
          <a:off x="1295400" y="1371600"/>
          <a:ext cx="5159375" cy="1066800"/>
        </p:xfrm>
        <a:graphic>
          <a:graphicData uri="http://schemas.openxmlformats.org/presentationml/2006/ole">
            <mc:AlternateContent xmlns:mc="http://schemas.openxmlformats.org/markup-compatibility/2006">
              <mc:Choice xmlns:v="urn:schemas-microsoft-com:vml" Requires="v">
                <p:oleObj spid="_x0000_s111675" name="数式" r:id="rId6" imgW="2197080" imgH="457200" progId="Equation.3">
                  <p:embed/>
                </p:oleObj>
              </mc:Choice>
              <mc:Fallback>
                <p:oleObj name="数式" r:id="rId6" imgW="2197080" imgH="457200" progId="Equation.3">
                  <p:embed/>
                  <p:pic>
                    <p:nvPicPr>
                      <p:cNvPr id="8" name="Object 7"/>
                      <p:cNvPicPr>
                        <a:picLocks noChangeAspect="1" noChangeArrowheads="1"/>
                      </p:cNvPicPr>
                      <p:nvPr/>
                    </p:nvPicPr>
                    <p:blipFill>
                      <a:blip r:embed="rId7"/>
                      <a:srcRect/>
                      <a:stretch>
                        <a:fillRect/>
                      </a:stretch>
                    </p:blipFill>
                    <p:spPr bwMode="auto">
                      <a:xfrm>
                        <a:off x="1295400" y="1371600"/>
                        <a:ext cx="5159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68950355"/>
              </p:ext>
            </p:extLst>
          </p:nvPr>
        </p:nvGraphicFramePr>
        <p:xfrm>
          <a:off x="852488" y="2514600"/>
          <a:ext cx="7662862" cy="3962400"/>
        </p:xfrm>
        <a:graphic>
          <a:graphicData uri="http://schemas.openxmlformats.org/presentationml/2006/ole">
            <mc:AlternateContent xmlns:mc="http://schemas.openxmlformats.org/markup-compatibility/2006">
              <mc:Choice xmlns:v="urn:schemas-microsoft-com:vml" Requires="v">
                <p:oleObj spid="_x0000_s111676" name="数式" r:id="rId8" imgW="3263760" imgH="1701720" progId="Equation.3">
                  <p:embed/>
                </p:oleObj>
              </mc:Choice>
              <mc:Fallback>
                <p:oleObj name="数式" r:id="rId8" imgW="3263760" imgH="1701720" progId="Equation.3">
                  <p:embed/>
                  <p:pic>
                    <p:nvPicPr>
                      <p:cNvPr id="9" name="Object 8"/>
                      <p:cNvPicPr>
                        <a:picLocks noChangeAspect="1" noChangeArrowheads="1"/>
                      </p:cNvPicPr>
                      <p:nvPr/>
                    </p:nvPicPr>
                    <p:blipFill>
                      <a:blip r:embed="rId9"/>
                      <a:srcRect/>
                      <a:stretch>
                        <a:fillRect/>
                      </a:stretch>
                    </p:blipFill>
                    <p:spPr bwMode="auto">
                      <a:xfrm>
                        <a:off x="852488" y="2514600"/>
                        <a:ext cx="766286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3618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1460068390"/>
              </p:ext>
            </p:extLst>
          </p:nvPr>
        </p:nvGraphicFramePr>
        <p:xfrm>
          <a:off x="574675" y="1371600"/>
          <a:ext cx="7932738" cy="3962400"/>
        </p:xfrm>
        <a:graphic>
          <a:graphicData uri="http://schemas.openxmlformats.org/presentationml/2006/ole">
            <mc:AlternateContent xmlns:mc="http://schemas.openxmlformats.org/markup-compatibility/2006">
              <mc:Choice xmlns:v="urn:schemas-microsoft-com:vml" Requires="v">
                <p:oleObj spid="_x0000_s112660" name="数式" r:id="rId4" imgW="3377880" imgH="1701720" progId="Equation.3">
                  <p:embed/>
                </p:oleObj>
              </mc:Choice>
              <mc:Fallback>
                <p:oleObj name="数式" r:id="rId4" imgW="3377880" imgH="1701720" progId="Equation.3">
                  <p:embed/>
                  <p:pic>
                    <p:nvPicPr>
                      <p:cNvPr id="9" name="Object 8"/>
                      <p:cNvPicPr>
                        <a:picLocks noChangeAspect="1" noChangeArrowheads="1"/>
                      </p:cNvPicPr>
                      <p:nvPr/>
                    </p:nvPicPr>
                    <p:blipFill>
                      <a:blip r:embed="rId5"/>
                      <a:srcRect/>
                      <a:stretch>
                        <a:fillRect/>
                      </a:stretch>
                    </p:blipFill>
                    <p:spPr bwMode="auto">
                      <a:xfrm>
                        <a:off x="574675" y="1371600"/>
                        <a:ext cx="79327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1057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1891527577"/>
              </p:ext>
            </p:extLst>
          </p:nvPr>
        </p:nvGraphicFramePr>
        <p:xfrm>
          <a:off x="704850" y="533400"/>
          <a:ext cx="5665788" cy="3313113"/>
        </p:xfrm>
        <a:graphic>
          <a:graphicData uri="http://schemas.openxmlformats.org/presentationml/2006/ole">
            <mc:AlternateContent xmlns:mc="http://schemas.openxmlformats.org/markup-compatibility/2006">
              <mc:Choice xmlns:v="urn:schemas-microsoft-com:vml" Requires="v">
                <p:oleObj spid="_x0000_s113703" name="数式" r:id="rId4" imgW="2412720" imgH="1422360" progId="Equation.3">
                  <p:embed/>
                </p:oleObj>
              </mc:Choice>
              <mc:Fallback>
                <p:oleObj name="数式" r:id="rId4" imgW="2412720" imgH="1422360" progId="Equation.3">
                  <p:embed/>
                  <p:pic>
                    <p:nvPicPr>
                      <p:cNvPr id="9" name="Object 8"/>
                      <p:cNvPicPr>
                        <a:picLocks noChangeAspect="1" noChangeArrowheads="1"/>
                      </p:cNvPicPr>
                      <p:nvPr/>
                    </p:nvPicPr>
                    <p:blipFill>
                      <a:blip r:embed="rId5"/>
                      <a:srcRect/>
                      <a:stretch>
                        <a:fillRect/>
                      </a:stretch>
                    </p:blipFill>
                    <p:spPr bwMode="auto">
                      <a:xfrm>
                        <a:off x="704850" y="533400"/>
                        <a:ext cx="566578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94140862"/>
              </p:ext>
            </p:extLst>
          </p:nvPr>
        </p:nvGraphicFramePr>
        <p:xfrm>
          <a:off x="2667000" y="3276600"/>
          <a:ext cx="6145213" cy="2425700"/>
        </p:xfrm>
        <a:graphic>
          <a:graphicData uri="http://schemas.openxmlformats.org/presentationml/2006/ole">
            <mc:AlternateContent xmlns:mc="http://schemas.openxmlformats.org/markup-compatibility/2006">
              <mc:Choice xmlns:v="urn:schemas-microsoft-com:vml" Requires="v">
                <p:oleObj spid="_x0000_s113704" name="数式" r:id="rId6" imgW="2616120" imgH="1041120" progId="Equation.3">
                  <p:embed/>
                </p:oleObj>
              </mc:Choice>
              <mc:Fallback>
                <p:oleObj name="数式" r:id="rId6" imgW="2616120" imgH="1041120" progId="Equation.3">
                  <p:embed/>
                  <p:pic>
                    <p:nvPicPr>
                      <p:cNvPr id="7" name="Object 6"/>
                      <p:cNvPicPr>
                        <a:picLocks noChangeAspect="1" noChangeArrowheads="1"/>
                      </p:cNvPicPr>
                      <p:nvPr/>
                    </p:nvPicPr>
                    <p:blipFill>
                      <a:blip r:embed="rId7"/>
                      <a:srcRect/>
                      <a:stretch>
                        <a:fillRect/>
                      </a:stretch>
                    </p:blipFill>
                    <p:spPr bwMode="auto">
                      <a:xfrm>
                        <a:off x="2667000" y="3276600"/>
                        <a:ext cx="614521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9519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286095179"/>
              </p:ext>
            </p:extLst>
          </p:nvPr>
        </p:nvGraphicFramePr>
        <p:xfrm>
          <a:off x="457200" y="688032"/>
          <a:ext cx="8501062" cy="531813"/>
        </p:xfrm>
        <a:graphic>
          <a:graphicData uri="http://schemas.openxmlformats.org/presentationml/2006/ole">
            <mc:AlternateContent xmlns:mc="http://schemas.openxmlformats.org/markup-compatibility/2006">
              <mc:Choice xmlns:v="urn:schemas-microsoft-com:vml" Requires="v">
                <p:oleObj spid="_x0000_s114727" name="数式" r:id="rId4" imgW="3619440" imgH="228600" progId="Equation.3">
                  <p:embed/>
                </p:oleObj>
              </mc:Choice>
              <mc:Fallback>
                <p:oleObj name="数式" r:id="rId4" imgW="3619440" imgH="228600" progId="Equation.3">
                  <p:embed/>
                  <p:pic>
                    <p:nvPicPr>
                      <p:cNvPr id="7" name="Object 6"/>
                      <p:cNvPicPr>
                        <a:picLocks noChangeAspect="1" noChangeArrowheads="1"/>
                      </p:cNvPicPr>
                      <p:nvPr/>
                    </p:nvPicPr>
                    <p:blipFill>
                      <a:blip r:embed="rId5"/>
                      <a:srcRect/>
                      <a:stretch>
                        <a:fillRect/>
                      </a:stretch>
                    </p:blipFill>
                    <p:spPr bwMode="auto">
                      <a:xfrm>
                        <a:off x="457200" y="688032"/>
                        <a:ext cx="850106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97939544"/>
              </p:ext>
            </p:extLst>
          </p:nvPr>
        </p:nvGraphicFramePr>
        <p:xfrm>
          <a:off x="635000" y="1400175"/>
          <a:ext cx="7812088" cy="3903663"/>
        </p:xfrm>
        <a:graphic>
          <a:graphicData uri="http://schemas.openxmlformats.org/presentationml/2006/ole">
            <mc:AlternateContent xmlns:mc="http://schemas.openxmlformats.org/markup-compatibility/2006">
              <mc:Choice xmlns:v="urn:schemas-microsoft-com:vml" Requires="v">
                <p:oleObj spid="_x0000_s114728" name="数式" r:id="rId6" imgW="3327120" imgH="1676160" progId="Equation.3">
                  <p:embed/>
                </p:oleObj>
              </mc:Choice>
              <mc:Fallback>
                <p:oleObj name="数式" r:id="rId6" imgW="3327120" imgH="1676160" progId="Equation.3">
                  <p:embed/>
                  <p:pic>
                    <p:nvPicPr>
                      <p:cNvPr id="6" name="Object 5"/>
                      <p:cNvPicPr>
                        <a:picLocks noChangeAspect="1" noChangeArrowheads="1"/>
                      </p:cNvPicPr>
                      <p:nvPr/>
                    </p:nvPicPr>
                    <p:blipFill>
                      <a:blip r:embed="rId7"/>
                      <a:srcRect/>
                      <a:stretch>
                        <a:fillRect/>
                      </a:stretch>
                    </p:blipFill>
                    <p:spPr bwMode="auto">
                      <a:xfrm>
                        <a:off x="635000" y="1400175"/>
                        <a:ext cx="7812088"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080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671666082"/>
              </p:ext>
            </p:extLst>
          </p:nvPr>
        </p:nvGraphicFramePr>
        <p:xfrm>
          <a:off x="762000" y="838200"/>
          <a:ext cx="3636962" cy="2838450"/>
        </p:xfrm>
        <a:graphic>
          <a:graphicData uri="http://schemas.openxmlformats.org/presentationml/2006/ole">
            <mc:AlternateContent xmlns:mc="http://schemas.openxmlformats.org/markup-compatibility/2006">
              <mc:Choice xmlns:v="urn:schemas-microsoft-com:vml" Requires="v">
                <p:oleObj spid="_x0000_s115770" name="数式" r:id="rId4" imgW="1549080" imgH="1218960" progId="Equation.3">
                  <p:embed/>
                </p:oleObj>
              </mc:Choice>
              <mc:Fallback>
                <p:oleObj name="数式" r:id="rId4" imgW="1549080" imgH="1218960" progId="Equation.3">
                  <p:embed/>
                  <p:pic>
                    <p:nvPicPr>
                      <p:cNvPr id="6" name="Object 5"/>
                      <p:cNvPicPr>
                        <a:picLocks noChangeAspect="1" noChangeArrowheads="1"/>
                      </p:cNvPicPr>
                      <p:nvPr/>
                    </p:nvPicPr>
                    <p:blipFill>
                      <a:blip r:embed="rId5"/>
                      <a:srcRect/>
                      <a:stretch>
                        <a:fillRect/>
                      </a:stretch>
                    </p:blipFill>
                    <p:spPr bwMode="auto">
                      <a:xfrm>
                        <a:off x="762000" y="838200"/>
                        <a:ext cx="3636962"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71959131"/>
              </p:ext>
            </p:extLst>
          </p:nvPr>
        </p:nvGraphicFramePr>
        <p:xfrm>
          <a:off x="4063330" y="1525640"/>
          <a:ext cx="3667125" cy="2284360"/>
        </p:xfrm>
        <a:graphic>
          <a:graphicData uri="http://schemas.openxmlformats.org/presentationml/2006/ole">
            <mc:AlternateContent xmlns:mc="http://schemas.openxmlformats.org/markup-compatibility/2006">
              <mc:Choice xmlns:v="urn:schemas-microsoft-com:vml" Requires="v">
                <p:oleObj spid="_x0000_s115771" name="Equation" r:id="rId6" imgW="2082600" imgH="1307880" progId="Equation.DSMT4">
                  <p:embed/>
                </p:oleObj>
              </mc:Choice>
              <mc:Fallback>
                <p:oleObj name="Equation" r:id="rId6" imgW="2082600" imgH="1307880" progId="Equation.DSMT4">
                  <p:embed/>
                  <p:pic>
                    <p:nvPicPr>
                      <p:cNvPr id="8" name="Object 7"/>
                      <p:cNvPicPr>
                        <a:picLocks noChangeAspect="1" noChangeArrowheads="1"/>
                      </p:cNvPicPr>
                      <p:nvPr/>
                    </p:nvPicPr>
                    <p:blipFill>
                      <a:blip r:embed="rId7"/>
                      <a:srcRect/>
                      <a:stretch>
                        <a:fillRect/>
                      </a:stretch>
                    </p:blipFill>
                    <p:spPr bwMode="auto">
                      <a:xfrm>
                        <a:off x="4063330" y="1525640"/>
                        <a:ext cx="3667125" cy="228436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8261045"/>
              </p:ext>
            </p:extLst>
          </p:nvPr>
        </p:nvGraphicFramePr>
        <p:xfrm>
          <a:off x="803275" y="4312824"/>
          <a:ext cx="4521200" cy="2120210"/>
        </p:xfrm>
        <a:graphic>
          <a:graphicData uri="http://schemas.openxmlformats.org/presentationml/2006/ole">
            <mc:AlternateContent xmlns:mc="http://schemas.openxmlformats.org/markup-compatibility/2006">
              <mc:Choice xmlns:v="urn:schemas-microsoft-com:vml" Requires="v">
                <p:oleObj spid="_x0000_s115772" name="Equation" r:id="rId8" imgW="2768400" imgH="1307880" progId="Equation.DSMT4">
                  <p:embed/>
                </p:oleObj>
              </mc:Choice>
              <mc:Fallback>
                <p:oleObj name="Equation" r:id="rId8" imgW="2768400" imgH="1307880" progId="Equation.DSMT4">
                  <p:embed/>
                  <p:pic>
                    <p:nvPicPr>
                      <p:cNvPr id="9" name="Object 8"/>
                      <p:cNvPicPr>
                        <a:picLocks noChangeAspect="1" noChangeArrowheads="1"/>
                      </p:cNvPicPr>
                      <p:nvPr/>
                    </p:nvPicPr>
                    <p:blipFill>
                      <a:blip r:embed="rId9"/>
                      <a:srcRect/>
                      <a:stretch>
                        <a:fillRect/>
                      </a:stretch>
                    </p:blipFill>
                    <p:spPr bwMode="auto">
                      <a:xfrm>
                        <a:off x="803275" y="4312824"/>
                        <a:ext cx="4521200" cy="21202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27970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39609948"/>
              </p:ext>
            </p:extLst>
          </p:nvPr>
        </p:nvGraphicFramePr>
        <p:xfrm>
          <a:off x="1065213" y="1143000"/>
          <a:ext cx="2800350" cy="1270000"/>
        </p:xfrm>
        <a:graphic>
          <a:graphicData uri="http://schemas.openxmlformats.org/presentationml/2006/ole">
            <mc:AlternateContent xmlns:mc="http://schemas.openxmlformats.org/markup-compatibility/2006">
              <mc:Choice xmlns:v="urn:schemas-microsoft-com:vml" Requires="v">
                <p:oleObj spid="_x0000_s94441" name="数式" r:id="rId4" imgW="1447560" imgH="660240" progId="Equation.3">
                  <p:embed/>
                </p:oleObj>
              </mc:Choice>
              <mc:Fallback>
                <p:oleObj name="数式" r:id="rId4" imgW="1447560" imgH="660240" progId="Equation.3">
                  <p:embed/>
                  <p:pic>
                    <p:nvPicPr>
                      <p:cNvPr id="0" name="Object 5"/>
                      <p:cNvPicPr>
                        <a:picLocks noChangeAspect="1" noChangeArrowheads="1"/>
                      </p:cNvPicPr>
                      <p:nvPr/>
                    </p:nvPicPr>
                    <p:blipFill>
                      <a:blip r:embed="rId5"/>
                      <a:srcRect/>
                      <a:stretch>
                        <a:fillRect/>
                      </a:stretch>
                    </p:blipFill>
                    <p:spPr bwMode="auto">
                      <a:xfrm>
                        <a:off x="1065213" y="1143000"/>
                        <a:ext cx="28003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62000" y="533400"/>
            <a:ext cx="6019800" cy="461665"/>
          </a:xfrm>
          <a:prstGeom prst="rect">
            <a:avLst/>
          </a:prstGeom>
          <a:noFill/>
        </p:spPr>
        <p:txBody>
          <a:bodyPr wrap="square" rtlCol="0">
            <a:spAutoFit/>
          </a:bodyPr>
          <a:lstStyle/>
          <a:p>
            <a:r>
              <a:rPr lang="en-US" sz="2400" dirty="0">
                <a:latin typeface="+mj-lt"/>
              </a:rPr>
              <a:t>Comments on generalized coordinates:</a:t>
            </a:r>
          </a:p>
        </p:txBody>
      </p:sp>
      <p:sp>
        <p:nvSpPr>
          <p:cNvPr id="7" name="TextBox 6"/>
          <p:cNvSpPr txBox="1"/>
          <p:nvPr/>
        </p:nvSpPr>
        <p:spPr>
          <a:xfrm>
            <a:off x="762000" y="2482872"/>
            <a:ext cx="8001000" cy="1569660"/>
          </a:xfrm>
          <a:prstGeom prst="rect">
            <a:avLst/>
          </a:prstGeom>
          <a:noFill/>
        </p:spPr>
        <p:txBody>
          <a:bodyPr wrap="square" rtlCol="0">
            <a:spAutoFit/>
          </a:bodyPr>
          <a:lstStyle/>
          <a:p>
            <a:r>
              <a:rPr lang="en-US" sz="2400" dirty="0">
                <a:latin typeface="+mj-lt"/>
              </a:rPr>
              <a:t>Here we have assumed that the generalized coordinates </a:t>
            </a:r>
          </a:p>
          <a:p>
            <a:r>
              <a:rPr lang="en-US" sz="2400" dirty="0">
                <a:latin typeface="+mj-lt"/>
              </a:rPr>
              <a:t> </a:t>
            </a:r>
            <a:r>
              <a:rPr lang="en-US" sz="2400" i="1" dirty="0" err="1">
                <a:latin typeface="+mj-lt"/>
              </a:rPr>
              <a:t>q</a:t>
            </a:r>
            <a:r>
              <a:rPr lang="en-US" sz="2400" i="1" baseline="-25000" dirty="0" err="1">
                <a:latin typeface="Symbol" pitchFamily="18" charset="2"/>
              </a:rPr>
              <a:t>s</a:t>
            </a:r>
            <a:r>
              <a:rPr lang="en-US" sz="2400" dirty="0">
                <a:latin typeface="+mj-lt"/>
              </a:rPr>
              <a:t>    are independent.   Now consider the possibility that the coordinates are related through constraint equations of the form:</a:t>
            </a:r>
          </a:p>
        </p:txBody>
      </p:sp>
      <p:graphicFrame>
        <p:nvGraphicFramePr>
          <p:cNvPr id="8" name="Object 7"/>
          <p:cNvGraphicFramePr>
            <a:graphicFrameLocks noChangeAspect="1"/>
          </p:cNvGraphicFramePr>
          <p:nvPr>
            <p:extLst>
              <p:ext uri="{D42A27DB-BD31-4B8C-83A1-F6EECF244321}">
                <p14:modId xmlns:p14="http://schemas.microsoft.com/office/powerpoint/2010/main" val="968165439"/>
              </p:ext>
            </p:extLst>
          </p:nvPr>
        </p:nvGraphicFramePr>
        <p:xfrm>
          <a:off x="581024" y="4213225"/>
          <a:ext cx="8105776" cy="1806575"/>
        </p:xfrm>
        <a:graphic>
          <a:graphicData uri="http://schemas.openxmlformats.org/presentationml/2006/ole">
            <mc:AlternateContent xmlns:mc="http://schemas.openxmlformats.org/markup-compatibility/2006">
              <mc:Choice xmlns:v="urn:schemas-microsoft-com:vml" Requires="v">
                <p:oleObj spid="_x0000_s94442" name="数式" r:id="rId6" imgW="4190760" imgH="939600" progId="Equation.3">
                  <p:embed/>
                </p:oleObj>
              </mc:Choice>
              <mc:Fallback>
                <p:oleObj name="数式" r:id="rId6" imgW="4190760" imgH="939600" progId="Equation.3">
                  <p:embed/>
                  <p:pic>
                    <p:nvPicPr>
                      <p:cNvPr id="0" name="Object 4"/>
                      <p:cNvPicPr>
                        <a:picLocks noChangeAspect="1" noChangeArrowheads="1"/>
                      </p:cNvPicPr>
                      <p:nvPr/>
                    </p:nvPicPr>
                    <p:blipFill>
                      <a:blip r:embed="rId7"/>
                      <a:srcRect/>
                      <a:stretch>
                        <a:fillRect/>
                      </a:stretch>
                    </p:blipFill>
                    <p:spPr bwMode="auto">
                      <a:xfrm>
                        <a:off x="581024" y="4213225"/>
                        <a:ext cx="8105776"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Down Arrow 8"/>
          <p:cNvSpPr/>
          <p:nvPr/>
        </p:nvSpPr>
        <p:spPr>
          <a:xfrm>
            <a:off x="7467600" y="48768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34200" y="4038600"/>
            <a:ext cx="1600200" cy="830997"/>
          </a:xfrm>
          <a:prstGeom prst="rect">
            <a:avLst/>
          </a:prstGeom>
          <a:noFill/>
        </p:spPr>
        <p:txBody>
          <a:bodyPr wrap="square" rtlCol="0">
            <a:spAutoFit/>
          </a:bodyPr>
          <a:lstStyle/>
          <a:p>
            <a:r>
              <a:rPr lang="en-US" sz="2400" dirty="0">
                <a:latin typeface="+mj-lt"/>
              </a:rPr>
              <a:t>Lagrange</a:t>
            </a:r>
          </a:p>
          <a:p>
            <a:r>
              <a:rPr lang="en-US" sz="2400" dirty="0">
                <a:latin typeface="+mj-lt"/>
              </a:rPr>
              <a:t>multipliers</a:t>
            </a:r>
          </a:p>
        </p:txBody>
      </p:sp>
    </p:spTree>
    <p:extLst>
      <p:ext uri="{BB962C8B-B14F-4D97-AF65-F5344CB8AC3E}">
        <p14:creationId xmlns:p14="http://schemas.microsoft.com/office/powerpoint/2010/main" val="2578672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685800" y="381000"/>
            <a:ext cx="7924800" cy="461665"/>
          </a:xfrm>
          <a:prstGeom prst="rect">
            <a:avLst/>
          </a:prstGeom>
          <a:noFill/>
        </p:spPr>
        <p:txBody>
          <a:bodyPr wrap="square" rtlCol="0">
            <a:spAutoFit/>
          </a:bodyPr>
          <a:lstStyle/>
          <a:p>
            <a:r>
              <a:rPr lang="en-US" sz="2400" dirty="0">
                <a:latin typeface="+mj-lt"/>
              </a:rPr>
              <a:t>Simple example:</a:t>
            </a:r>
          </a:p>
        </p:txBody>
      </p:sp>
      <p:grpSp>
        <p:nvGrpSpPr>
          <p:cNvPr id="9" name="Group 8"/>
          <p:cNvGrpSpPr/>
          <p:nvPr/>
        </p:nvGrpSpPr>
        <p:grpSpPr>
          <a:xfrm>
            <a:off x="990600" y="1143000"/>
            <a:ext cx="4876800" cy="2171701"/>
            <a:chOff x="990600" y="2209799"/>
            <a:chExt cx="4876800" cy="2171701"/>
          </a:xfrm>
        </p:grpSpPr>
        <p:sp>
          <p:nvSpPr>
            <p:cNvPr id="7" name="Right Triangle 6"/>
            <p:cNvSpPr/>
            <p:nvPr/>
          </p:nvSpPr>
          <p:spPr>
            <a:xfrm>
              <a:off x="990600" y="2476500"/>
              <a:ext cx="4876800" cy="190500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320000">
              <a:off x="1203235" y="2209799"/>
              <a:ext cx="1066800" cy="533400"/>
            </a:xfrm>
            <a:prstGeom prst="rect">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ight Triangle 10"/>
          <p:cNvSpPr/>
          <p:nvPr/>
        </p:nvSpPr>
        <p:spPr>
          <a:xfrm>
            <a:off x="1033377" y="4419600"/>
            <a:ext cx="4876800" cy="190500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320000">
            <a:off x="1203235" y="4163004"/>
            <a:ext cx="1066800" cy="533400"/>
          </a:xfrm>
          <a:prstGeom prst="rect">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736635" y="1409701"/>
            <a:ext cx="1235165" cy="44709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71800" y="1633248"/>
            <a:ext cx="457200" cy="461665"/>
          </a:xfrm>
          <a:prstGeom prst="rect">
            <a:avLst/>
          </a:prstGeom>
          <a:noFill/>
        </p:spPr>
        <p:txBody>
          <a:bodyPr wrap="square" rtlCol="0">
            <a:spAutoFit/>
          </a:bodyPr>
          <a:lstStyle/>
          <a:p>
            <a:r>
              <a:rPr lang="en-US" sz="2400" dirty="0">
                <a:latin typeface="+mj-lt"/>
              </a:rPr>
              <a:t>u</a:t>
            </a:r>
          </a:p>
        </p:txBody>
      </p:sp>
      <p:cxnSp>
        <p:nvCxnSpPr>
          <p:cNvPr id="16" name="Straight Arrow Connector 15"/>
          <p:cNvCxnSpPr/>
          <p:nvPr/>
        </p:nvCxnSpPr>
        <p:spPr>
          <a:xfrm flipV="1">
            <a:off x="1676400" y="3380796"/>
            <a:ext cx="0" cy="103880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676400" y="4419600"/>
            <a:ext cx="13716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24200" y="4186535"/>
            <a:ext cx="457200" cy="461665"/>
          </a:xfrm>
          <a:prstGeom prst="rect">
            <a:avLst/>
          </a:prstGeom>
          <a:noFill/>
        </p:spPr>
        <p:txBody>
          <a:bodyPr wrap="square" rtlCol="0">
            <a:spAutoFit/>
          </a:bodyPr>
          <a:lstStyle/>
          <a:p>
            <a:r>
              <a:rPr lang="en-US" sz="2400" dirty="0">
                <a:latin typeface="+mj-lt"/>
              </a:rPr>
              <a:t>x</a:t>
            </a:r>
          </a:p>
        </p:txBody>
      </p:sp>
      <p:sp>
        <p:nvSpPr>
          <p:cNvPr id="22" name="TextBox 21"/>
          <p:cNvSpPr txBox="1"/>
          <p:nvPr/>
        </p:nvSpPr>
        <p:spPr>
          <a:xfrm>
            <a:off x="1752600" y="3348335"/>
            <a:ext cx="457200" cy="461665"/>
          </a:xfrm>
          <a:prstGeom prst="rect">
            <a:avLst/>
          </a:prstGeom>
          <a:noFill/>
        </p:spPr>
        <p:txBody>
          <a:bodyPr wrap="square" rtlCol="0">
            <a:spAutoFit/>
          </a:bodyPr>
          <a:lstStyle/>
          <a:p>
            <a:r>
              <a:rPr lang="en-US" sz="2400" dirty="0">
                <a:latin typeface="+mj-lt"/>
              </a:rPr>
              <a:t>y</a:t>
            </a:r>
          </a:p>
        </p:txBody>
      </p:sp>
      <p:sp>
        <p:nvSpPr>
          <p:cNvPr id="23" name="TextBox 22"/>
          <p:cNvSpPr txBox="1"/>
          <p:nvPr/>
        </p:nvSpPr>
        <p:spPr>
          <a:xfrm>
            <a:off x="4343400" y="2819400"/>
            <a:ext cx="457200" cy="461665"/>
          </a:xfrm>
          <a:prstGeom prst="rect">
            <a:avLst/>
          </a:prstGeom>
          <a:noFill/>
        </p:spPr>
        <p:txBody>
          <a:bodyPr wrap="square" rtlCol="0">
            <a:spAutoFit/>
          </a:bodyPr>
          <a:lstStyle/>
          <a:p>
            <a:r>
              <a:rPr lang="en-US" sz="2400" dirty="0">
                <a:latin typeface="Symbol" pitchFamily="18" charset="2"/>
              </a:rPr>
              <a:t>q</a:t>
            </a:r>
          </a:p>
        </p:txBody>
      </p:sp>
      <p:sp>
        <p:nvSpPr>
          <p:cNvPr id="24" name="TextBox 23"/>
          <p:cNvSpPr txBox="1"/>
          <p:nvPr/>
        </p:nvSpPr>
        <p:spPr>
          <a:xfrm>
            <a:off x="4267200" y="5867400"/>
            <a:ext cx="457200" cy="461665"/>
          </a:xfrm>
          <a:prstGeom prst="rect">
            <a:avLst/>
          </a:prstGeom>
          <a:noFill/>
        </p:spPr>
        <p:txBody>
          <a:bodyPr wrap="square" rtlCol="0">
            <a:spAutoFit/>
          </a:bodyPr>
          <a:lstStyle/>
          <a:p>
            <a:r>
              <a:rPr lang="en-US" sz="2400" dirty="0">
                <a:latin typeface="Symbol" pitchFamily="18" charset="2"/>
              </a:rPr>
              <a:t>q</a:t>
            </a:r>
          </a:p>
        </p:txBody>
      </p:sp>
      <p:graphicFrame>
        <p:nvGraphicFramePr>
          <p:cNvPr id="25" name="Object 24"/>
          <p:cNvGraphicFramePr>
            <a:graphicFrameLocks noChangeAspect="1"/>
          </p:cNvGraphicFramePr>
          <p:nvPr>
            <p:extLst>
              <p:ext uri="{D42A27DB-BD31-4B8C-83A1-F6EECF244321}">
                <p14:modId xmlns:p14="http://schemas.microsoft.com/office/powerpoint/2010/main" val="2024715952"/>
              </p:ext>
            </p:extLst>
          </p:nvPr>
        </p:nvGraphicFramePr>
        <p:xfrm>
          <a:off x="4784725" y="1393825"/>
          <a:ext cx="3830638" cy="463550"/>
        </p:xfrm>
        <a:graphic>
          <a:graphicData uri="http://schemas.openxmlformats.org/presentationml/2006/ole">
            <mc:AlternateContent xmlns:mc="http://schemas.openxmlformats.org/markup-compatibility/2006">
              <mc:Choice xmlns:v="urn:schemas-microsoft-com:vml" Requires="v">
                <p:oleObj spid="_x0000_s101605" name="数式" r:id="rId4" imgW="1981080" imgH="241200" progId="Equation.3">
                  <p:embed/>
                </p:oleObj>
              </mc:Choice>
              <mc:Fallback>
                <p:oleObj name="数式" r:id="rId4" imgW="1981080" imgH="241200" progId="Equation.3">
                  <p:embed/>
                  <p:pic>
                    <p:nvPicPr>
                      <p:cNvPr id="0" name=""/>
                      <p:cNvPicPr>
                        <a:picLocks noChangeAspect="1" noChangeArrowheads="1"/>
                      </p:cNvPicPr>
                      <p:nvPr/>
                    </p:nvPicPr>
                    <p:blipFill>
                      <a:blip r:embed="rId5"/>
                      <a:srcRect/>
                      <a:stretch>
                        <a:fillRect/>
                      </a:stretch>
                    </p:blipFill>
                    <p:spPr bwMode="auto">
                      <a:xfrm>
                        <a:off x="4784725" y="1393825"/>
                        <a:ext cx="38306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421921941"/>
              </p:ext>
            </p:extLst>
          </p:nvPr>
        </p:nvGraphicFramePr>
        <p:xfrm>
          <a:off x="4852988" y="4052888"/>
          <a:ext cx="3879850" cy="879475"/>
        </p:xfrm>
        <a:graphic>
          <a:graphicData uri="http://schemas.openxmlformats.org/presentationml/2006/ole">
            <mc:AlternateContent xmlns:mc="http://schemas.openxmlformats.org/markup-compatibility/2006">
              <mc:Choice xmlns:v="urn:schemas-microsoft-com:vml" Requires="v">
                <p:oleObj spid="_x0000_s101606" name="数式" r:id="rId6" imgW="2006280" imgH="457200" progId="Equation.3">
                  <p:embed/>
                </p:oleObj>
              </mc:Choice>
              <mc:Fallback>
                <p:oleObj name="数式" r:id="rId6" imgW="2006280" imgH="457200" progId="Equation.3">
                  <p:embed/>
                  <p:pic>
                    <p:nvPicPr>
                      <p:cNvPr id="0" name=""/>
                      <p:cNvPicPr>
                        <a:picLocks noChangeAspect="1" noChangeArrowheads="1"/>
                      </p:cNvPicPr>
                      <p:nvPr/>
                    </p:nvPicPr>
                    <p:blipFill>
                      <a:blip r:embed="rId7"/>
                      <a:srcRect/>
                      <a:stretch>
                        <a:fillRect/>
                      </a:stretch>
                    </p:blipFill>
                    <p:spPr bwMode="auto">
                      <a:xfrm>
                        <a:off x="4852988" y="4052888"/>
                        <a:ext cx="38798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83695814"/>
              </p:ext>
            </p:extLst>
          </p:nvPr>
        </p:nvGraphicFramePr>
        <p:xfrm>
          <a:off x="3680996" y="4995157"/>
          <a:ext cx="5051842" cy="459258"/>
        </p:xfrm>
        <a:graphic>
          <a:graphicData uri="http://schemas.openxmlformats.org/presentationml/2006/ole">
            <mc:AlternateContent xmlns:mc="http://schemas.openxmlformats.org/markup-compatibility/2006">
              <mc:Choice xmlns:v="urn:schemas-microsoft-com:vml" Requires="v">
                <p:oleObj spid="_x0000_s101607" name="Equation" r:id="rId8" imgW="2933640" imgH="266400" progId="Equation.DSMT4">
                  <p:embed/>
                </p:oleObj>
              </mc:Choice>
              <mc:Fallback>
                <p:oleObj name="Equation" r:id="rId8" imgW="2933640" imgH="266400" progId="Equation.DSMT4">
                  <p:embed/>
                  <p:pic>
                    <p:nvPicPr>
                      <p:cNvPr id="0" name=""/>
                      <p:cNvPicPr/>
                      <p:nvPr/>
                    </p:nvPicPr>
                    <p:blipFill>
                      <a:blip r:embed="rId9"/>
                      <a:stretch>
                        <a:fillRect/>
                      </a:stretch>
                    </p:blipFill>
                    <p:spPr>
                      <a:xfrm>
                        <a:off x="3680996" y="4995157"/>
                        <a:ext cx="5051842" cy="459258"/>
                      </a:xfrm>
                      <a:prstGeom prst="rect">
                        <a:avLst/>
                      </a:prstGeom>
                    </p:spPr>
                  </p:pic>
                </p:oleObj>
              </mc:Fallback>
            </mc:AlternateContent>
          </a:graphicData>
        </a:graphic>
      </p:graphicFrame>
    </p:spTree>
    <p:extLst>
      <p:ext uri="{BB962C8B-B14F-4D97-AF65-F5344CB8AC3E}">
        <p14:creationId xmlns:p14="http://schemas.microsoft.com/office/powerpoint/2010/main" val="4226829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5943600"/>
            <a:ext cx="37338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71116" y="1295400"/>
            <a:ext cx="1825084" cy="5619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84326730"/>
              </p:ext>
            </p:extLst>
          </p:nvPr>
        </p:nvGraphicFramePr>
        <p:xfrm>
          <a:off x="762000" y="240452"/>
          <a:ext cx="6865058" cy="1664548"/>
        </p:xfrm>
        <a:graphic>
          <a:graphicData uri="http://schemas.openxmlformats.org/presentationml/2006/ole">
            <mc:AlternateContent xmlns:mc="http://schemas.openxmlformats.org/markup-compatibility/2006">
              <mc:Choice xmlns:v="urn:schemas-microsoft-com:vml" Requires="v">
                <p:oleObj spid="_x0000_s96486" name="Equation" r:id="rId4" imgW="5257800" imgH="1282680" progId="Equation.DSMT4">
                  <p:embed/>
                </p:oleObj>
              </mc:Choice>
              <mc:Fallback>
                <p:oleObj name="Equation" r:id="rId4" imgW="5257800" imgH="1282680" progId="Equation.DSMT4">
                  <p:embed/>
                  <p:pic>
                    <p:nvPicPr>
                      <p:cNvPr id="0" name="Object 24"/>
                      <p:cNvPicPr>
                        <a:picLocks noChangeAspect="1" noChangeArrowheads="1"/>
                      </p:cNvPicPr>
                      <p:nvPr/>
                    </p:nvPicPr>
                    <p:blipFill>
                      <a:blip r:embed="rId5"/>
                      <a:srcRect/>
                      <a:stretch>
                        <a:fillRect/>
                      </a:stretch>
                    </p:blipFill>
                    <p:spPr bwMode="auto">
                      <a:xfrm>
                        <a:off x="762000" y="240452"/>
                        <a:ext cx="6865058" cy="166454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33411187"/>
              </p:ext>
            </p:extLst>
          </p:nvPr>
        </p:nvGraphicFramePr>
        <p:xfrm>
          <a:off x="803275" y="1981200"/>
          <a:ext cx="5040313" cy="4448175"/>
        </p:xfrm>
        <a:graphic>
          <a:graphicData uri="http://schemas.openxmlformats.org/presentationml/2006/ole">
            <mc:AlternateContent xmlns:mc="http://schemas.openxmlformats.org/markup-compatibility/2006">
              <mc:Choice xmlns:v="urn:schemas-microsoft-com:vml" Requires="v">
                <p:oleObj spid="_x0000_s96487" name="Equation" r:id="rId6" imgW="3848040" imgH="3416040" progId="Equation.DSMT4">
                  <p:embed/>
                </p:oleObj>
              </mc:Choice>
              <mc:Fallback>
                <p:oleObj name="Equation" r:id="rId6" imgW="3848040" imgH="3416040" progId="Equation.DSMT4">
                  <p:embed/>
                  <p:pic>
                    <p:nvPicPr>
                      <p:cNvPr id="0" name="Object 25"/>
                      <p:cNvPicPr>
                        <a:picLocks noChangeAspect="1" noChangeArrowheads="1"/>
                      </p:cNvPicPr>
                      <p:nvPr/>
                    </p:nvPicPr>
                    <p:blipFill>
                      <a:blip r:embed="rId7"/>
                      <a:srcRect/>
                      <a:stretch>
                        <a:fillRect/>
                      </a:stretch>
                    </p:blipFill>
                    <p:spPr bwMode="auto">
                      <a:xfrm>
                        <a:off x="803275" y="1981200"/>
                        <a:ext cx="5040313" cy="4448175"/>
                      </a:xfrm>
                      <a:prstGeom prst="rect">
                        <a:avLst/>
                      </a:prstGeom>
                      <a:noFill/>
                      <a:ln>
                        <a:noFill/>
                      </a:ln>
                    </p:spPr>
                  </p:pic>
                </p:oleObj>
              </mc:Fallback>
            </mc:AlternateContent>
          </a:graphicData>
        </a:graphic>
      </p:graphicFrame>
      <p:sp>
        <p:nvSpPr>
          <p:cNvPr id="7" name="Left Arrow 6"/>
          <p:cNvSpPr/>
          <p:nvPr/>
        </p:nvSpPr>
        <p:spPr>
          <a:xfrm>
            <a:off x="2895600" y="5562600"/>
            <a:ext cx="2876550" cy="381000"/>
          </a:xfrm>
          <a:prstGeom prst="leftArrow">
            <a:avLst>
              <a:gd name="adj1" fmla="val 42683"/>
              <a:gd name="adj2" fmla="val 50000"/>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71116" y="5280878"/>
            <a:ext cx="2815683" cy="830997"/>
          </a:xfrm>
          <a:prstGeom prst="rect">
            <a:avLst/>
          </a:prstGeom>
          <a:noFill/>
        </p:spPr>
        <p:txBody>
          <a:bodyPr wrap="square" rtlCol="0">
            <a:spAutoFit/>
          </a:bodyPr>
          <a:lstStyle/>
          <a:p>
            <a:r>
              <a:rPr lang="en-US" sz="2400" dirty="0">
                <a:latin typeface="+mj-lt"/>
              </a:rPr>
              <a:t>Force of constraint;</a:t>
            </a:r>
          </a:p>
          <a:p>
            <a:r>
              <a:rPr lang="en-US" sz="2400" dirty="0">
                <a:latin typeface="+mj-lt"/>
              </a:rPr>
              <a:t>normal to incline</a:t>
            </a:r>
          </a:p>
        </p:txBody>
      </p:sp>
    </p:spTree>
    <p:extLst>
      <p:ext uri="{BB962C8B-B14F-4D97-AF65-F5344CB8AC3E}">
        <p14:creationId xmlns:p14="http://schemas.microsoft.com/office/powerpoint/2010/main" val="126870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762000" y="457200"/>
            <a:ext cx="6172200" cy="461665"/>
          </a:xfrm>
          <a:prstGeom prst="rect">
            <a:avLst/>
          </a:prstGeom>
          <a:noFill/>
        </p:spPr>
        <p:txBody>
          <a:bodyPr wrap="square" rtlCol="0">
            <a:spAutoFit/>
          </a:bodyPr>
          <a:lstStyle/>
          <a:p>
            <a:r>
              <a:rPr lang="en-US" sz="2400" dirty="0">
                <a:latin typeface="+mj-lt"/>
              </a:rPr>
              <a:t>Rational for Lagrange multipliers</a:t>
            </a:r>
          </a:p>
        </p:txBody>
      </p:sp>
      <p:graphicFrame>
        <p:nvGraphicFramePr>
          <p:cNvPr id="6" name="Object 5"/>
          <p:cNvGraphicFramePr>
            <a:graphicFrameLocks noChangeAspect="1"/>
          </p:cNvGraphicFramePr>
          <p:nvPr>
            <p:extLst>
              <p:ext uri="{D42A27DB-BD31-4B8C-83A1-F6EECF244321}">
                <p14:modId xmlns:p14="http://schemas.microsoft.com/office/powerpoint/2010/main" val="900769758"/>
              </p:ext>
            </p:extLst>
          </p:nvPr>
        </p:nvGraphicFramePr>
        <p:xfrm>
          <a:off x="1195388" y="1066800"/>
          <a:ext cx="4594225" cy="2441575"/>
        </p:xfrm>
        <a:graphic>
          <a:graphicData uri="http://schemas.openxmlformats.org/presentationml/2006/ole">
            <mc:AlternateContent xmlns:mc="http://schemas.openxmlformats.org/markup-compatibility/2006">
              <mc:Choice xmlns:v="urn:schemas-microsoft-com:vml" Requires="v">
                <p:oleObj spid="_x0000_s97488" name="Equation" r:id="rId4" imgW="2374560" imgH="1269720" progId="Equation.DSMT4">
                  <p:embed/>
                </p:oleObj>
              </mc:Choice>
              <mc:Fallback>
                <p:oleObj name="Equation" r:id="rId4" imgW="2374560" imgH="1269720" progId="Equation.DSMT4">
                  <p:embed/>
                  <p:pic>
                    <p:nvPicPr>
                      <p:cNvPr id="0" name="Object 4"/>
                      <p:cNvPicPr>
                        <a:picLocks noChangeAspect="1" noChangeArrowheads="1"/>
                      </p:cNvPicPr>
                      <p:nvPr/>
                    </p:nvPicPr>
                    <p:blipFill>
                      <a:blip r:embed="rId5"/>
                      <a:srcRect/>
                      <a:stretch>
                        <a:fillRect/>
                      </a:stretch>
                    </p:blipFill>
                    <p:spPr bwMode="auto">
                      <a:xfrm>
                        <a:off x="1195388" y="1066800"/>
                        <a:ext cx="459422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79790706"/>
              </p:ext>
            </p:extLst>
          </p:nvPr>
        </p:nvGraphicFramePr>
        <p:xfrm>
          <a:off x="990600" y="3429000"/>
          <a:ext cx="6265862" cy="3200400"/>
        </p:xfrm>
        <a:graphic>
          <a:graphicData uri="http://schemas.openxmlformats.org/presentationml/2006/ole">
            <mc:AlternateContent xmlns:mc="http://schemas.openxmlformats.org/markup-compatibility/2006">
              <mc:Choice xmlns:v="urn:schemas-microsoft-com:vml" Requires="v">
                <p:oleObj spid="_x0000_s97489" name="Equation" r:id="rId6" imgW="3238200" imgH="1663560" progId="Equation.DSMT4">
                  <p:embed/>
                </p:oleObj>
              </mc:Choice>
              <mc:Fallback>
                <p:oleObj name="Equation" r:id="rId6" imgW="3238200" imgH="1663560" progId="Equation.DSMT4">
                  <p:embed/>
                  <p:pic>
                    <p:nvPicPr>
                      <p:cNvPr id="0" name="Object 7"/>
                      <p:cNvPicPr>
                        <a:picLocks noChangeAspect="1" noChangeArrowheads="1"/>
                      </p:cNvPicPr>
                      <p:nvPr/>
                    </p:nvPicPr>
                    <p:blipFill>
                      <a:blip r:embed="rId7"/>
                      <a:srcRect/>
                      <a:stretch>
                        <a:fillRect/>
                      </a:stretch>
                    </p:blipFill>
                    <p:spPr bwMode="auto">
                      <a:xfrm>
                        <a:off x="990600" y="3429000"/>
                        <a:ext cx="62658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8686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A3B79B-C3A8-4959-A04E-FB5B2A9F0194}"/>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3B1A7ECD-17A5-4DC5-A724-E70D7170A086}"/>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5292F425-7AFD-4EB9-8672-5865F78207AD}"/>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27B2099F-8246-4EFB-ACCC-72D8A93C5C71}"/>
              </a:ext>
            </a:extLst>
          </p:cNvPr>
          <p:cNvPicPr>
            <a:picLocks noChangeAspect="1"/>
          </p:cNvPicPr>
          <p:nvPr/>
        </p:nvPicPr>
        <p:blipFill>
          <a:blip r:embed="rId3"/>
          <a:stretch>
            <a:fillRect/>
          </a:stretch>
        </p:blipFill>
        <p:spPr>
          <a:xfrm>
            <a:off x="481012" y="1066800"/>
            <a:ext cx="8843047" cy="4395787"/>
          </a:xfrm>
          <a:prstGeom prst="rect">
            <a:avLst/>
          </a:prstGeom>
        </p:spPr>
      </p:pic>
      <p:sp>
        <p:nvSpPr>
          <p:cNvPr id="6" name="Arrow: Right 5">
            <a:extLst>
              <a:ext uri="{FF2B5EF4-FFF2-40B4-BE49-F238E27FC236}">
                <a16:creationId xmlns:a16="http://schemas.microsoft.com/office/drawing/2014/main" id="{281D6B95-7975-47E3-8D57-0B4941DD97F2}"/>
              </a:ext>
            </a:extLst>
          </p:cNvPr>
          <p:cNvSpPr/>
          <p:nvPr/>
        </p:nvSpPr>
        <p:spPr>
          <a:xfrm>
            <a:off x="381000" y="5029200"/>
            <a:ext cx="304800" cy="457200"/>
          </a:xfrm>
          <a:prstGeom prst="rightArrow">
            <a:avLst/>
          </a:prstGeom>
          <a:solidFill>
            <a:srgbClr val="FF0000">
              <a:alpha val="5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6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0347622"/>
              </p:ext>
            </p:extLst>
          </p:nvPr>
        </p:nvGraphicFramePr>
        <p:xfrm>
          <a:off x="457200" y="1143000"/>
          <a:ext cx="8105775" cy="1806575"/>
        </p:xfrm>
        <a:graphic>
          <a:graphicData uri="http://schemas.openxmlformats.org/presentationml/2006/ole">
            <mc:AlternateContent xmlns:mc="http://schemas.openxmlformats.org/markup-compatibility/2006">
              <mc:Choice xmlns:v="urn:schemas-microsoft-com:vml" Requires="v">
                <p:oleObj spid="_x0000_s98506" name="数式" r:id="rId4" imgW="4190760" imgH="939600" progId="Equation.3">
                  <p:embed/>
                </p:oleObj>
              </mc:Choice>
              <mc:Fallback>
                <p:oleObj name="数式" r:id="rId4" imgW="4190760" imgH="9396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43000"/>
                        <a:ext cx="810577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848600" cy="461665"/>
          </a:xfrm>
          <a:prstGeom prst="rect">
            <a:avLst/>
          </a:prstGeom>
          <a:noFill/>
        </p:spPr>
        <p:txBody>
          <a:bodyPr wrap="square" rtlCol="0">
            <a:spAutoFit/>
          </a:bodyPr>
          <a:lstStyle/>
          <a:p>
            <a:r>
              <a:rPr lang="en-US" sz="2400" dirty="0">
                <a:latin typeface="+mj-lt"/>
              </a:rPr>
              <a:t>Euler-Lagrange equations with constraints:</a:t>
            </a:r>
          </a:p>
        </p:txBody>
      </p:sp>
      <p:sp>
        <p:nvSpPr>
          <p:cNvPr id="7" name="TextBox 6"/>
          <p:cNvSpPr txBox="1"/>
          <p:nvPr/>
        </p:nvSpPr>
        <p:spPr>
          <a:xfrm>
            <a:off x="361604" y="3384357"/>
            <a:ext cx="8534400" cy="461665"/>
          </a:xfrm>
          <a:prstGeom prst="rect">
            <a:avLst/>
          </a:prstGeom>
          <a:noFill/>
        </p:spPr>
        <p:txBody>
          <a:bodyPr wrap="square" rtlCol="0">
            <a:spAutoFit/>
          </a:bodyPr>
          <a:lstStyle/>
          <a:p>
            <a:r>
              <a:rPr lang="en-US" sz="2400" dirty="0">
                <a:latin typeface="+mj-lt"/>
              </a:rPr>
              <a:t>Example:</a:t>
            </a:r>
          </a:p>
        </p:txBody>
      </p:sp>
      <p:grpSp>
        <p:nvGrpSpPr>
          <p:cNvPr id="18" name="Group 17"/>
          <p:cNvGrpSpPr/>
          <p:nvPr/>
        </p:nvGrpSpPr>
        <p:grpSpPr>
          <a:xfrm>
            <a:off x="1219200" y="4038600"/>
            <a:ext cx="2209800" cy="2133600"/>
            <a:chOff x="1219200" y="4038600"/>
            <a:chExt cx="2209800" cy="2133600"/>
          </a:xfrm>
        </p:grpSpPr>
        <p:cxnSp>
          <p:nvCxnSpPr>
            <p:cNvPr id="9" name="Straight Connector 8"/>
            <p:cNvCxnSpPr/>
            <p:nvPr/>
          </p:nvCxnSpPr>
          <p:spPr>
            <a:xfrm>
              <a:off x="1219200" y="4038600"/>
              <a:ext cx="0" cy="21336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4038600"/>
              <a:ext cx="1066800" cy="1371600"/>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133600" y="525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19200" y="4419600"/>
              <a:ext cx="1219200" cy="461665"/>
            </a:xfrm>
            <a:prstGeom prst="rect">
              <a:avLst/>
            </a:prstGeom>
            <a:noFill/>
          </p:spPr>
          <p:txBody>
            <a:bodyPr wrap="square" rtlCol="0">
              <a:spAutoFit/>
            </a:bodyPr>
            <a:lstStyle/>
            <a:p>
              <a:r>
                <a:rPr lang="en-US" sz="2400" dirty="0">
                  <a:latin typeface="Symbol" pitchFamily="18" charset="2"/>
                </a:rPr>
                <a:t>q</a:t>
              </a:r>
            </a:p>
          </p:txBody>
        </p:sp>
        <p:sp>
          <p:nvSpPr>
            <p:cNvPr id="14" name="TextBox 13"/>
            <p:cNvSpPr txBox="1"/>
            <p:nvPr/>
          </p:nvSpPr>
          <p:spPr>
            <a:xfrm>
              <a:off x="1770153" y="4233640"/>
              <a:ext cx="287258" cy="461665"/>
            </a:xfrm>
            <a:prstGeom prst="rect">
              <a:avLst/>
            </a:prstGeom>
            <a:noFill/>
          </p:spPr>
          <p:txBody>
            <a:bodyPr wrap="none" rtlCol="0">
              <a:spAutoFit/>
            </a:bodyPr>
            <a:lstStyle/>
            <a:p>
              <a:r>
                <a:rPr lang="en-US" sz="2400" i="1" dirty="0">
                  <a:latin typeface="+mj-lt"/>
                </a:rPr>
                <a:t>r</a:t>
              </a:r>
            </a:p>
          </p:txBody>
        </p:sp>
        <p:cxnSp>
          <p:nvCxnSpPr>
            <p:cNvPr id="16" name="Straight Arrow Connector 15"/>
            <p:cNvCxnSpPr/>
            <p:nvPr/>
          </p:nvCxnSpPr>
          <p:spPr>
            <a:xfrm>
              <a:off x="2286000" y="5410200"/>
              <a:ext cx="0" cy="53340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90800" y="5562600"/>
              <a:ext cx="838200" cy="461665"/>
            </a:xfrm>
            <a:prstGeom prst="rect">
              <a:avLst/>
            </a:prstGeom>
            <a:noFill/>
          </p:spPr>
          <p:txBody>
            <a:bodyPr wrap="square" rtlCol="0">
              <a:spAutoFit/>
            </a:bodyPr>
            <a:lstStyle/>
            <a:p>
              <a:r>
                <a:rPr lang="en-US" sz="2400" dirty="0">
                  <a:latin typeface="+mj-lt"/>
                </a:rPr>
                <a:t>mg</a:t>
              </a:r>
            </a:p>
          </p:txBody>
        </p:sp>
      </p:grpSp>
      <p:graphicFrame>
        <p:nvGraphicFramePr>
          <p:cNvPr id="19" name="Object 18"/>
          <p:cNvGraphicFramePr>
            <a:graphicFrameLocks noChangeAspect="1"/>
          </p:cNvGraphicFramePr>
          <p:nvPr>
            <p:extLst>
              <p:ext uri="{D42A27DB-BD31-4B8C-83A1-F6EECF244321}">
                <p14:modId xmlns:p14="http://schemas.microsoft.com/office/powerpoint/2010/main" val="4110018127"/>
              </p:ext>
            </p:extLst>
          </p:nvPr>
        </p:nvGraphicFramePr>
        <p:xfrm>
          <a:off x="2895600" y="3838575"/>
          <a:ext cx="5230812" cy="1343025"/>
        </p:xfrm>
        <a:graphic>
          <a:graphicData uri="http://schemas.openxmlformats.org/presentationml/2006/ole">
            <mc:AlternateContent xmlns:mc="http://schemas.openxmlformats.org/markup-compatibility/2006">
              <mc:Choice xmlns:v="urn:schemas-microsoft-com:vml" Requires="v">
                <p:oleObj spid="_x0000_s98507" name="数式" r:id="rId6" imgW="2705040" imgH="698400" progId="Equation.3">
                  <p:embed/>
                </p:oleObj>
              </mc:Choice>
              <mc:Fallback>
                <p:oleObj name="数式" r:id="rId6" imgW="2705040" imgH="698400" progId="Equation.3">
                  <p:embed/>
                  <p:pic>
                    <p:nvPicPr>
                      <p:cNvPr id="0" name="Object 4"/>
                      <p:cNvPicPr>
                        <a:picLocks noChangeAspect="1" noChangeArrowheads="1"/>
                      </p:cNvPicPr>
                      <p:nvPr/>
                    </p:nvPicPr>
                    <p:blipFill>
                      <a:blip r:embed="rId7"/>
                      <a:srcRect/>
                      <a:stretch>
                        <a:fillRect/>
                      </a:stretch>
                    </p:blipFill>
                    <p:spPr bwMode="auto">
                      <a:xfrm>
                        <a:off x="2895600" y="3838575"/>
                        <a:ext cx="5230812"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9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609600" y="457200"/>
            <a:ext cx="6553200" cy="461665"/>
          </a:xfrm>
          <a:prstGeom prst="rect">
            <a:avLst/>
          </a:prstGeom>
          <a:noFill/>
        </p:spPr>
        <p:txBody>
          <a:bodyPr wrap="square" rtlCol="0">
            <a:spAutoFit/>
          </a:bodyPr>
          <a:lstStyle/>
          <a:p>
            <a:r>
              <a:rPr lang="en-US" sz="2400" dirty="0">
                <a:latin typeface="+mj-lt"/>
              </a:rPr>
              <a:t>Example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069247042"/>
              </p:ext>
            </p:extLst>
          </p:nvPr>
        </p:nvGraphicFramePr>
        <p:xfrm>
          <a:off x="1066800" y="1219200"/>
          <a:ext cx="5230813" cy="1343025"/>
        </p:xfrm>
        <a:graphic>
          <a:graphicData uri="http://schemas.openxmlformats.org/presentationml/2006/ole">
            <mc:AlternateContent xmlns:mc="http://schemas.openxmlformats.org/markup-compatibility/2006">
              <mc:Choice xmlns:v="urn:schemas-microsoft-com:vml" Requires="v">
                <p:oleObj spid="_x0000_s99527" name="数式" r:id="rId4" imgW="2705040" imgH="698400" progId="Equation.3">
                  <p:embed/>
                </p:oleObj>
              </mc:Choice>
              <mc:Fallback>
                <p:oleObj name="数式" r:id="rId4" imgW="2705040" imgH="69840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19200"/>
                        <a:ext cx="523081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99851421"/>
              </p:ext>
            </p:extLst>
          </p:nvPr>
        </p:nvGraphicFramePr>
        <p:xfrm>
          <a:off x="1430337" y="2541588"/>
          <a:ext cx="3827463" cy="3249612"/>
        </p:xfrm>
        <a:graphic>
          <a:graphicData uri="http://schemas.openxmlformats.org/presentationml/2006/ole">
            <mc:AlternateContent xmlns:mc="http://schemas.openxmlformats.org/markup-compatibility/2006">
              <mc:Choice xmlns:v="urn:schemas-microsoft-com:vml" Requires="v">
                <p:oleObj spid="_x0000_s99528" name="Equation" r:id="rId6" imgW="1981080" imgH="1688760" progId="Equation.DSMT4">
                  <p:embed/>
                </p:oleObj>
              </mc:Choice>
              <mc:Fallback>
                <p:oleObj name="Equation" r:id="rId6" imgW="1981080" imgH="1688760" progId="Equation.DSMT4">
                  <p:embed/>
                  <p:pic>
                    <p:nvPicPr>
                      <p:cNvPr id="0" name="Object 5"/>
                      <p:cNvPicPr>
                        <a:picLocks noChangeAspect="1" noChangeArrowheads="1"/>
                      </p:cNvPicPr>
                      <p:nvPr/>
                    </p:nvPicPr>
                    <p:blipFill>
                      <a:blip r:embed="rId7"/>
                      <a:srcRect/>
                      <a:stretch>
                        <a:fillRect/>
                      </a:stretch>
                    </p:blipFill>
                    <p:spPr bwMode="auto">
                      <a:xfrm>
                        <a:off x="1430337" y="2541588"/>
                        <a:ext cx="3827463"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3007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10035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334" t="52973" r="21512" b="15222"/>
          <a:stretch/>
        </p:blipFill>
        <p:spPr bwMode="auto">
          <a:xfrm>
            <a:off x="152400" y="762000"/>
            <a:ext cx="5785596" cy="3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346364"/>
            <a:ext cx="7772400" cy="461665"/>
          </a:xfrm>
          <a:prstGeom prst="rect">
            <a:avLst/>
          </a:prstGeom>
          <a:noFill/>
        </p:spPr>
        <p:txBody>
          <a:bodyPr wrap="square" rtlCol="0">
            <a:spAutoFit/>
          </a:bodyPr>
          <a:lstStyle/>
          <a:p>
            <a:r>
              <a:rPr lang="en-US" sz="2400" dirty="0">
                <a:latin typeface="+mj-lt"/>
              </a:rPr>
              <a:t>Another example:</a:t>
            </a:r>
          </a:p>
        </p:txBody>
      </p:sp>
      <p:graphicFrame>
        <p:nvGraphicFramePr>
          <p:cNvPr id="6" name="Object 5"/>
          <p:cNvGraphicFramePr>
            <a:graphicFrameLocks noChangeAspect="1"/>
          </p:cNvGraphicFramePr>
          <p:nvPr>
            <p:extLst>
              <p:ext uri="{D42A27DB-BD31-4B8C-83A1-F6EECF244321}">
                <p14:modId xmlns:p14="http://schemas.microsoft.com/office/powerpoint/2010/main" val="1088500939"/>
              </p:ext>
            </p:extLst>
          </p:nvPr>
        </p:nvGraphicFramePr>
        <p:xfrm>
          <a:off x="3200400" y="790575"/>
          <a:ext cx="5894387" cy="1343025"/>
        </p:xfrm>
        <a:graphic>
          <a:graphicData uri="http://schemas.openxmlformats.org/presentationml/2006/ole">
            <mc:AlternateContent xmlns:mc="http://schemas.openxmlformats.org/markup-compatibility/2006">
              <mc:Choice xmlns:v="urn:schemas-microsoft-com:vml" Requires="v">
                <p:oleObj spid="_x0000_s100545" name="数式" r:id="rId5" imgW="3047760" imgH="698400" progId="Equation.3">
                  <p:embed/>
                </p:oleObj>
              </mc:Choice>
              <mc:Fallback>
                <p:oleObj name="数式" r:id="rId5" imgW="3047760" imgH="698400" progId="Equation.3">
                  <p:embed/>
                  <p:pic>
                    <p:nvPicPr>
                      <p:cNvPr id="0" name="Object 18"/>
                      <p:cNvPicPr>
                        <a:picLocks noChangeAspect="1" noChangeArrowheads="1"/>
                      </p:cNvPicPr>
                      <p:nvPr/>
                    </p:nvPicPr>
                    <p:blipFill>
                      <a:blip r:embed="rId6"/>
                      <a:srcRect/>
                      <a:stretch>
                        <a:fillRect/>
                      </a:stretch>
                    </p:blipFill>
                    <p:spPr bwMode="auto">
                      <a:xfrm>
                        <a:off x="3200400" y="790575"/>
                        <a:ext cx="589438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9769877"/>
              </p:ext>
            </p:extLst>
          </p:nvPr>
        </p:nvGraphicFramePr>
        <p:xfrm>
          <a:off x="5815013" y="1724025"/>
          <a:ext cx="2898775" cy="3762375"/>
        </p:xfrm>
        <a:graphic>
          <a:graphicData uri="http://schemas.openxmlformats.org/presentationml/2006/ole">
            <mc:AlternateContent xmlns:mc="http://schemas.openxmlformats.org/markup-compatibility/2006">
              <mc:Choice xmlns:v="urn:schemas-microsoft-com:vml" Requires="v">
                <p:oleObj spid="_x0000_s100546" name="数式" r:id="rId7" imgW="1498320" imgH="1955520" progId="Equation.3">
                  <p:embed/>
                </p:oleObj>
              </mc:Choice>
              <mc:Fallback>
                <p:oleObj name="数式" r:id="rId7" imgW="1498320" imgH="1955520" progId="Equation.3">
                  <p:embed/>
                  <p:pic>
                    <p:nvPicPr>
                      <p:cNvPr id="0" name="Object 5"/>
                      <p:cNvPicPr>
                        <a:picLocks noChangeAspect="1" noChangeArrowheads="1"/>
                      </p:cNvPicPr>
                      <p:nvPr/>
                    </p:nvPicPr>
                    <p:blipFill>
                      <a:blip r:embed="rId8"/>
                      <a:srcRect/>
                      <a:stretch>
                        <a:fillRect/>
                      </a:stretch>
                    </p:blipFill>
                    <p:spPr bwMode="auto">
                      <a:xfrm>
                        <a:off x="5815013" y="1724025"/>
                        <a:ext cx="28987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23649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228600" y="1354022"/>
            <a:ext cx="3810000" cy="3810000"/>
          </a:xfrm>
          <a:prstGeom prst="rect">
            <a:avLst/>
          </a:prstGeom>
        </p:spPr>
      </p:pic>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6" name="TextBox 5"/>
          <p:cNvSpPr txBox="1"/>
          <p:nvPr/>
        </p:nvSpPr>
        <p:spPr>
          <a:xfrm>
            <a:off x="152400" y="14868"/>
            <a:ext cx="7772400" cy="1569660"/>
          </a:xfrm>
          <a:prstGeom prst="rect">
            <a:avLst/>
          </a:prstGeom>
          <a:noFill/>
        </p:spPr>
        <p:txBody>
          <a:bodyPr wrap="square" rtlCol="0">
            <a:spAutoFit/>
          </a:bodyPr>
          <a:lstStyle/>
          <a:p>
            <a:r>
              <a:rPr lang="en-US" sz="2400" dirty="0">
                <a:latin typeface="+mj-lt"/>
              </a:rPr>
              <a:t>Consider a particle of mass </a:t>
            </a:r>
            <a:r>
              <a:rPr lang="en-US" sz="2400" i="1" dirty="0">
                <a:latin typeface="+mj-lt"/>
              </a:rPr>
              <a:t>m</a:t>
            </a:r>
            <a:r>
              <a:rPr lang="en-US" sz="2400" dirty="0">
                <a:latin typeface="+mj-lt"/>
              </a:rPr>
              <a:t> moving </a:t>
            </a:r>
            <a:r>
              <a:rPr lang="en-US" sz="2400" dirty="0" err="1">
                <a:latin typeface="+mj-lt"/>
              </a:rPr>
              <a:t>frictionlessly</a:t>
            </a:r>
            <a:r>
              <a:rPr lang="en-US" sz="2400" dirty="0">
                <a:latin typeface="+mj-lt"/>
              </a:rPr>
              <a:t> on a parabola </a:t>
            </a:r>
            <a:r>
              <a:rPr lang="en-US" sz="2400" i="1" dirty="0">
                <a:latin typeface="+mj-lt"/>
              </a:rPr>
              <a:t>z=c(x</a:t>
            </a:r>
            <a:r>
              <a:rPr lang="en-US" sz="2400" i="1" baseline="30000" dirty="0">
                <a:latin typeface="+mj-lt"/>
              </a:rPr>
              <a:t>2</a:t>
            </a:r>
            <a:r>
              <a:rPr lang="en-US" sz="2400" i="1" dirty="0">
                <a:latin typeface="+mj-lt"/>
              </a:rPr>
              <a:t>+y</a:t>
            </a:r>
            <a:r>
              <a:rPr lang="en-US" sz="2400" i="1" baseline="30000" dirty="0">
                <a:latin typeface="+mj-lt"/>
              </a:rPr>
              <a:t>2</a:t>
            </a:r>
            <a:r>
              <a:rPr lang="en-US" sz="2400" i="1" dirty="0">
                <a:latin typeface="+mj-lt"/>
              </a:rPr>
              <a:t>)</a:t>
            </a:r>
            <a:r>
              <a:rPr lang="en-US" sz="2400" dirty="0">
                <a:latin typeface="+mj-lt"/>
              </a:rPr>
              <a:t> under the influence of gravity. Find the equations of motion, particularly showing stable circular motion.</a:t>
            </a:r>
          </a:p>
        </p:txBody>
      </p:sp>
      <p:sp>
        <p:nvSpPr>
          <p:cNvPr id="7" name="Oval 6"/>
          <p:cNvSpPr/>
          <p:nvPr/>
        </p:nvSpPr>
        <p:spPr>
          <a:xfrm>
            <a:off x="1524000" y="2327168"/>
            <a:ext cx="228600" cy="228600"/>
          </a:xfrm>
          <a:prstGeom prst="ellipse">
            <a:avLst/>
          </a:prstGeom>
          <a:gradFill flip="none" rotWithShape="1">
            <a:gsLst>
              <a:gs pos="0">
                <a:schemeClr val="accent2">
                  <a:lumMod val="0"/>
                  <a:lumOff val="100000"/>
                </a:schemeClr>
              </a:gs>
              <a:gs pos="35000">
                <a:schemeClr val="accent2">
                  <a:lumMod val="0"/>
                  <a:lumOff val="100000"/>
                </a:schemeClr>
              </a:gs>
              <a:gs pos="74000">
                <a:schemeClr val="accent2">
                  <a:lumMod val="10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72846425"/>
              </p:ext>
            </p:extLst>
          </p:nvPr>
        </p:nvGraphicFramePr>
        <p:xfrm>
          <a:off x="582468" y="5331716"/>
          <a:ext cx="7979064" cy="856940"/>
        </p:xfrm>
        <a:graphic>
          <a:graphicData uri="http://schemas.openxmlformats.org/presentationml/2006/ole">
            <mc:AlternateContent xmlns:mc="http://schemas.openxmlformats.org/markup-compatibility/2006">
              <mc:Choice xmlns:v="urn:schemas-microsoft-com:vml" Requires="v">
                <p:oleObj spid="_x0000_s104514" name="Equation" r:id="rId5" imgW="5321160" imgH="571320" progId="Equation.DSMT4">
                  <p:embed/>
                </p:oleObj>
              </mc:Choice>
              <mc:Fallback>
                <p:oleObj name="Equation" r:id="rId5" imgW="5321160" imgH="571320" progId="Equation.DSMT4">
                  <p:embed/>
                  <p:pic>
                    <p:nvPicPr>
                      <p:cNvPr id="0" name=""/>
                      <p:cNvPicPr/>
                      <p:nvPr/>
                    </p:nvPicPr>
                    <p:blipFill>
                      <a:blip r:embed="rId6"/>
                      <a:stretch>
                        <a:fillRect/>
                      </a:stretch>
                    </p:blipFill>
                    <p:spPr>
                      <a:xfrm>
                        <a:off x="582468" y="5331716"/>
                        <a:ext cx="7979064" cy="856940"/>
                      </a:xfrm>
                      <a:prstGeom prst="rect">
                        <a:avLst/>
                      </a:prstGeom>
                    </p:spPr>
                  </p:pic>
                </p:oleObj>
              </mc:Fallback>
            </mc:AlternateContent>
          </a:graphicData>
        </a:graphic>
      </p:graphicFrame>
    </p:spTree>
    <p:extLst>
      <p:ext uri="{BB962C8B-B14F-4D97-AF65-F5344CB8AC3E}">
        <p14:creationId xmlns:p14="http://schemas.microsoft.com/office/powerpoint/2010/main" val="1433407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2553419"/>
              </p:ext>
            </p:extLst>
          </p:nvPr>
        </p:nvGraphicFramePr>
        <p:xfrm>
          <a:off x="304800" y="381000"/>
          <a:ext cx="7979064" cy="856940"/>
        </p:xfrm>
        <a:graphic>
          <a:graphicData uri="http://schemas.openxmlformats.org/presentationml/2006/ole">
            <mc:AlternateContent xmlns:mc="http://schemas.openxmlformats.org/markup-compatibility/2006">
              <mc:Choice xmlns:v="urn:schemas-microsoft-com:vml" Requires="v">
                <p:oleObj spid="_x0000_s105749" name="Equation" r:id="rId4" imgW="5321160" imgH="571320" progId="Equation.DSMT4">
                  <p:embed/>
                </p:oleObj>
              </mc:Choice>
              <mc:Fallback>
                <p:oleObj name="Equation" r:id="rId4" imgW="5321160" imgH="571320" progId="Equation.DSMT4">
                  <p:embed/>
                  <p:pic>
                    <p:nvPicPr>
                      <p:cNvPr id="0" name=""/>
                      <p:cNvPicPr/>
                      <p:nvPr/>
                    </p:nvPicPr>
                    <p:blipFill>
                      <a:blip r:embed="rId5"/>
                      <a:stretch>
                        <a:fillRect/>
                      </a:stretch>
                    </p:blipFill>
                    <p:spPr>
                      <a:xfrm>
                        <a:off x="304800" y="381000"/>
                        <a:ext cx="7979064" cy="85694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42401624"/>
              </p:ext>
            </p:extLst>
          </p:nvPr>
        </p:nvGraphicFramePr>
        <p:xfrm>
          <a:off x="533400" y="1295400"/>
          <a:ext cx="6227763" cy="1847850"/>
        </p:xfrm>
        <a:graphic>
          <a:graphicData uri="http://schemas.openxmlformats.org/presentationml/2006/ole">
            <mc:AlternateContent xmlns:mc="http://schemas.openxmlformats.org/markup-compatibility/2006">
              <mc:Choice xmlns:v="urn:schemas-microsoft-com:vml" Requires="v">
                <p:oleObj spid="_x0000_s105750" name="Equation" r:id="rId6" imgW="4152600" imgH="1231560" progId="Equation.DSMT4">
                  <p:embed/>
                </p:oleObj>
              </mc:Choice>
              <mc:Fallback>
                <p:oleObj name="Equation" r:id="rId6" imgW="4152600" imgH="1231560" progId="Equation.DSMT4">
                  <p:embed/>
                  <p:pic>
                    <p:nvPicPr>
                      <p:cNvPr id="0" name=""/>
                      <p:cNvPicPr/>
                      <p:nvPr/>
                    </p:nvPicPr>
                    <p:blipFill>
                      <a:blip r:embed="rId7"/>
                      <a:stretch>
                        <a:fillRect/>
                      </a:stretch>
                    </p:blipFill>
                    <p:spPr>
                      <a:xfrm>
                        <a:off x="533400" y="1295400"/>
                        <a:ext cx="6227763" cy="18478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27596109"/>
              </p:ext>
            </p:extLst>
          </p:nvPr>
        </p:nvGraphicFramePr>
        <p:xfrm>
          <a:off x="838200" y="3429000"/>
          <a:ext cx="3843454" cy="2514600"/>
        </p:xfrm>
        <a:graphic>
          <a:graphicData uri="http://schemas.openxmlformats.org/presentationml/2006/ole">
            <mc:AlternateContent xmlns:mc="http://schemas.openxmlformats.org/markup-compatibility/2006">
              <mc:Choice xmlns:v="urn:schemas-microsoft-com:vml" Requires="v">
                <p:oleObj spid="_x0000_s105751" name="Equation" r:id="rId8" imgW="2387520" imgH="1562040" progId="Equation.DSMT4">
                  <p:embed/>
                </p:oleObj>
              </mc:Choice>
              <mc:Fallback>
                <p:oleObj name="Equation" r:id="rId8" imgW="2387520" imgH="1562040" progId="Equation.DSMT4">
                  <p:embed/>
                  <p:pic>
                    <p:nvPicPr>
                      <p:cNvPr id="0" name=""/>
                      <p:cNvPicPr/>
                      <p:nvPr/>
                    </p:nvPicPr>
                    <p:blipFill>
                      <a:blip r:embed="rId9"/>
                      <a:stretch>
                        <a:fillRect/>
                      </a:stretch>
                    </p:blipFill>
                    <p:spPr>
                      <a:xfrm>
                        <a:off x="838200" y="3429000"/>
                        <a:ext cx="3843454" cy="2514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89907881"/>
              </p:ext>
            </p:extLst>
          </p:nvPr>
        </p:nvGraphicFramePr>
        <p:xfrm>
          <a:off x="3352800" y="3983037"/>
          <a:ext cx="5153025" cy="1533525"/>
        </p:xfrm>
        <a:graphic>
          <a:graphicData uri="http://schemas.openxmlformats.org/presentationml/2006/ole">
            <mc:AlternateContent xmlns:mc="http://schemas.openxmlformats.org/markup-compatibility/2006">
              <mc:Choice xmlns:v="urn:schemas-microsoft-com:vml" Requires="v">
                <p:oleObj spid="_x0000_s105752" name="Equation" r:id="rId10" imgW="3200400" imgH="952200" progId="Equation.DSMT4">
                  <p:embed/>
                </p:oleObj>
              </mc:Choice>
              <mc:Fallback>
                <p:oleObj name="Equation" r:id="rId10" imgW="3200400" imgH="952200" progId="Equation.DSMT4">
                  <p:embed/>
                  <p:pic>
                    <p:nvPicPr>
                      <p:cNvPr id="0" name=""/>
                      <p:cNvPicPr/>
                      <p:nvPr/>
                    </p:nvPicPr>
                    <p:blipFill>
                      <a:blip r:embed="rId11"/>
                      <a:stretch>
                        <a:fillRect/>
                      </a:stretch>
                    </p:blipFill>
                    <p:spPr>
                      <a:xfrm>
                        <a:off x="3352800" y="3983037"/>
                        <a:ext cx="5153025" cy="1533525"/>
                      </a:xfrm>
                      <a:prstGeom prst="rect">
                        <a:avLst/>
                      </a:prstGeom>
                    </p:spPr>
                  </p:pic>
                </p:oleObj>
              </mc:Fallback>
            </mc:AlternateContent>
          </a:graphicData>
        </a:graphic>
      </p:graphicFrame>
    </p:spTree>
    <p:extLst>
      <p:ext uri="{BB962C8B-B14F-4D97-AF65-F5344CB8AC3E}">
        <p14:creationId xmlns:p14="http://schemas.microsoft.com/office/powerpoint/2010/main" val="4185114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64538409"/>
              </p:ext>
            </p:extLst>
          </p:nvPr>
        </p:nvGraphicFramePr>
        <p:xfrm>
          <a:off x="661185" y="365126"/>
          <a:ext cx="6227763" cy="857250"/>
        </p:xfrm>
        <a:graphic>
          <a:graphicData uri="http://schemas.openxmlformats.org/presentationml/2006/ole">
            <mc:AlternateContent xmlns:mc="http://schemas.openxmlformats.org/markup-compatibility/2006">
              <mc:Choice xmlns:v="urn:schemas-microsoft-com:vml" Requires="v">
                <p:oleObj spid="_x0000_s106713" name="Equation" r:id="rId4" imgW="4152600" imgH="571320" progId="Equation.DSMT4">
                  <p:embed/>
                </p:oleObj>
              </mc:Choice>
              <mc:Fallback>
                <p:oleObj name="Equation" r:id="rId4" imgW="4152600" imgH="571320" progId="Equation.DSMT4">
                  <p:embed/>
                  <p:pic>
                    <p:nvPicPr>
                      <p:cNvPr id="0" name=""/>
                      <p:cNvPicPr/>
                      <p:nvPr/>
                    </p:nvPicPr>
                    <p:blipFill>
                      <a:blip r:embed="rId5"/>
                      <a:stretch>
                        <a:fillRect/>
                      </a:stretch>
                    </p:blipFill>
                    <p:spPr>
                      <a:xfrm>
                        <a:off x="661185" y="365126"/>
                        <a:ext cx="6227763" cy="8572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59093937"/>
              </p:ext>
            </p:extLst>
          </p:nvPr>
        </p:nvGraphicFramePr>
        <p:xfrm>
          <a:off x="690563" y="1219200"/>
          <a:ext cx="7258050" cy="2946400"/>
        </p:xfrm>
        <a:graphic>
          <a:graphicData uri="http://schemas.openxmlformats.org/presentationml/2006/ole">
            <mc:AlternateContent xmlns:mc="http://schemas.openxmlformats.org/markup-compatibility/2006">
              <mc:Choice xmlns:v="urn:schemas-microsoft-com:vml" Requires="v">
                <p:oleObj spid="_x0000_s106714" name="Equation" r:id="rId6" imgW="4508280" imgH="1828800" progId="Equation.DSMT4">
                  <p:embed/>
                </p:oleObj>
              </mc:Choice>
              <mc:Fallback>
                <p:oleObj name="Equation" r:id="rId6" imgW="4508280" imgH="1828800" progId="Equation.DSMT4">
                  <p:embed/>
                  <p:pic>
                    <p:nvPicPr>
                      <p:cNvPr id="0" name=""/>
                      <p:cNvPicPr/>
                      <p:nvPr/>
                    </p:nvPicPr>
                    <p:blipFill>
                      <a:blip r:embed="rId7"/>
                      <a:stretch>
                        <a:fillRect/>
                      </a:stretch>
                    </p:blipFill>
                    <p:spPr>
                      <a:xfrm>
                        <a:off x="690563" y="1219200"/>
                        <a:ext cx="7258050" cy="2946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24699184"/>
              </p:ext>
            </p:extLst>
          </p:nvPr>
        </p:nvGraphicFramePr>
        <p:xfrm>
          <a:off x="484188" y="4346575"/>
          <a:ext cx="8543925" cy="1758950"/>
        </p:xfrm>
        <a:graphic>
          <a:graphicData uri="http://schemas.openxmlformats.org/presentationml/2006/ole">
            <mc:AlternateContent xmlns:mc="http://schemas.openxmlformats.org/markup-compatibility/2006">
              <mc:Choice xmlns:v="urn:schemas-microsoft-com:vml" Requires="v">
                <p:oleObj spid="_x0000_s106715" name="Equation" r:id="rId8" imgW="4317840" imgH="888840" progId="Equation.DSMT4">
                  <p:embed/>
                </p:oleObj>
              </mc:Choice>
              <mc:Fallback>
                <p:oleObj name="Equation" r:id="rId8" imgW="4317840" imgH="888840" progId="Equation.DSMT4">
                  <p:embed/>
                  <p:pic>
                    <p:nvPicPr>
                      <p:cNvPr id="0" name=""/>
                      <p:cNvPicPr/>
                      <p:nvPr/>
                    </p:nvPicPr>
                    <p:blipFill>
                      <a:blip r:embed="rId9"/>
                      <a:stretch>
                        <a:fillRect/>
                      </a:stretch>
                    </p:blipFill>
                    <p:spPr>
                      <a:xfrm>
                        <a:off x="484188" y="4346575"/>
                        <a:ext cx="8543925" cy="1758950"/>
                      </a:xfrm>
                      <a:prstGeom prst="rect">
                        <a:avLst/>
                      </a:prstGeom>
                    </p:spPr>
                  </p:pic>
                </p:oleObj>
              </mc:Fallback>
            </mc:AlternateContent>
          </a:graphicData>
        </a:graphic>
      </p:graphicFrame>
    </p:spTree>
    <p:extLst>
      <p:ext uri="{BB962C8B-B14F-4D97-AF65-F5344CB8AC3E}">
        <p14:creationId xmlns:p14="http://schemas.microsoft.com/office/powerpoint/2010/main" val="2159964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50570790"/>
              </p:ext>
            </p:extLst>
          </p:nvPr>
        </p:nvGraphicFramePr>
        <p:xfrm>
          <a:off x="385086" y="565797"/>
          <a:ext cx="7115175" cy="962025"/>
        </p:xfrm>
        <a:graphic>
          <a:graphicData uri="http://schemas.openxmlformats.org/presentationml/2006/ole">
            <mc:AlternateContent xmlns:mc="http://schemas.openxmlformats.org/markup-compatibility/2006">
              <mc:Choice xmlns:v="urn:schemas-microsoft-com:vml" Requires="v">
                <p:oleObj spid="_x0000_s116765" name="Equation" r:id="rId4" imgW="4419360" imgH="596880" progId="Equation.DSMT4">
                  <p:embed/>
                </p:oleObj>
              </mc:Choice>
              <mc:Fallback>
                <p:oleObj name="Equation" r:id="rId4" imgW="4419360" imgH="596880" progId="Equation.DSMT4">
                  <p:embed/>
                  <p:pic>
                    <p:nvPicPr>
                      <p:cNvPr id="5" name="Object 4"/>
                      <p:cNvPicPr/>
                      <p:nvPr/>
                    </p:nvPicPr>
                    <p:blipFill>
                      <a:blip r:embed="rId5"/>
                      <a:stretch>
                        <a:fillRect/>
                      </a:stretch>
                    </p:blipFill>
                    <p:spPr>
                      <a:xfrm>
                        <a:off x="385086" y="565797"/>
                        <a:ext cx="7115175" cy="9620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8221724"/>
              </p:ext>
            </p:extLst>
          </p:nvPr>
        </p:nvGraphicFramePr>
        <p:xfrm>
          <a:off x="282575" y="1778889"/>
          <a:ext cx="7337425" cy="3467100"/>
        </p:xfrm>
        <a:graphic>
          <a:graphicData uri="http://schemas.openxmlformats.org/presentationml/2006/ole">
            <mc:AlternateContent xmlns:mc="http://schemas.openxmlformats.org/markup-compatibility/2006">
              <mc:Choice xmlns:v="urn:schemas-microsoft-com:vml" Requires="v">
                <p:oleObj spid="_x0000_s116766" name="Equation" r:id="rId6" imgW="3708360" imgH="1752480" progId="Equation.DSMT4">
                  <p:embed/>
                </p:oleObj>
              </mc:Choice>
              <mc:Fallback>
                <p:oleObj name="Equation" r:id="rId6" imgW="3708360" imgH="1752480" progId="Equation.DSMT4">
                  <p:embed/>
                  <p:pic>
                    <p:nvPicPr>
                      <p:cNvPr id="6" name="Object 5"/>
                      <p:cNvPicPr/>
                      <p:nvPr/>
                    </p:nvPicPr>
                    <p:blipFill>
                      <a:blip r:embed="rId7"/>
                      <a:stretch>
                        <a:fillRect/>
                      </a:stretch>
                    </p:blipFill>
                    <p:spPr>
                      <a:xfrm>
                        <a:off x="282575" y="1778889"/>
                        <a:ext cx="7337425" cy="34671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587B11D8-4B2A-4832-BBC5-C388DBF88F17}"/>
              </a:ext>
            </a:extLst>
          </p:cNvPr>
          <p:cNvSpPr txBox="1"/>
          <p:nvPr/>
        </p:nvSpPr>
        <p:spPr>
          <a:xfrm>
            <a:off x="228600" y="136525"/>
            <a:ext cx="7543800" cy="461665"/>
          </a:xfrm>
          <a:prstGeom prst="rect">
            <a:avLst/>
          </a:prstGeom>
          <a:noFill/>
        </p:spPr>
        <p:txBody>
          <a:bodyPr wrap="square" rtlCol="0">
            <a:spAutoFit/>
          </a:bodyPr>
          <a:lstStyle/>
          <a:p>
            <a:r>
              <a:rPr lang="en-US" sz="2400" dirty="0">
                <a:latin typeface="+mj-lt"/>
              </a:rPr>
              <a:t>Some details --</a:t>
            </a:r>
          </a:p>
        </p:txBody>
      </p:sp>
    </p:spTree>
    <p:extLst>
      <p:ext uri="{BB962C8B-B14F-4D97-AF65-F5344CB8AC3E}">
        <p14:creationId xmlns:p14="http://schemas.microsoft.com/office/powerpoint/2010/main" val="2732644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71571470"/>
              </p:ext>
            </p:extLst>
          </p:nvPr>
        </p:nvGraphicFramePr>
        <p:xfrm>
          <a:off x="451338" y="183095"/>
          <a:ext cx="7115175" cy="962025"/>
        </p:xfrm>
        <a:graphic>
          <a:graphicData uri="http://schemas.openxmlformats.org/presentationml/2006/ole">
            <mc:AlternateContent xmlns:mc="http://schemas.openxmlformats.org/markup-compatibility/2006">
              <mc:Choice xmlns:v="urn:schemas-microsoft-com:vml" Requires="v">
                <p:oleObj spid="_x0000_s110657" name="Equation" r:id="rId4" imgW="4419360" imgH="596880" progId="Equation.DSMT4">
                  <p:embed/>
                </p:oleObj>
              </mc:Choice>
              <mc:Fallback>
                <p:oleObj name="Equation" r:id="rId4" imgW="4419360" imgH="596880" progId="Equation.DSMT4">
                  <p:embed/>
                  <p:pic>
                    <p:nvPicPr>
                      <p:cNvPr id="6" name="Object 5"/>
                      <p:cNvPicPr/>
                      <p:nvPr/>
                    </p:nvPicPr>
                    <p:blipFill>
                      <a:blip r:embed="rId5"/>
                      <a:stretch>
                        <a:fillRect/>
                      </a:stretch>
                    </p:blipFill>
                    <p:spPr>
                      <a:xfrm>
                        <a:off x="451338" y="183095"/>
                        <a:ext cx="7115175" cy="9620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85422759"/>
              </p:ext>
            </p:extLst>
          </p:nvPr>
        </p:nvGraphicFramePr>
        <p:xfrm>
          <a:off x="533400" y="1175316"/>
          <a:ext cx="6608763" cy="1784350"/>
        </p:xfrm>
        <a:graphic>
          <a:graphicData uri="http://schemas.openxmlformats.org/presentationml/2006/ole">
            <mc:AlternateContent xmlns:mc="http://schemas.openxmlformats.org/markup-compatibility/2006">
              <mc:Choice xmlns:v="urn:schemas-microsoft-com:vml" Requires="v">
                <p:oleObj spid="_x0000_s110658" name="Equation" r:id="rId6" imgW="3340080" imgH="901440" progId="Equation.DSMT4">
                  <p:embed/>
                </p:oleObj>
              </mc:Choice>
              <mc:Fallback>
                <p:oleObj name="Equation" r:id="rId6" imgW="3340080" imgH="901440" progId="Equation.DSMT4">
                  <p:embed/>
                  <p:pic>
                    <p:nvPicPr>
                      <p:cNvPr id="7" name="Object 6"/>
                      <p:cNvPicPr/>
                      <p:nvPr/>
                    </p:nvPicPr>
                    <p:blipFill>
                      <a:blip r:embed="rId7"/>
                      <a:stretch>
                        <a:fillRect/>
                      </a:stretch>
                    </p:blipFill>
                    <p:spPr>
                      <a:xfrm>
                        <a:off x="533400" y="1175316"/>
                        <a:ext cx="6608763" cy="17843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73788409"/>
              </p:ext>
            </p:extLst>
          </p:nvPr>
        </p:nvGraphicFramePr>
        <p:xfrm>
          <a:off x="1981379" y="3228036"/>
          <a:ext cx="3712803" cy="2776105"/>
        </p:xfrm>
        <a:graphic>
          <a:graphicData uri="http://schemas.openxmlformats.org/presentationml/2006/ole">
            <mc:AlternateContent xmlns:mc="http://schemas.openxmlformats.org/markup-compatibility/2006">
              <mc:Choice xmlns:v="urn:schemas-microsoft-com:vml" Requires="v">
                <p:oleObj spid="_x0000_s110659" name="Equation" r:id="rId8" imgW="2908080" imgH="2171520" progId="Equation.DSMT4">
                  <p:embed/>
                </p:oleObj>
              </mc:Choice>
              <mc:Fallback>
                <p:oleObj name="Equation" r:id="rId8" imgW="2908080" imgH="2171520" progId="Equation.DSMT4">
                  <p:embed/>
                  <p:pic>
                    <p:nvPicPr>
                      <p:cNvPr id="5" name="Object 4"/>
                      <p:cNvPicPr/>
                      <p:nvPr/>
                    </p:nvPicPr>
                    <p:blipFill>
                      <a:blip r:embed="rId9"/>
                      <a:stretch>
                        <a:fillRect/>
                      </a:stretch>
                    </p:blipFill>
                    <p:spPr>
                      <a:xfrm>
                        <a:off x="1981379" y="3228036"/>
                        <a:ext cx="3712803" cy="2776105"/>
                      </a:xfrm>
                      <a:prstGeom prst="rect">
                        <a:avLst/>
                      </a:prstGeom>
                    </p:spPr>
                  </p:pic>
                </p:oleObj>
              </mc:Fallback>
            </mc:AlternateContent>
          </a:graphicData>
        </a:graphic>
      </p:graphicFrame>
    </p:spTree>
    <p:extLst>
      <p:ext uri="{BB962C8B-B14F-4D97-AF65-F5344CB8AC3E}">
        <p14:creationId xmlns:p14="http://schemas.microsoft.com/office/powerpoint/2010/main" val="294355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90BFAE-5E4E-401E-A170-B8AF86DD9261}"/>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3C65A934-5733-441B-AAD9-1CAEBA80614B}"/>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F0EF7A32-FD29-49A6-B50B-BCCD6C3AF7AE}"/>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6" name="Picture 5">
            <a:extLst>
              <a:ext uri="{FF2B5EF4-FFF2-40B4-BE49-F238E27FC236}">
                <a16:creationId xmlns:a16="http://schemas.microsoft.com/office/drawing/2014/main" id="{F3FA5CEC-3540-4C71-BE29-BCBB72F8E0E9}"/>
              </a:ext>
            </a:extLst>
          </p:cNvPr>
          <p:cNvPicPr>
            <a:picLocks noChangeAspect="1"/>
          </p:cNvPicPr>
          <p:nvPr/>
        </p:nvPicPr>
        <p:blipFill>
          <a:blip r:embed="rId3"/>
          <a:stretch>
            <a:fillRect/>
          </a:stretch>
        </p:blipFill>
        <p:spPr>
          <a:xfrm>
            <a:off x="0" y="988493"/>
            <a:ext cx="9144000" cy="4881014"/>
          </a:xfrm>
          <a:prstGeom prst="rect">
            <a:avLst/>
          </a:prstGeom>
        </p:spPr>
      </p:pic>
    </p:spTree>
    <p:extLst>
      <p:ext uri="{BB962C8B-B14F-4D97-AF65-F5344CB8AC3E}">
        <p14:creationId xmlns:p14="http://schemas.microsoft.com/office/powerpoint/2010/main" val="3559262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B76165-84B5-4BE1-934E-77ACB93E1F5B}"/>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BC0EB7C1-9F47-4652-8F0A-DB960EDD927D}"/>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01C361C4-2F78-4266-B425-8100CFFF84F5}"/>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1AD41300-BACD-4F8D-BDEB-7565004FC588}"/>
              </a:ext>
            </a:extLst>
          </p:cNvPr>
          <p:cNvSpPr txBox="1"/>
          <p:nvPr/>
        </p:nvSpPr>
        <p:spPr>
          <a:xfrm>
            <a:off x="152400" y="228600"/>
            <a:ext cx="8153400" cy="461665"/>
          </a:xfrm>
          <a:prstGeom prst="rect">
            <a:avLst/>
          </a:prstGeom>
          <a:noFill/>
        </p:spPr>
        <p:txBody>
          <a:bodyPr wrap="square" rtlCol="0">
            <a:spAutoFit/>
          </a:bodyPr>
          <a:lstStyle/>
          <a:p>
            <a:r>
              <a:rPr lang="en-US" sz="2400" dirty="0">
                <a:latin typeface="+mj-lt"/>
              </a:rPr>
              <a:t>Physics colloquium Thursday, Sept. 17, 2020 at 4 PM</a:t>
            </a:r>
          </a:p>
        </p:txBody>
      </p:sp>
      <p:pic>
        <p:nvPicPr>
          <p:cNvPr id="6" name="Picture 5">
            <a:extLst>
              <a:ext uri="{FF2B5EF4-FFF2-40B4-BE49-F238E27FC236}">
                <a16:creationId xmlns:a16="http://schemas.microsoft.com/office/drawing/2014/main" id="{3613EC02-BA49-4612-93D3-A653AA588CE4}"/>
              </a:ext>
            </a:extLst>
          </p:cNvPr>
          <p:cNvPicPr>
            <a:picLocks noChangeAspect="1"/>
          </p:cNvPicPr>
          <p:nvPr/>
        </p:nvPicPr>
        <p:blipFill>
          <a:blip r:embed="rId3"/>
          <a:stretch>
            <a:fillRect/>
          </a:stretch>
        </p:blipFill>
        <p:spPr>
          <a:xfrm>
            <a:off x="828675" y="947737"/>
            <a:ext cx="7486650" cy="4962525"/>
          </a:xfrm>
          <a:prstGeom prst="rect">
            <a:avLst/>
          </a:prstGeom>
        </p:spPr>
      </p:pic>
    </p:spTree>
    <p:extLst>
      <p:ext uri="{BB962C8B-B14F-4D97-AF65-F5344CB8AC3E}">
        <p14:creationId xmlns:p14="http://schemas.microsoft.com/office/powerpoint/2010/main" val="295436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4744014"/>
            <a:ext cx="58293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84115877"/>
              </p:ext>
            </p:extLst>
          </p:nvPr>
        </p:nvGraphicFramePr>
        <p:xfrm>
          <a:off x="207962" y="1511864"/>
          <a:ext cx="8728075" cy="3994150"/>
        </p:xfrm>
        <a:graphic>
          <a:graphicData uri="http://schemas.openxmlformats.org/presentationml/2006/ole">
            <mc:AlternateContent xmlns:mc="http://schemas.openxmlformats.org/markup-compatibility/2006">
              <mc:Choice xmlns:v="urn:schemas-microsoft-com:vml" Requires="v">
                <p:oleObj spid="_x0000_s1047" name="Equation" r:id="rId4" imgW="4241520" imgH="1955520" progId="Equation.DSMT4">
                  <p:embed/>
                </p:oleObj>
              </mc:Choice>
              <mc:Fallback>
                <p:oleObj name="Equation" r:id="rId4" imgW="4241520" imgH="1955520" progId="Equation.DSMT4">
                  <p:embed/>
                  <p:pic>
                    <p:nvPicPr>
                      <p:cNvPr id="6" name="Object 5"/>
                      <p:cNvPicPr>
                        <a:picLocks noChangeAspect="1" noChangeArrowheads="1"/>
                      </p:cNvPicPr>
                      <p:nvPr/>
                    </p:nvPicPr>
                    <p:blipFill>
                      <a:blip r:embed="rId5"/>
                      <a:srcRect/>
                      <a:stretch>
                        <a:fillRect/>
                      </a:stretch>
                    </p:blipFill>
                    <p:spPr bwMode="auto">
                      <a:xfrm>
                        <a:off x="207962" y="1511864"/>
                        <a:ext cx="8728075" cy="3994150"/>
                      </a:xfrm>
                      <a:prstGeom prst="rect">
                        <a:avLst/>
                      </a:prstGeom>
                      <a:noFill/>
                      <a:ln>
                        <a:noFill/>
                      </a:ln>
                    </p:spPr>
                  </p:pic>
                </p:oleObj>
              </mc:Fallback>
            </mc:AlternateContent>
          </a:graphicData>
        </a:graphic>
      </p:graphicFrame>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err="1">
                <a:latin typeface="+mj-lt"/>
              </a:rPr>
              <a:t>Lagrangian</a:t>
            </a:r>
            <a:r>
              <a:rPr lang="en-US" sz="2400" dirty="0">
                <a:latin typeface="+mj-lt"/>
              </a:rPr>
              <a:t> mechanics with Lorentz forces</a:t>
            </a:r>
          </a:p>
        </p:txBody>
      </p:sp>
    </p:spTree>
    <p:extLst>
      <p:ext uri="{BB962C8B-B14F-4D97-AF65-F5344CB8AC3E}">
        <p14:creationId xmlns:p14="http://schemas.microsoft.com/office/powerpoint/2010/main" val="1820058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B0DF1-E160-4F4C-9209-FD4B2156B868}"/>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69D16F02-D5A0-446D-87AE-20B05201CB31}"/>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2D1B4B94-4D84-4775-908B-80057C3F0500}"/>
              </a:ext>
            </a:extLst>
          </p:cNvPr>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a:extLst>
              <a:ext uri="{FF2B5EF4-FFF2-40B4-BE49-F238E27FC236}">
                <a16:creationId xmlns:a16="http://schemas.microsoft.com/office/drawing/2014/main" id="{E1298B17-1B86-4DCD-92E9-4706DB35FD6A}"/>
              </a:ext>
            </a:extLst>
          </p:cNvPr>
          <p:cNvGraphicFramePr>
            <a:graphicFrameLocks noChangeAspect="1"/>
          </p:cNvGraphicFramePr>
          <p:nvPr>
            <p:extLst>
              <p:ext uri="{D42A27DB-BD31-4B8C-83A1-F6EECF244321}">
                <p14:modId xmlns:p14="http://schemas.microsoft.com/office/powerpoint/2010/main" val="3250667061"/>
              </p:ext>
            </p:extLst>
          </p:nvPr>
        </p:nvGraphicFramePr>
        <p:xfrm>
          <a:off x="241299" y="990600"/>
          <a:ext cx="7835901" cy="3073400"/>
        </p:xfrm>
        <a:graphic>
          <a:graphicData uri="http://schemas.openxmlformats.org/presentationml/2006/ole">
            <mc:AlternateContent xmlns:mc="http://schemas.openxmlformats.org/markup-compatibility/2006">
              <mc:Choice xmlns:v="urn:schemas-microsoft-com:vml" Requires="v">
                <p:oleObj spid="_x0000_s117771" name="Equation" r:id="rId4" imgW="4051080" imgH="1600200" progId="Equation.DSMT4">
                  <p:embed/>
                </p:oleObj>
              </mc:Choice>
              <mc:Fallback>
                <p:oleObj name="Equation" r:id="rId4" imgW="4051080" imgH="1600200" progId="Equation.DSMT4">
                  <p:embed/>
                  <p:pic>
                    <p:nvPicPr>
                      <p:cNvPr id="12" name="Object 11"/>
                      <p:cNvPicPr>
                        <a:picLocks noChangeAspect="1" noChangeArrowheads="1"/>
                      </p:cNvPicPr>
                      <p:nvPr/>
                    </p:nvPicPr>
                    <p:blipFill>
                      <a:blip r:embed="rId5"/>
                      <a:srcRect/>
                      <a:stretch>
                        <a:fillRect/>
                      </a:stretch>
                    </p:blipFill>
                    <p:spPr bwMode="auto">
                      <a:xfrm>
                        <a:off x="241299" y="990600"/>
                        <a:ext cx="7835901"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8D9DB072-778B-48D8-8AE6-4C64E66729EA}"/>
              </a:ext>
            </a:extLst>
          </p:cNvPr>
          <p:cNvSpPr txBox="1"/>
          <p:nvPr/>
        </p:nvSpPr>
        <p:spPr>
          <a:xfrm>
            <a:off x="228600" y="0"/>
            <a:ext cx="7848600" cy="1200329"/>
          </a:xfrm>
          <a:prstGeom prst="rect">
            <a:avLst/>
          </a:prstGeom>
          <a:noFill/>
        </p:spPr>
        <p:txBody>
          <a:bodyPr wrap="square" rtlCol="0">
            <a:spAutoFit/>
          </a:bodyPr>
          <a:lstStyle/>
          <a:p>
            <a:r>
              <a:rPr lang="en-US" sz="2400" dirty="0">
                <a:latin typeface="+mj-lt"/>
              </a:rPr>
              <a:t>Note: In our discussion of </a:t>
            </a:r>
            <a:r>
              <a:rPr lang="en-US" sz="2400" dirty="0" err="1">
                <a:latin typeface="+mj-lt"/>
              </a:rPr>
              <a:t>D’Alembert’s</a:t>
            </a:r>
            <a:r>
              <a:rPr lang="en-US" sz="2400" dirty="0">
                <a:latin typeface="+mj-lt"/>
              </a:rPr>
              <a:t> virtual work analysis, we  concluded that</a:t>
            </a:r>
          </a:p>
          <a:p>
            <a:endParaRPr lang="en-US" sz="2400" dirty="0">
              <a:latin typeface="+mj-lt"/>
            </a:endParaRPr>
          </a:p>
        </p:txBody>
      </p:sp>
    </p:spTree>
    <p:extLst>
      <p:ext uri="{BB962C8B-B14F-4D97-AF65-F5344CB8AC3E}">
        <p14:creationId xmlns:p14="http://schemas.microsoft.com/office/powerpoint/2010/main" val="126532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9BB63C-0BE2-4DF2-AF04-08143D482A2B}"/>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A6E7E974-87AB-47D7-9620-39F8D21C2851}"/>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071F5C3B-D89D-4B5F-9F0E-D2B176889D78}"/>
              </a:ext>
            </a:extLst>
          </p:cNvPr>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a:extLst>
              <a:ext uri="{FF2B5EF4-FFF2-40B4-BE49-F238E27FC236}">
                <a16:creationId xmlns:a16="http://schemas.microsoft.com/office/drawing/2014/main" id="{4AB6687B-7048-45AC-A807-73DA70362036}"/>
              </a:ext>
            </a:extLst>
          </p:cNvPr>
          <p:cNvGraphicFramePr>
            <a:graphicFrameLocks noChangeAspect="1"/>
          </p:cNvGraphicFramePr>
          <p:nvPr>
            <p:extLst>
              <p:ext uri="{D42A27DB-BD31-4B8C-83A1-F6EECF244321}">
                <p14:modId xmlns:p14="http://schemas.microsoft.com/office/powerpoint/2010/main" val="884575657"/>
              </p:ext>
            </p:extLst>
          </p:nvPr>
        </p:nvGraphicFramePr>
        <p:xfrm>
          <a:off x="407988" y="1831975"/>
          <a:ext cx="8202612" cy="4703763"/>
        </p:xfrm>
        <a:graphic>
          <a:graphicData uri="http://schemas.openxmlformats.org/presentationml/2006/ole">
            <mc:AlternateContent xmlns:mc="http://schemas.openxmlformats.org/markup-compatibility/2006">
              <mc:Choice xmlns:v="urn:schemas-microsoft-com:vml" Requires="v">
                <p:oleObj spid="_x0000_s118802" name="Equation" r:id="rId4" imgW="4241520" imgH="2450880" progId="Equation.DSMT4">
                  <p:embed/>
                </p:oleObj>
              </mc:Choice>
              <mc:Fallback>
                <p:oleObj name="Equation" r:id="rId4" imgW="4241520" imgH="2450880" progId="Equation.DSMT4">
                  <p:embed/>
                  <p:pic>
                    <p:nvPicPr>
                      <p:cNvPr id="7" name="Object 6"/>
                      <p:cNvPicPr>
                        <a:picLocks noChangeAspect="1" noChangeArrowheads="1"/>
                      </p:cNvPicPr>
                      <p:nvPr/>
                    </p:nvPicPr>
                    <p:blipFill>
                      <a:blip r:embed="rId5"/>
                      <a:srcRect/>
                      <a:stretch>
                        <a:fillRect/>
                      </a:stretch>
                    </p:blipFill>
                    <p:spPr bwMode="auto">
                      <a:xfrm>
                        <a:off x="407988" y="1831975"/>
                        <a:ext cx="8202612"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4EDD7DCF-6C05-4FD7-B91D-62E3D9A6B38F}"/>
              </a:ext>
            </a:extLst>
          </p:cNvPr>
          <p:cNvGraphicFramePr>
            <a:graphicFrameLocks noChangeAspect="1"/>
          </p:cNvGraphicFramePr>
          <p:nvPr>
            <p:extLst>
              <p:ext uri="{D42A27DB-BD31-4B8C-83A1-F6EECF244321}">
                <p14:modId xmlns:p14="http://schemas.microsoft.com/office/powerpoint/2010/main" val="1290497075"/>
              </p:ext>
            </p:extLst>
          </p:nvPr>
        </p:nvGraphicFramePr>
        <p:xfrm>
          <a:off x="228600" y="596900"/>
          <a:ext cx="8867775" cy="1317625"/>
        </p:xfrm>
        <a:graphic>
          <a:graphicData uri="http://schemas.openxmlformats.org/presentationml/2006/ole">
            <mc:AlternateContent xmlns:mc="http://schemas.openxmlformats.org/markup-compatibility/2006">
              <mc:Choice xmlns:v="urn:schemas-microsoft-com:vml" Requires="v">
                <p:oleObj spid="_x0000_s118803" name="数式" r:id="rId6" imgW="4584600" imgH="685800" progId="Equation.3">
                  <p:embed/>
                </p:oleObj>
              </mc:Choice>
              <mc:Fallback>
                <p:oleObj name="数式" r:id="rId6" imgW="4584600" imgH="685800" progId="Equation.3">
                  <p:embed/>
                  <p:pic>
                    <p:nvPicPr>
                      <p:cNvPr id="5" name="Object 4"/>
                      <p:cNvPicPr>
                        <a:picLocks noChangeAspect="1" noChangeArrowheads="1"/>
                      </p:cNvPicPr>
                      <p:nvPr/>
                    </p:nvPicPr>
                    <p:blipFill>
                      <a:blip r:embed="rId7"/>
                      <a:srcRect/>
                      <a:stretch>
                        <a:fillRect/>
                      </a:stretch>
                    </p:blipFill>
                    <p:spPr bwMode="auto">
                      <a:xfrm>
                        <a:off x="228600" y="596900"/>
                        <a:ext cx="88677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864BADDC-903F-4AF6-95C0-E0590018C29D}"/>
              </a:ext>
            </a:extLst>
          </p:cNvPr>
          <p:cNvSpPr txBox="1"/>
          <p:nvPr/>
        </p:nvSpPr>
        <p:spPr>
          <a:xfrm>
            <a:off x="129209" y="78729"/>
            <a:ext cx="7467600" cy="461665"/>
          </a:xfrm>
          <a:prstGeom prst="rect">
            <a:avLst/>
          </a:prstGeom>
          <a:noFill/>
        </p:spPr>
        <p:txBody>
          <a:bodyPr wrap="square" rtlCol="0">
            <a:spAutoFit/>
          </a:bodyPr>
          <a:lstStyle/>
          <a:p>
            <a:r>
              <a:rPr lang="en-US" sz="2400" dirty="0">
                <a:latin typeface="+mj-lt"/>
              </a:rPr>
              <a:t>Lorentz forces:</a:t>
            </a:r>
          </a:p>
        </p:txBody>
      </p:sp>
    </p:spTree>
    <p:extLst>
      <p:ext uri="{BB962C8B-B14F-4D97-AF65-F5344CB8AC3E}">
        <p14:creationId xmlns:p14="http://schemas.microsoft.com/office/powerpoint/2010/main" val="279546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47F308-DEC5-4A1D-BE94-9354F08CD0E6}"/>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FC053C48-C371-4E7D-8434-619055C50D3C}"/>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4A9645EC-522B-495C-B5F8-896872FD84BF}"/>
              </a:ext>
            </a:extLst>
          </p:cNvPr>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a:extLst>
              <a:ext uri="{FF2B5EF4-FFF2-40B4-BE49-F238E27FC236}">
                <a16:creationId xmlns:a16="http://schemas.microsoft.com/office/drawing/2014/main" id="{5319D776-FD49-4B9E-AB37-090859F3EED4}"/>
              </a:ext>
            </a:extLst>
          </p:cNvPr>
          <p:cNvGraphicFramePr>
            <a:graphicFrameLocks noChangeAspect="1"/>
          </p:cNvGraphicFramePr>
          <p:nvPr>
            <p:extLst>
              <p:ext uri="{D42A27DB-BD31-4B8C-83A1-F6EECF244321}">
                <p14:modId xmlns:p14="http://schemas.microsoft.com/office/powerpoint/2010/main" val="1730702747"/>
              </p:ext>
            </p:extLst>
          </p:nvPr>
        </p:nvGraphicFramePr>
        <p:xfrm>
          <a:off x="671513" y="914400"/>
          <a:ext cx="6657975" cy="439738"/>
        </p:xfrm>
        <a:graphic>
          <a:graphicData uri="http://schemas.openxmlformats.org/presentationml/2006/ole">
            <mc:AlternateContent xmlns:mc="http://schemas.openxmlformats.org/markup-compatibility/2006">
              <mc:Choice xmlns:v="urn:schemas-microsoft-com:vml" Requires="v">
                <p:oleObj spid="_x0000_s119845" name="数式" r:id="rId4" imgW="3441600" imgH="228600" progId="Equation.3">
                  <p:embed/>
                </p:oleObj>
              </mc:Choice>
              <mc:Fallback>
                <p:oleObj name="数式" r:id="rId4" imgW="3441600" imgH="228600" progId="Equation.3">
                  <p:embed/>
                  <p:pic>
                    <p:nvPicPr>
                      <p:cNvPr id="5" name="Object 4"/>
                      <p:cNvPicPr>
                        <a:picLocks noChangeAspect="1" noChangeArrowheads="1"/>
                      </p:cNvPicPr>
                      <p:nvPr/>
                    </p:nvPicPr>
                    <p:blipFill>
                      <a:blip r:embed="rId5"/>
                      <a:srcRect/>
                      <a:stretch>
                        <a:fillRect/>
                      </a:stretch>
                    </p:blipFill>
                    <p:spPr bwMode="auto">
                      <a:xfrm>
                        <a:off x="671513" y="914400"/>
                        <a:ext cx="66579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00896964-2D84-4CFD-B2F9-98007F79FA3F}"/>
              </a:ext>
            </a:extLst>
          </p:cNvPr>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 continued:</a:t>
            </a:r>
          </a:p>
        </p:txBody>
      </p:sp>
      <p:graphicFrame>
        <p:nvGraphicFramePr>
          <p:cNvPr id="7" name="Object 6">
            <a:extLst>
              <a:ext uri="{FF2B5EF4-FFF2-40B4-BE49-F238E27FC236}">
                <a16:creationId xmlns:a16="http://schemas.microsoft.com/office/drawing/2014/main" id="{3BA139C3-AAAD-46D2-BA89-94CBE71FB25A}"/>
              </a:ext>
            </a:extLst>
          </p:cNvPr>
          <p:cNvGraphicFramePr>
            <a:graphicFrameLocks noChangeAspect="1"/>
          </p:cNvGraphicFramePr>
          <p:nvPr>
            <p:extLst>
              <p:ext uri="{D42A27DB-BD31-4B8C-83A1-F6EECF244321}">
                <p14:modId xmlns:p14="http://schemas.microsoft.com/office/powerpoint/2010/main" val="1366186897"/>
              </p:ext>
            </p:extLst>
          </p:nvPr>
        </p:nvGraphicFramePr>
        <p:xfrm>
          <a:off x="838200" y="1600200"/>
          <a:ext cx="4543425" cy="1560513"/>
        </p:xfrm>
        <a:graphic>
          <a:graphicData uri="http://schemas.openxmlformats.org/presentationml/2006/ole">
            <mc:AlternateContent xmlns:mc="http://schemas.openxmlformats.org/markup-compatibility/2006">
              <mc:Choice xmlns:v="urn:schemas-microsoft-com:vml" Requires="v">
                <p:oleObj spid="_x0000_s119846" name="数式" r:id="rId6" imgW="2349360" imgH="812520" progId="Equation.3">
                  <p:embed/>
                </p:oleObj>
              </mc:Choice>
              <mc:Fallback>
                <p:oleObj name="数式" r:id="rId6" imgW="2349360" imgH="812520" progId="Equation.3">
                  <p:embed/>
                  <p:pic>
                    <p:nvPicPr>
                      <p:cNvPr id="7" name="Object 6"/>
                      <p:cNvPicPr>
                        <a:picLocks noChangeAspect="1" noChangeArrowheads="1"/>
                      </p:cNvPicPr>
                      <p:nvPr/>
                    </p:nvPicPr>
                    <p:blipFill>
                      <a:blip r:embed="rId7"/>
                      <a:srcRect/>
                      <a:stretch>
                        <a:fillRect/>
                      </a:stretch>
                    </p:blipFill>
                    <p:spPr bwMode="auto">
                      <a:xfrm>
                        <a:off x="838200" y="1600200"/>
                        <a:ext cx="454342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BF0B8A88-D39E-4FF1-9DA7-D43A0E5954B2}"/>
              </a:ext>
            </a:extLst>
          </p:cNvPr>
          <p:cNvGraphicFramePr>
            <a:graphicFrameLocks noChangeAspect="1"/>
          </p:cNvGraphicFramePr>
          <p:nvPr>
            <p:extLst>
              <p:ext uri="{D42A27DB-BD31-4B8C-83A1-F6EECF244321}">
                <p14:modId xmlns:p14="http://schemas.microsoft.com/office/powerpoint/2010/main" val="3132084139"/>
              </p:ext>
            </p:extLst>
          </p:nvPr>
        </p:nvGraphicFramePr>
        <p:xfrm>
          <a:off x="920750" y="3352800"/>
          <a:ext cx="7146925" cy="927100"/>
        </p:xfrm>
        <a:graphic>
          <a:graphicData uri="http://schemas.openxmlformats.org/presentationml/2006/ole">
            <mc:AlternateContent xmlns:mc="http://schemas.openxmlformats.org/markup-compatibility/2006">
              <mc:Choice xmlns:v="urn:schemas-microsoft-com:vml" Requires="v">
                <p:oleObj spid="_x0000_s119847" name="数式" r:id="rId8" imgW="3695400" imgH="482400" progId="Equation.3">
                  <p:embed/>
                </p:oleObj>
              </mc:Choice>
              <mc:Fallback>
                <p:oleObj name="数式" r:id="rId8" imgW="3695400" imgH="482400" progId="Equation.3">
                  <p:embed/>
                  <p:pic>
                    <p:nvPicPr>
                      <p:cNvPr id="9" name="Object 8"/>
                      <p:cNvPicPr>
                        <a:picLocks noChangeAspect="1" noChangeArrowheads="1"/>
                      </p:cNvPicPr>
                      <p:nvPr/>
                    </p:nvPicPr>
                    <p:blipFill>
                      <a:blip r:embed="rId9"/>
                      <a:srcRect/>
                      <a:stretch>
                        <a:fillRect/>
                      </a:stretch>
                    </p:blipFill>
                    <p:spPr bwMode="auto">
                      <a:xfrm>
                        <a:off x="920750" y="3352800"/>
                        <a:ext cx="71469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79998F4C-BF04-474D-89FC-70C986AC97EC}"/>
              </a:ext>
            </a:extLst>
          </p:cNvPr>
          <p:cNvGraphicFramePr>
            <a:graphicFrameLocks noChangeAspect="1"/>
          </p:cNvGraphicFramePr>
          <p:nvPr>
            <p:extLst>
              <p:ext uri="{D42A27DB-BD31-4B8C-83A1-F6EECF244321}">
                <p14:modId xmlns:p14="http://schemas.microsoft.com/office/powerpoint/2010/main" val="1840211882"/>
              </p:ext>
            </p:extLst>
          </p:nvPr>
        </p:nvGraphicFramePr>
        <p:xfrm>
          <a:off x="990600" y="4267200"/>
          <a:ext cx="2087563" cy="755650"/>
        </p:xfrm>
        <a:graphic>
          <a:graphicData uri="http://schemas.openxmlformats.org/presentationml/2006/ole">
            <mc:AlternateContent xmlns:mc="http://schemas.openxmlformats.org/markup-compatibility/2006">
              <mc:Choice xmlns:v="urn:schemas-microsoft-com:vml" Requires="v">
                <p:oleObj spid="_x0000_s119848" name="数式" r:id="rId10" imgW="1079280" imgH="393480" progId="Equation.3">
                  <p:embed/>
                </p:oleObj>
              </mc:Choice>
              <mc:Fallback>
                <p:oleObj name="数式" r:id="rId10" imgW="1079280" imgH="393480" progId="Equation.3">
                  <p:embed/>
                  <p:pic>
                    <p:nvPicPr>
                      <p:cNvPr id="10" name="Object 9"/>
                      <p:cNvPicPr>
                        <a:picLocks noChangeAspect="1" noChangeArrowheads="1"/>
                      </p:cNvPicPr>
                      <p:nvPr/>
                    </p:nvPicPr>
                    <p:blipFill>
                      <a:blip r:embed="rId11"/>
                      <a:srcRect/>
                      <a:stretch>
                        <a:fillRect/>
                      </a:stretch>
                    </p:blipFill>
                    <p:spPr bwMode="auto">
                      <a:xfrm>
                        <a:off x="990600" y="4267200"/>
                        <a:ext cx="2087563" cy="755650"/>
                      </a:xfrm>
                      <a:prstGeom prst="rect">
                        <a:avLst/>
                      </a:prstGeom>
                      <a:noFill/>
                      <a:ln>
                        <a:noFill/>
                      </a:ln>
                    </p:spPr>
                  </p:pic>
                </p:oleObj>
              </mc:Fallback>
            </mc:AlternateContent>
          </a:graphicData>
        </a:graphic>
      </p:graphicFrame>
      <p:graphicFrame>
        <p:nvGraphicFramePr>
          <p:cNvPr id="10" name="Object 9">
            <a:extLst>
              <a:ext uri="{FF2B5EF4-FFF2-40B4-BE49-F238E27FC236}">
                <a16:creationId xmlns:a16="http://schemas.microsoft.com/office/drawing/2014/main" id="{EF191134-F00D-490F-8E96-94847BFAFF32}"/>
              </a:ext>
            </a:extLst>
          </p:cNvPr>
          <p:cNvGraphicFramePr>
            <a:graphicFrameLocks noChangeAspect="1"/>
          </p:cNvGraphicFramePr>
          <p:nvPr>
            <p:extLst>
              <p:ext uri="{D42A27DB-BD31-4B8C-83A1-F6EECF244321}">
                <p14:modId xmlns:p14="http://schemas.microsoft.com/office/powerpoint/2010/main" val="676952242"/>
              </p:ext>
            </p:extLst>
          </p:nvPr>
        </p:nvGraphicFramePr>
        <p:xfrm>
          <a:off x="762000" y="5208890"/>
          <a:ext cx="7437438" cy="734710"/>
        </p:xfrm>
        <a:graphic>
          <a:graphicData uri="http://schemas.openxmlformats.org/presentationml/2006/ole">
            <mc:AlternateContent xmlns:mc="http://schemas.openxmlformats.org/markup-compatibility/2006">
              <mc:Choice xmlns:v="urn:schemas-microsoft-com:vml" Requires="v">
                <p:oleObj spid="_x0000_s119849" name="数式" r:id="rId12" imgW="4597200" imgH="457200" progId="Equation.3">
                  <p:embed/>
                </p:oleObj>
              </mc:Choice>
              <mc:Fallback>
                <p:oleObj name="数式" r:id="rId12" imgW="4597200" imgH="457200" progId="Equation.3">
                  <p:embed/>
                  <p:pic>
                    <p:nvPicPr>
                      <p:cNvPr id="11" name="Object 10"/>
                      <p:cNvPicPr>
                        <a:picLocks noChangeAspect="1" noChangeArrowheads="1"/>
                      </p:cNvPicPr>
                      <p:nvPr/>
                    </p:nvPicPr>
                    <p:blipFill>
                      <a:blip r:embed="rId13"/>
                      <a:srcRect/>
                      <a:stretch>
                        <a:fillRect/>
                      </a:stretch>
                    </p:blipFill>
                    <p:spPr bwMode="auto">
                      <a:xfrm>
                        <a:off x="762000" y="5208890"/>
                        <a:ext cx="7437438" cy="7347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27637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D0BC7A-124C-4482-9E7E-2EEA5DADF3CD}"/>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8597C48F-7BE0-4688-81CC-0B378623D103}"/>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B8A10082-0C5A-4E1B-AC4F-C8449EB7ECDE}"/>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ABA3CB0D-FBB3-498A-9646-66910B02B6E7}"/>
              </a:ext>
            </a:extLst>
          </p:cNvPr>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 continued:</a:t>
            </a:r>
          </a:p>
        </p:txBody>
      </p:sp>
      <p:graphicFrame>
        <p:nvGraphicFramePr>
          <p:cNvPr id="6" name="Object 5">
            <a:extLst>
              <a:ext uri="{FF2B5EF4-FFF2-40B4-BE49-F238E27FC236}">
                <a16:creationId xmlns:a16="http://schemas.microsoft.com/office/drawing/2014/main" id="{17B0E27D-6C88-4941-A1BE-A524AC53DD30}"/>
              </a:ext>
            </a:extLst>
          </p:cNvPr>
          <p:cNvGraphicFramePr>
            <a:graphicFrameLocks noChangeAspect="1"/>
          </p:cNvGraphicFramePr>
          <p:nvPr>
            <p:extLst>
              <p:ext uri="{D42A27DB-BD31-4B8C-83A1-F6EECF244321}">
                <p14:modId xmlns:p14="http://schemas.microsoft.com/office/powerpoint/2010/main" val="55972786"/>
              </p:ext>
            </p:extLst>
          </p:nvPr>
        </p:nvGraphicFramePr>
        <p:xfrm>
          <a:off x="838200" y="838200"/>
          <a:ext cx="7146925" cy="927100"/>
        </p:xfrm>
        <a:graphic>
          <a:graphicData uri="http://schemas.openxmlformats.org/presentationml/2006/ole">
            <mc:AlternateContent xmlns:mc="http://schemas.openxmlformats.org/markup-compatibility/2006">
              <mc:Choice xmlns:v="urn:schemas-microsoft-com:vml" Requires="v">
                <p:oleObj spid="_x0000_s120855" name="数式" r:id="rId4" imgW="3695400" imgH="482400" progId="Equation.3">
                  <p:embed/>
                </p:oleObj>
              </mc:Choice>
              <mc:Fallback>
                <p:oleObj name="数式" r:id="rId4" imgW="3695400" imgH="482400" progId="Equation.3">
                  <p:embed/>
                  <p:pic>
                    <p:nvPicPr>
                      <p:cNvPr id="9" name="Object 8"/>
                      <p:cNvPicPr>
                        <a:picLocks noChangeAspect="1" noChangeArrowheads="1"/>
                      </p:cNvPicPr>
                      <p:nvPr/>
                    </p:nvPicPr>
                    <p:blipFill>
                      <a:blip r:embed="rId5"/>
                      <a:srcRect/>
                      <a:stretch>
                        <a:fillRect/>
                      </a:stretch>
                    </p:blipFill>
                    <p:spPr bwMode="auto">
                      <a:xfrm>
                        <a:off x="838200" y="838200"/>
                        <a:ext cx="71469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15CF521E-79A2-4FAC-ACB9-00CD779E461C}"/>
              </a:ext>
            </a:extLst>
          </p:cNvPr>
          <p:cNvGraphicFramePr>
            <a:graphicFrameLocks noChangeAspect="1"/>
          </p:cNvGraphicFramePr>
          <p:nvPr>
            <p:extLst>
              <p:ext uri="{D42A27DB-BD31-4B8C-83A1-F6EECF244321}">
                <p14:modId xmlns:p14="http://schemas.microsoft.com/office/powerpoint/2010/main" val="1617250921"/>
              </p:ext>
            </p:extLst>
          </p:nvPr>
        </p:nvGraphicFramePr>
        <p:xfrm>
          <a:off x="685801" y="1752600"/>
          <a:ext cx="7315200" cy="896253"/>
        </p:xfrm>
        <a:graphic>
          <a:graphicData uri="http://schemas.openxmlformats.org/presentationml/2006/ole">
            <mc:AlternateContent xmlns:mc="http://schemas.openxmlformats.org/markup-compatibility/2006">
              <mc:Choice xmlns:v="urn:schemas-microsoft-com:vml" Requires="v">
                <p:oleObj spid="_x0000_s120856" name="数式" r:id="rId6" imgW="3708360" imgH="457200" progId="Equation.3">
                  <p:embed/>
                </p:oleObj>
              </mc:Choice>
              <mc:Fallback>
                <p:oleObj name="数式" r:id="rId6" imgW="3708360" imgH="457200" progId="Equation.3">
                  <p:embed/>
                  <p:pic>
                    <p:nvPicPr>
                      <p:cNvPr id="11" name="Object 10"/>
                      <p:cNvPicPr>
                        <a:picLocks noChangeAspect="1" noChangeArrowheads="1"/>
                      </p:cNvPicPr>
                      <p:nvPr/>
                    </p:nvPicPr>
                    <p:blipFill>
                      <a:blip r:embed="rId7"/>
                      <a:srcRect/>
                      <a:stretch>
                        <a:fillRect/>
                      </a:stretch>
                    </p:blipFill>
                    <p:spPr bwMode="auto">
                      <a:xfrm>
                        <a:off x="685801" y="1752600"/>
                        <a:ext cx="7315200" cy="896253"/>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31B3968D-510C-48F6-9C4B-70C71C8703E3}"/>
              </a:ext>
            </a:extLst>
          </p:cNvPr>
          <p:cNvGraphicFramePr>
            <a:graphicFrameLocks noChangeAspect="1"/>
          </p:cNvGraphicFramePr>
          <p:nvPr>
            <p:extLst>
              <p:ext uri="{D42A27DB-BD31-4B8C-83A1-F6EECF244321}">
                <p14:modId xmlns:p14="http://schemas.microsoft.com/office/powerpoint/2010/main" val="1524245266"/>
              </p:ext>
            </p:extLst>
          </p:nvPr>
        </p:nvGraphicFramePr>
        <p:xfrm>
          <a:off x="152400" y="2798508"/>
          <a:ext cx="8932863" cy="3145092"/>
        </p:xfrm>
        <a:graphic>
          <a:graphicData uri="http://schemas.openxmlformats.org/presentationml/2006/ole">
            <mc:AlternateContent xmlns:mc="http://schemas.openxmlformats.org/markup-compatibility/2006">
              <mc:Choice xmlns:v="urn:schemas-microsoft-com:vml" Requires="v">
                <p:oleObj spid="_x0000_s120857" name="数式" r:id="rId8" imgW="5016240" imgH="1777680" progId="Equation.3">
                  <p:embed/>
                </p:oleObj>
              </mc:Choice>
              <mc:Fallback>
                <p:oleObj name="数式" r:id="rId8" imgW="5016240" imgH="1777680" progId="Equation.3">
                  <p:embed/>
                  <p:pic>
                    <p:nvPicPr>
                      <p:cNvPr id="8" name="Object 7"/>
                      <p:cNvPicPr>
                        <a:picLocks noChangeAspect="1" noChangeArrowheads="1"/>
                      </p:cNvPicPr>
                      <p:nvPr/>
                    </p:nvPicPr>
                    <p:blipFill>
                      <a:blip r:embed="rId9"/>
                      <a:srcRect/>
                      <a:stretch>
                        <a:fillRect/>
                      </a:stretch>
                    </p:blipFill>
                    <p:spPr bwMode="auto">
                      <a:xfrm>
                        <a:off x="152400" y="2798508"/>
                        <a:ext cx="8932863" cy="314509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84306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11294</TotalTime>
  <Words>925</Words>
  <Application>Microsoft Office PowerPoint</Application>
  <PresentationFormat>On-screen Show (4:3)</PresentationFormat>
  <Paragraphs>178</Paragraphs>
  <Slides>27</Slides>
  <Notes>27</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3</vt:i4>
      </vt:variant>
      <vt:variant>
        <vt:lpstr>Slide Titles</vt:lpstr>
      </vt:variant>
      <vt:variant>
        <vt:i4>27</vt:i4>
      </vt:variant>
    </vt:vector>
  </HeadingPairs>
  <TitlesOfParts>
    <vt:vector size="35" baseType="lpstr">
      <vt:lpstr>Arial</vt:lpstr>
      <vt:lpstr>Calibri</vt:lpstr>
      <vt:lpstr>Symbol</vt:lpstr>
      <vt:lpstr>Office Theme</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522</cp:revision>
  <cp:lastPrinted>2020-09-15T04:24:19Z</cp:lastPrinted>
  <dcterms:created xsi:type="dcterms:W3CDTF">2012-01-10T18:32:24Z</dcterms:created>
  <dcterms:modified xsi:type="dcterms:W3CDTF">2020-09-15T04:26:46Z</dcterms:modified>
</cp:coreProperties>
</file>