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400" r:id="rId4"/>
    <p:sldId id="401" r:id="rId5"/>
    <p:sldId id="402" r:id="rId6"/>
    <p:sldId id="404" r:id="rId7"/>
    <p:sldId id="405" r:id="rId8"/>
    <p:sldId id="406" r:id="rId9"/>
    <p:sldId id="408" r:id="rId10"/>
    <p:sldId id="420" r:id="rId11"/>
    <p:sldId id="409" r:id="rId12"/>
    <p:sldId id="412" r:id="rId13"/>
    <p:sldId id="421" r:id="rId14"/>
    <p:sldId id="422" r:id="rId15"/>
    <p:sldId id="413" r:id="rId16"/>
    <p:sldId id="414" r:id="rId17"/>
    <p:sldId id="415" r:id="rId18"/>
    <p:sldId id="416" r:id="rId19"/>
    <p:sldId id="417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4CBA"/>
    <a:srgbClr val="A06699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41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6.wmf"/><Relationship Id="rId4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continue to explore the mathematical and physical properties of the </a:t>
            </a:r>
            <a:r>
              <a:rPr lang="en-US" dirty="0" err="1"/>
              <a:t>Lagrangian</a:t>
            </a:r>
            <a:r>
              <a:rPr lang="en-US" dirty="0"/>
              <a:t>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2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with a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9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Noting that the </a:t>
            </a:r>
            <a:r>
              <a:rPr lang="en-US" dirty="0" err="1"/>
              <a:t>Lagrangian</a:t>
            </a:r>
            <a:r>
              <a:rPr lang="en-US" dirty="0"/>
              <a:t> analysis generally results in second order differential equations.      We now explore the possibility of alternative </a:t>
            </a:r>
            <a:r>
              <a:rPr lang="en-US" dirty="0" err="1"/>
              <a:t>formultions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06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relationships between alternative coordinate formulations.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3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for changing variables   of  general </a:t>
            </a:r>
            <a:r>
              <a:rPr lang="en-US" dirty="0" err="1"/>
              <a:t>functionsl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7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34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between the old and new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820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from thermodynamic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68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thermodynamic energy </a:t>
            </a:r>
            <a:r>
              <a:rPr lang="en-US" dirty="0" err="1"/>
              <a:t>functiosn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21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ideas of variable change to the </a:t>
            </a:r>
            <a:r>
              <a:rPr lang="en-US" dirty="0" err="1"/>
              <a:t>Lagrangian</a:t>
            </a:r>
            <a:r>
              <a:rPr lang="en-US" dirty="0"/>
              <a:t>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530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Transforming from the </a:t>
            </a:r>
            <a:r>
              <a:rPr lang="en-US" dirty="0" err="1"/>
              <a:t>Lagrangian</a:t>
            </a:r>
            <a:r>
              <a:rPr lang="en-US" dirty="0"/>
              <a:t> to Hamiltonian formulation of mechanics.      We will continue this discussion on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21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schedule.     Home work from Lecture 10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2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Euler-Lagrange equations with a focus on finding constants of the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6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231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using different coordinates.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6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Reviewing “alternative” form of Euler0-Lagrange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5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constant of the motion found from the </a:t>
            </a:r>
            <a:r>
              <a:rPr lang="en-US" dirty="0" err="1"/>
              <a:t>Lagrangian</a:t>
            </a:r>
            <a:r>
              <a:rPr lang="en-US" dirty="0"/>
              <a:t>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7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2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Non-trivial example with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9.wmf"/><Relationship Id="rId12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1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8392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(occasionally) in  Olin 103</a:t>
            </a:r>
          </a:p>
          <a:p>
            <a:pPr algn="ctr"/>
            <a:r>
              <a:rPr lang="en-US" sz="3200" b="1" dirty="0"/>
              <a:t>Plan for Lecture 11-- </a:t>
            </a:r>
            <a:r>
              <a:rPr lang="en-US" sz="3200" b="1" dirty="0">
                <a:solidFill>
                  <a:schemeClr val="folHlink"/>
                </a:solidFill>
              </a:rPr>
              <a:t> </a:t>
            </a:r>
            <a:r>
              <a:rPr lang="en-US" sz="3200" b="1" dirty="0"/>
              <a:t>Chap. 3 &amp; 6 (F &amp; W)</a:t>
            </a:r>
          </a:p>
          <a:p>
            <a:pPr algn="ctr"/>
            <a:endParaRPr lang="en-US" sz="3200" b="1" dirty="0"/>
          </a:p>
          <a:p>
            <a:pPr algn="ctr"/>
            <a:r>
              <a:rPr lang="en-US" sz="2400" b="1" dirty="0">
                <a:solidFill>
                  <a:srgbClr val="904CBA"/>
                </a:solidFill>
              </a:rPr>
              <a:t>Details and extensions of </a:t>
            </a:r>
            <a:r>
              <a:rPr lang="en-US" sz="2400" b="1" dirty="0" err="1">
                <a:solidFill>
                  <a:srgbClr val="904CBA"/>
                </a:solidFill>
              </a:rPr>
              <a:t>Lagrangian</a:t>
            </a:r>
            <a:r>
              <a:rPr lang="en-US" sz="2400" b="1" dirty="0">
                <a:solidFill>
                  <a:srgbClr val="904CBA"/>
                </a:solidFill>
              </a:rPr>
              <a:t> mechanics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Constants of the motion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Conserved quantities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Legendre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083889"/>
              </p:ext>
            </p:extLst>
          </p:nvPr>
        </p:nvGraphicFramePr>
        <p:xfrm>
          <a:off x="1329814" y="526465"/>
          <a:ext cx="5223386" cy="5829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2" name="Equation" r:id="rId4" imgW="3860640" imgH="4343400" progId="Equation.DSMT4">
                  <p:embed/>
                </p:oleObj>
              </mc:Choice>
              <mc:Fallback>
                <p:oleObj name="Equation" r:id="rId4" imgW="3860640" imgH="434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814" y="526465"/>
                        <a:ext cx="5223386" cy="58298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71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1971345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040947"/>
              </p:ext>
            </p:extLst>
          </p:nvPr>
        </p:nvGraphicFramePr>
        <p:xfrm>
          <a:off x="1060450" y="674688"/>
          <a:ext cx="6338888" cy="224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53" name="Equation" r:id="rId4" imgW="3276360" imgH="1168200" progId="Equation.DSMT4">
                  <p:embed/>
                </p:oleObj>
              </mc:Choice>
              <mc:Fallback>
                <p:oleObj name="Equation" r:id="rId4" imgW="3276360" imgH="116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674688"/>
                        <a:ext cx="6338888" cy="224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6498" y="3706168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666126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137368"/>
              </p:ext>
            </p:extLst>
          </p:nvPr>
        </p:nvGraphicFramePr>
        <p:xfrm>
          <a:off x="623887" y="1143000"/>
          <a:ext cx="4972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9" name="数式" r:id="rId4" imgW="1473120" imgH="203040" progId="Equation.3">
                  <p:embed/>
                </p:oleObj>
              </mc:Choice>
              <mc:Fallback>
                <p:oleObj name="数式" r:id="rId4" imgW="1473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3887" y="1143000"/>
                        <a:ext cx="497205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017811"/>
              </p:ext>
            </p:extLst>
          </p:nvPr>
        </p:nvGraphicFramePr>
        <p:xfrm>
          <a:off x="609600" y="1652155"/>
          <a:ext cx="7467600" cy="3224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0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52155"/>
                        <a:ext cx="7467600" cy="3224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202134"/>
              </p:ext>
            </p:extLst>
          </p:nvPr>
        </p:nvGraphicFramePr>
        <p:xfrm>
          <a:off x="1876425" y="4572000"/>
          <a:ext cx="555783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1" name="数式" r:id="rId8" imgW="1663560" imgH="469800" progId="Equation.3">
                  <p:embed/>
                </p:oleObj>
              </mc:Choice>
              <mc:Fallback>
                <p:oleObj name="数式" r:id="rId8" imgW="16635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4572000"/>
                        <a:ext cx="555783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800" y="928687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variables:</a:t>
            </a:r>
          </a:p>
        </p:txBody>
      </p:sp>
    </p:spTree>
    <p:extLst>
      <p:ext uri="{BB962C8B-B14F-4D97-AF65-F5344CB8AC3E}">
        <p14:creationId xmlns:p14="http://schemas.microsoft.com/office/powerpoint/2010/main" val="1324948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02372"/>
              </p:ext>
            </p:extLst>
          </p:nvPr>
        </p:nvGraphicFramePr>
        <p:xfrm>
          <a:off x="594591" y="1190783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96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91" y="1190783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840398"/>
              </p:ext>
            </p:extLst>
          </p:nvPr>
        </p:nvGraphicFramePr>
        <p:xfrm>
          <a:off x="304800" y="3886200"/>
          <a:ext cx="7284534" cy="118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97" name="Equation" r:id="rId6" imgW="4546440" imgH="736560" progId="Equation.DSMT4">
                  <p:embed/>
                </p:oleObj>
              </mc:Choice>
              <mc:Fallback>
                <p:oleObj name="Equation" r:id="rId6" imgW="4546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7284534" cy="118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 rot="792859">
            <a:off x="2800417" y="3454744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7824453">
            <a:off x="5540974" y="3288402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753641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51905"/>
              </p:ext>
            </p:extLst>
          </p:nvPr>
        </p:nvGraphicFramePr>
        <p:xfrm>
          <a:off x="3733800" y="980355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0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80355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367227"/>
              </p:ext>
            </p:extLst>
          </p:nvPr>
        </p:nvGraphicFramePr>
        <p:xfrm>
          <a:off x="230153" y="3373989"/>
          <a:ext cx="4090987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1" name="Equation" r:id="rId6" imgW="2552400" imgH="1536480" progId="Equation.DSMT4">
                  <p:embed/>
                </p:oleObj>
              </mc:Choice>
              <mc:Fallback>
                <p:oleObj name="Equation" r:id="rId6" imgW="2552400" imgH="153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53" y="3373989"/>
                        <a:ext cx="4090987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155661"/>
              </p:ext>
            </p:extLst>
          </p:nvPr>
        </p:nvGraphicFramePr>
        <p:xfrm>
          <a:off x="609600" y="1195817"/>
          <a:ext cx="2748605" cy="162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2" name="Equation" r:id="rId8" imgW="1892160" imgH="1117440" progId="Equation.DSMT4">
                  <p:embed/>
                </p:oleObj>
              </mc:Choice>
              <mc:Fallback>
                <p:oleObj name="Equation" r:id="rId8" imgW="189216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" y="1195817"/>
                        <a:ext cx="2748605" cy="162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20962"/>
              </p:ext>
            </p:extLst>
          </p:nvPr>
        </p:nvGraphicFramePr>
        <p:xfrm>
          <a:off x="4743449" y="3455745"/>
          <a:ext cx="3724275" cy="230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83" name="Equation" r:id="rId10" imgW="2323800" imgH="1434960" progId="Equation.DSMT4">
                  <p:embed/>
                </p:oleObj>
              </mc:Choice>
              <mc:Fallback>
                <p:oleObj name="Equation" r:id="rId10" imgW="232380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49" y="3455745"/>
                        <a:ext cx="3724275" cy="230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95264" y="3402777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13" name="AutoShape 7" descr="Image result for check mark image"/>
          <p:cNvSpPr>
            <a:spLocks noChangeAspect="1" noChangeArrowheads="1"/>
          </p:cNvSpPr>
          <p:nvPr/>
        </p:nvSpPr>
        <p:spPr bwMode="auto">
          <a:xfrm>
            <a:off x="193439" y="-647701"/>
            <a:ext cx="12954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2514600" y="4648199"/>
            <a:ext cx="381000" cy="381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324600" y="3505200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7010400" y="4648200"/>
            <a:ext cx="381000" cy="3810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42699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292651"/>
              </p:ext>
            </p:extLst>
          </p:nvPr>
        </p:nvGraphicFramePr>
        <p:xfrm>
          <a:off x="381000" y="3240236"/>
          <a:ext cx="8398330" cy="232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4" name="Equation" r:id="rId4" imgW="6108480" imgH="1688760" progId="Equation.DSMT4">
                  <p:embed/>
                </p:oleObj>
              </mc:Choice>
              <mc:Fallback>
                <p:oleObj name="Equation" r:id="rId4" imgW="6108480" imgH="1688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0236"/>
                        <a:ext cx="8398330" cy="2322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52728"/>
              </p:ext>
            </p:extLst>
          </p:nvPr>
        </p:nvGraphicFramePr>
        <p:xfrm>
          <a:off x="609600" y="685802"/>
          <a:ext cx="4953000" cy="213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5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2"/>
                        <a:ext cx="4953000" cy="2138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6019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543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371600" y="3962400"/>
            <a:ext cx="13716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7400" y="4000500"/>
            <a:ext cx="22098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994967"/>
              </p:ext>
            </p:extLst>
          </p:nvPr>
        </p:nvGraphicFramePr>
        <p:xfrm>
          <a:off x="2972083" y="5426295"/>
          <a:ext cx="518103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6" name="Equation" r:id="rId8" imgW="3746160" imgH="685800" progId="Equation.DSMT4">
                  <p:embed/>
                </p:oleObj>
              </mc:Choice>
              <mc:Fallback>
                <p:oleObj name="Equation" r:id="rId8" imgW="3746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2083" y="5426295"/>
                        <a:ext cx="5181033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5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30553"/>
              </p:ext>
            </p:extLst>
          </p:nvPr>
        </p:nvGraphicFramePr>
        <p:xfrm>
          <a:off x="1260641" y="914400"/>
          <a:ext cx="7415019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9" name="数式" r:id="rId4" imgW="3746160" imgH="2501640" progId="Equation.3">
                  <p:embed/>
                </p:oleObj>
              </mc:Choice>
              <mc:Fallback>
                <p:oleObj name="数式" r:id="rId4" imgW="3746160" imgH="250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641" y="914400"/>
                        <a:ext cx="7415019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28600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thermodynamic functions:</a:t>
            </a:r>
          </a:p>
        </p:txBody>
      </p:sp>
    </p:spTree>
    <p:extLst>
      <p:ext uri="{BB962C8B-B14F-4D97-AF65-F5344CB8AC3E}">
        <p14:creationId xmlns:p14="http://schemas.microsoft.com/office/powerpoint/2010/main" val="2974126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6096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339604"/>
              </p:ext>
            </p:extLst>
          </p:nvPr>
        </p:nvGraphicFramePr>
        <p:xfrm>
          <a:off x="990600" y="457200"/>
          <a:ext cx="60198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59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19800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60" name="数式" r:id="rId6" imgW="3390840" imgH="1168200" progId="Equation.3">
                  <p:embed/>
                </p:oleObj>
              </mc:Choice>
              <mc:Fallback>
                <p:oleObj name="数式" r:id="rId6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374004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83" name="数式" r:id="rId4" imgW="3809880" imgH="2095200" progId="Equation.3">
                  <p:embed/>
                </p:oleObj>
              </mc:Choice>
              <mc:Fallback>
                <p:oleObj name="数式" r:id="rId4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F3E11-7056-467E-B3AE-6EF30BFED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114425"/>
            <a:ext cx="8105775" cy="462915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28600" y="5029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544510"/>
              </p:ext>
            </p:extLst>
          </p:nvPr>
        </p:nvGraphicFramePr>
        <p:xfrm>
          <a:off x="1412875" y="1474788"/>
          <a:ext cx="546893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3" name="Equation" r:id="rId4" imgW="2946240" imgH="1841400" progId="Equation.DSMT4">
                  <p:embed/>
                </p:oleObj>
              </mc:Choice>
              <mc:Fallback>
                <p:oleObj name="Equation" r:id="rId4" imgW="294624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474788"/>
                        <a:ext cx="5468938" cy="354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 </a:t>
            </a:r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formalism (without constraints)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257960"/>
              </p:ext>
            </p:extLst>
          </p:nvPr>
        </p:nvGraphicFramePr>
        <p:xfrm>
          <a:off x="1855788" y="1608138"/>
          <a:ext cx="4813300" cy="327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68" name="数式" r:id="rId4" imgW="2489040" imgH="1701720" progId="Equation.3">
                  <p:embed/>
                </p:oleObj>
              </mc:Choice>
              <mc:Fallback>
                <p:oleObj name="数式" r:id="rId4" imgW="2489040" imgH="1701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1608138"/>
                        <a:ext cx="4813300" cy="327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54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63498"/>
              </p:ext>
            </p:extLst>
          </p:nvPr>
        </p:nvGraphicFramePr>
        <p:xfrm>
          <a:off x="284163" y="1303338"/>
          <a:ext cx="7958137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0" name="Equation" r:id="rId4" imgW="4114800" imgH="2019240" progId="Equation.DSMT4">
                  <p:embed/>
                </p:oleObj>
              </mc:Choice>
              <mc:Fallback>
                <p:oleObj name="Equation" r:id="rId4" imgW="411480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303338"/>
                        <a:ext cx="7958137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782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52800" y="4648200"/>
            <a:ext cx="2971800" cy="8191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819428"/>
              </p:ext>
            </p:extLst>
          </p:nvPr>
        </p:nvGraphicFramePr>
        <p:xfrm>
          <a:off x="1387475" y="1023938"/>
          <a:ext cx="5749925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36" name="数式" r:id="rId4" imgW="2971800" imgH="2311200" progId="Equation.3">
                  <p:embed/>
                </p:oleObj>
              </mc:Choice>
              <mc:Fallback>
                <p:oleObj name="数式" r:id="rId4" imgW="297180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023938"/>
                        <a:ext cx="5749925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alternative form of Euler-Lagrange equations:</a:t>
            </a:r>
          </a:p>
        </p:txBody>
      </p:sp>
    </p:spTree>
    <p:extLst>
      <p:ext uri="{BB962C8B-B14F-4D97-AF65-F5344CB8AC3E}">
        <p14:creationId xmlns:p14="http://schemas.microsoft.com/office/powerpoint/2010/main" val="3126379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949787"/>
              </p:ext>
            </p:extLst>
          </p:nvPr>
        </p:nvGraphicFramePr>
        <p:xfrm>
          <a:off x="1143000" y="450850"/>
          <a:ext cx="48895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01" name="Equation" r:id="rId4" imgW="2527200" imgH="1333440" progId="Equation.DSMT4">
                  <p:embed/>
                </p:oleObj>
              </mc:Choice>
              <mc:Fallback>
                <p:oleObj name="Equation" r:id="rId4" imgW="2527200" imgH="1333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0850"/>
                        <a:ext cx="488950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497951"/>
              </p:ext>
            </p:extLst>
          </p:nvPr>
        </p:nvGraphicFramePr>
        <p:xfrm>
          <a:off x="1424781" y="3069008"/>
          <a:ext cx="682783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02" name="数式" r:id="rId6" imgW="3530520" imgH="1117440" progId="Equation.3">
                  <p:embed/>
                </p:oleObj>
              </mc:Choice>
              <mc:Fallback>
                <p:oleObj name="数式" r:id="rId6" imgW="353052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781" y="3069008"/>
                        <a:ext cx="6827838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507457"/>
              </p:ext>
            </p:extLst>
          </p:nvPr>
        </p:nvGraphicFramePr>
        <p:xfrm>
          <a:off x="2289159" y="5181600"/>
          <a:ext cx="5711841" cy="1254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03" name="Equation" r:id="rId8" imgW="4546440" imgH="1002960" progId="Equation.DSMT4">
                  <p:embed/>
                </p:oleObj>
              </mc:Choice>
              <mc:Fallback>
                <p:oleObj name="Equation" r:id="rId8" imgW="454644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59" y="5181600"/>
                        <a:ext cx="5711841" cy="1254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77154"/>
              </p:ext>
            </p:extLst>
          </p:nvPr>
        </p:nvGraphicFramePr>
        <p:xfrm>
          <a:off x="838200" y="381000"/>
          <a:ext cx="4791075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19" name="数式" r:id="rId4" imgW="2476440" imgH="1333440" progId="Equation.3">
                  <p:embed/>
                </p:oleObj>
              </mc:Choice>
              <mc:Fallback>
                <p:oleObj name="数式" r:id="rId4" imgW="247644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"/>
                        <a:ext cx="4791075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306607"/>
              </p:ext>
            </p:extLst>
          </p:nvPr>
        </p:nvGraphicFramePr>
        <p:xfrm>
          <a:off x="1295400" y="3048000"/>
          <a:ext cx="594360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20" name="数式" r:id="rId6" imgW="3073320" imgH="1143000" progId="Equation.3">
                  <p:embed/>
                </p:oleObj>
              </mc:Choice>
              <mc:Fallback>
                <p:oleObj name="数式" r:id="rId6" imgW="3073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594360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860347"/>
              </p:ext>
            </p:extLst>
          </p:nvPr>
        </p:nvGraphicFramePr>
        <p:xfrm>
          <a:off x="2209800" y="5165725"/>
          <a:ext cx="44354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21" name="Equation" r:id="rId8" imgW="3530520" imgH="1028520" progId="Equation.DSMT4">
                  <p:embed/>
                </p:oleObj>
              </mc:Choice>
              <mc:Fallback>
                <p:oleObj name="Equation" r:id="rId8" imgW="35305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65725"/>
                        <a:ext cx="44354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324098"/>
              </p:ext>
            </p:extLst>
          </p:nvPr>
        </p:nvGraphicFramePr>
        <p:xfrm>
          <a:off x="913872" y="381000"/>
          <a:ext cx="7316255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23" name="Equation" r:id="rId4" imgW="4444920" imgH="3720960" progId="Equation.DSMT4">
                  <p:embed/>
                </p:oleObj>
              </mc:Choice>
              <mc:Fallback>
                <p:oleObj name="Equation" r:id="rId4" imgW="4444920" imgH="3720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3872" y="381000"/>
                        <a:ext cx="7316255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927" y="6365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9244</TotalTime>
  <Words>529</Words>
  <Application>Microsoft Office PowerPoint</Application>
  <PresentationFormat>On-screen Show (4:3)</PresentationFormat>
  <Paragraphs>124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Office Theme</vt:lpstr>
      <vt:lpstr>MathType 7.0 Equation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496</cp:revision>
  <cp:lastPrinted>2019-09-15T20:24:39Z</cp:lastPrinted>
  <dcterms:created xsi:type="dcterms:W3CDTF">2012-01-10T18:32:24Z</dcterms:created>
  <dcterms:modified xsi:type="dcterms:W3CDTF">2020-09-17T02:11:13Z</dcterms:modified>
</cp:coreProperties>
</file>