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96" r:id="rId2"/>
    <p:sldId id="455" r:id="rId3"/>
    <p:sldId id="450" r:id="rId4"/>
    <p:sldId id="454" r:id="rId5"/>
    <p:sldId id="459" r:id="rId6"/>
    <p:sldId id="416" r:id="rId7"/>
    <p:sldId id="460" r:id="rId8"/>
    <p:sldId id="461" r:id="rId9"/>
    <p:sldId id="417" r:id="rId10"/>
    <p:sldId id="418" r:id="rId11"/>
    <p:sldId id="419" r:id="rId12"/>
    <p:sldId id="462" r:id="rId13"/>
    <p:sldId id="456" r:id="rId14"/>
    <p:sldId id="420" r:id="rId15"/>
    <p:sldId id="457" r:id="rId16"/>
    <p:sldId id="427" r:id="rId17"/>
    <p:sldId id="463" r:id="rId18"/>
    <p:sldId id="423" r:id="rId19"/>
    <p:sldId id="424" r:id="rId20"/>
    <p:sldId id="425" r:id="rId21"/>
    <p:sldId id="426" r:id="rId22"/>
    <p:sldId id="431" r:id="rId23"/>
    <p:sldId id="432" r:id="rId24"/>
    <p:sldId id="458" r:id="rId25"/>
    <p:sldId id="433" r:id="rId26"/>
    <p:sldId id="453" r:id="rId27"/>
    <p:sldId id="428" r:id="rId28"/>
    <p:sldId id="429" r:id="rId29"/>
    <p:sldId id="437" r:id="rId30"/>
    <p:sldId id="464" r:id="rId31"/>
    <p:sldId id="438" r:id="rId32"/>
    <p:sldId id="439" r:id="rId33"/>
    <p:sldId id="440" r:id="rId34"/>
    <p:sldId id="441" r:id="rId35"/>
    <p:sldId id="442" r:id="rId36"/>
    <p:sldId id="443" r:id="rId37"/>
    <p:sldId id="444" r:id="rId38"/>
    <p:sldId id="445" r:id="rId39"/>
    <p:sldId id="446" r:id="rId40"/>
    <p:sldId id="447" r:id="rId41"/>
    <p:sldId id="448" r:id="rId42"/>
    <p:sldId id="449" r:id="rId4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77" d="100"/>
          <a:sy n="77" d="100"/>
        </p:scale>
        <p:origin x="1618" y="67"/>
      </p:cViewPr>
      <p:guideLst>
        <p:guide orient="horz" pos="2160"/>
        <p:guide pos="2880"/>
      </p:guideLst>
    </p:cSldViewPr>
  </p:slideViewPr>
  <p:notesTextViewPr>
    <p:cViewPr>
      <p:scale>
        <a:sx n="3" d="2"/>
        <a:sy n="3" d="2"/>
      </p:scale>
      <p:origin x="0" y="0"/>
    </p:cViewPr>
  </p:notesTextViewPr>
  <p:sorterViewPr>
    <p:cViewPr>
      <p:scale>
        <a:sx n="100" d="100"/>
        <a:sy n="100" d="100"/>
      </p:scale>
      <p:origin x="0" y="-205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40.wmf"/><Relationship Id="rId2" Type="http://schemas.openxmlformats.org/officeDocument/2006/relationships/image" Target="../media/image39.wmf"/><Relationship Id="rId1" Type="http://schemas.openxmlformats.org/officeDocument/2006/relationships/image" Target="../media/image38.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39.wmf"/><Relationship Id="rId1" Type="http://schemas.openxmlformats.org/officeDocument/2006/relationships/image" Target="../media/image41.wmf"/><Relationship Id="rId4" Type="http://schemas.openxmlformats.org/officeDocument/2006/relationships/image" Target="../media/image43.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39.wmf"/><Relationship Id="rId1" Type="http://schemas.openxmlformats.org/officeDocument/2006/relationships/image" Target="../media/image41.wmf"/><Relationship Id="rId4" Type="http://schemas.openxmlformats.org/officeDocument/2006/relationships/image" Target="../media/image44.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30.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5" Type="http://schemas.openxmlformats.org/officeDocument/2006/relationships/image" Target="../media/image50.wmf"/><Relationship Id="rId4" Type="http://schemas.openxmlformats.org/officeDocument/2006/relationships/image" Target="../media/image49.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9/21/2020</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9/21/2020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lecture shows how to “derive”  the Hamiltonian formalism from the </a:t>
            </a:r>
            <a:r>
              <a:rPr lang="en-US" dirty="0" err="1"/>
              <a:t>Lagrangian</a:t>
            </a:r>
            <a:r>
              <a:rPr lang="en-US" dirty="0"/>
              <a:t>.</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146165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3882674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29488072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113656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with magnetic field.</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5762631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Working out the equations of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4049670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evaluation of the equations of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77221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Recap of treatment of electromagnetic interactions in the </a:t>
            </a:r>
            <a:r>
              <a:rPr lang="en-US" dirty="0" err="1"/>
              <a:t>Lagrangian</a:t>
            </a:r>
            <a:r>
              <a:rPr lang="en-US" dirty="0"/>
              <a:t> and Hamiltonian formulations.</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5849383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40105993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a interesting addition property of the Hamiltonian formulation.</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30639059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Poisson bracket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1512164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is a short homework problem due Wednesday.</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4983635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29056947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Notion of phase space</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31</a:t>
            </a:fld>
            <a:endParaRPr lang="en-US" dirty="0"/>
          </a:p>
        </p:txBody>
      </p:sp>
    </p:spTree>
    <p:extLst>
      <p:ext uri="{BB962C8B-B14F-4D97-AF65-F5344CB8AC3E}">
        <p14:creationId xmlns:p14="http://schemas.microsoft.com/office/powerpoint/2010/main" val="22436974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time evolution of phase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32</a:t>
            </a:fld>
            <a:endParaRPr lang="en-US" dirty="0"/>
          </a:p>
        </p:txBody>
      </p:sp>
    </p:spTree>
    <p:extLst>
      <p:ext uri="{BB962C8B-B14F-4D97-AF65-F5344CB8AC3E}">
        <p14:creationId xmlns:p14="http://schemas.microsoft.com/office/powerpoint/2010/main" val="10905823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of time evolution of phase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33</a:t>
            </a:fld>
            <a:endParaRPr lang="en-US" dirty="0"/>
          </a:p>
        </p:txBody>
      </p:sp>
    </p:spTree>
    <p:extLst>
      <p:ext uri="{BB962C8B-B14F-4D97-AF65-F5344CB8AC3E}">
        <p14:creationId xmlns:p14="http://schemas.microsoft.com/office/powerpoint/2010/main" val="11949612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Application to the density of phase space – Liouville </a:t>
            </a:r>
            <a:r>
              <a:rPr lang="en-US" dirty="0" err="1"/>
              <a:t>theorm</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34</a:t>
            </a:fld>
            <a:endParaRPr lang="en-US" dirty="0"/>
          </a:p>
        </p:txBody>
      </p:sp>
    </p:spTree>
    <p:extLst>
      <p:ext uri="{BB962C8B-B14F-4D97-AF65-F5344CB8AC3E}">
        <p14:creationId xmlns:p14="http://schemas.microsoft.com/office/powerpoint/2010/main" val="42866900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Diagram of flow in phase space.</a:t>
            </a:r>
          </a:p>
        </p:txBody>
      </p:sp>
      <p:sp>
        <p:nvSpPr>
          <p:cNvPr id="4" name="Slide Number Placeholder 3"/>
          <p:cNvSpPr>
            <a:spLocks noGrp="1"/>
          </p:cNvSpPr>
          <p:nvPr>
            <p:ph type="sldNum" sz="quarter" idx="5"/>
          </p:nvPr>
        </p:nvSpPr>
        <p:spPr/>
        <p:txBody>
          <a:bodyPr/>
          <a:lstStyle/>
          <a:p>
            <a:fld id="{615B37F0-B5B5-4873-843A-F6B8A32A0D0F}" type="slidenum">
              <a:rPr lang="en-US" smtClean="0"/>
              <a:t>35</a:t>
            </a:fld>
            <a:endParaRPr lang="en-US" dirty="0"/>
          </a:p>
        </p:txBody>
      </p:sp>
    </p:spTree>
    <p:extLst>
      <p:ext uri="{BB962C8B-B14F-4D97-AF65-F5344CB8AC3E}">
        <p14:creationId xmlns:p14="http://schemas.microsoft.com/office/powerpoint/2010/main" val="326195982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36</a:t>
            </a:fld>
            <a:endParaRPr lang="en-US" dirty="0"/>
          </a:p>
        </p:txBody>
      </p:sp>
    </p:spTree>
    <p:extLst>
      <p:ext uri="{BB962C8B-B14F-4D97-AF65-F5344CB8AC3E}">
        <p14:creationId xmlns:p14="http://schemas.microsoft.com/office/powerpoint/2010/main" val="147019656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37</a:t>
            </a:fld>
            <a:endParaRPr lang="en-US" dirty="0"/>
          </a:p>
        </p:txBody>
      </p:sp>
    </p:spTree>
    <p:extLst>
      <p:ext uri="{BB962C8B-B14F-4D97-AF65-F5344CB8AC3E}">
        <p14:creationId xmlns:p14="http://schemas.microsoft.com/office/powerpoint/2010/main" val="11841706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Summary of Liouville theorem.</a:t>
            </a:r>
          </a:p>
        </p:txBody>
      </p:sp>
      <p:sp>
        <p:nvSpPr>
          <p:cNvPr id="4" name="Slide Number Placeholder 3"/>
          <p:cNvSpPr>
            <a:spLocks noGrp="1"/>
          </p:cNvSpPr>
          <p:nvPr>
            <p:ph type="sldNum" sz="quarter" idx="5"/>
          </p:nvPr>
        </p:nvSpPr>
        <p:spPr/>
        <p:txBody>
          <a:bodyPr/>
          <a:lstStyle/>
          <a:p>
            <a:fld id="{615B37F0-B5B5-4873-843A-F6B8A32A0D0F}" type="slidenum">
              <a:rPr lang="en-US" smtClean="0"/>
              <a:t>38</a:t>
            </a:fld>
            <a:endParaRPr lang="en-US" dirty="0"/>
          </a:p>
        </p:txBody>
      </p:sp>
    </p:spTree>
    <p:extLst>
      <p:ext uri="{BB962C8B-B14F-4D97-AF65-F5344CB8AC3E}">
        <p14:creationId xmlns:p14="http://schemas.microsoft.com/office/powerpoint/2010/main" val="257596174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more formal derivation of Liouville</a:t>
            </a:r>
          </a:p>
        </p:txBody>
      </p:sp>
      <p:sp>
        <p:nvSpPr>
          <p:cNvPr id="4" name="Slide Number Placeholder 3"/>
          <p:cNvSpPr>
            <a:spLocks noGrp="1"/>
          </p:cNvSpPr>
          <p:nvPr>
            <p:ph type="sldNum" sz="quarter" idx="5"/>
          </p:nvPr>
        </p:nvSpPr>
        <p:spPr/>
        <p:txBody>
          <a:bodyPr/>
          <a:lstStyle/>
          <a:p>
            <a:fld id="{615B37F0-B5B5-4873-843A-F6B8A32A0D0F}" type="slidenum">
              <a:rPr lang="en-US" smtClean="0"/>
              <a:t>39</a:t>
            </a:fld>
            <a:endParaRPr lang="en-US" dirty="0"/>
          </a:p>
        </p:txBody>
      </p:sp>
    </p:spTree>
    <p:extLst>
      <p:ext uri="{BB962C8B-B14F-4D97-AF65-F5344CB8AC3E}">
        <p14:creationId xmlns:p14="http://schemas.microsoft.com/office/powerpoint/2010/main" val="3020883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Homework due Wednesday.</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23776930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a:t>
            </a:r>
          </a:p>
        </p:txBody>
      </p:sp>
      <p:sp>
        <p:nvSpPr>
          <p:cNvPr id="4" name="Slide Number Placeholder 3"/>
          <p:cNvSpPr>
            <a:spLocks noGrp="1"/>
          </p:cNvSpPr>
          <p:nvPr>
            <p:ph type="sldNum" sz="quarter" idx="5"/>
          </p:nvPr>
        </p:nvSpPr>
        <p:spPr/>
        <p:txBody>
          <a:bodyPr/>
          <a:lstStyle/>
          <a:p>
            <a:fld id="{615B37F0-B5B5-4873-843A-F6B8A32A0D0F}" type="slidenum">
              <a:rPr lang="en-US" smtClean="0"/>
              <a:t>40</a:t>
            </a:fld>
            <a:endParaRPr lang="en-US" dirty="0"/>
          </a:p>
        </p:txBody>
      </p:sp>
    </p:spTree>
    <p:extLst>
      <p:ext uri="{BB962C8B-B14F-4D97-AF65-F5344CB8AC3E}">
        <p14:creationId xmlns:p14="http://schemas.microsoft.com/office/powerpoint/2010/main" val="13613906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Derivation  of Liouville theorem</a:t>
            </a:r>
          </a:p>
        </p:txBody>
      </p:sp>
      <p:sp>
        <p:nvSpPr>
          <p:cNvPr id="4" name="Slide Number Placeholder 3"/>
          <p:cNvSpPr>
            <a:spLocks noGrp="1"/>
          </p:cNvSpPr>
          <p:nvPr>
            <p:ph type="sldNum" sz="quarter" idx="5"/>
          </p:nvPr>
        </p:nvSpPr>
        <p:spPr/>
        <p:txBody>
          <a:bodyPr/>
          <a:lstStyle/>
          <a:p>
            <a:fld id="{615B37F0-B5B5-4873-843A-F6B8A32A0D0F}" type="slidenum">
              <a:rPr lang="en-US" smtClean="0"/>
              <a:t>41</a:t>
            </a:fld>
            <a:endParaRPr lang="en-US" dirty="0"/>
          </a:p>
        </p:txBody>
      </p:sp>
    </p:spTree>
    <p:extLst>
      <p:ext uri="{BB962C8B-B14F-4D97-AF65-F5344CB8AC3E}">
        <p14:creationId xmlns:p14="http://schemas.microsoft.com/office/powerpoint/2010/main" val="6357961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Comment.</a:t>
            </a:r>
          </a:p>
        </p:txBody>
      </p:sp>
      <p:sp>
        <p:nvSpPr>
          <p:cNvPr id="4" name="Slide Number Placeholder 3"/>
          <p:cNvSpPr>
            <a:spLocks noGrp="1"/>
          </p:cNvSpPr>
          <p:nvPr>
            <p:ph type="sldNum" sz="quarter" idx="5"/>
          </p:nvPr>
        </p:nvSpPr>
        <p:spPr/>
        <p:txBody>
          <a:bodyPr/>
          <a:lstStyle/>
          <a:p>
            <a:fld id="{615B37F0-B5B5-4873-843A-F6B8A32A0D0F}" type="slidenum">
              <a:rPr lang="en-US" smtClean="0"/>
              <a:t>42</a:t>
            </a:fld>
            <a:endParaRPr lang="en-US" dirty="0"/>
          </a:p>
        </p:txBody>
      </p:sp>
    </p:spTree>
    <p:extLst>
      <p:ext uri="{BB962C8B-B14F-4D97-AF65-F5344CB8AC3E}">
        <p14:creationId xmlns:p14="http://schemas.microsoft.com/office/powerpoint/2010/main" val="2994290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Starting with the </a:t>
            </a:r>
            <a:r>
              <a:rPr lang="en-US" dirty="0" err="1"/>
              <a:t>Lagrangian</a:t>
            </a:r>
            <a:r>
              <a:rPr lang="en-US" dirty="0"/>
              <a:t> and then performing a Legendre transformation.</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3053067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the Hamiltonian equations of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568555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Showing that Hamilton’s principle can be formulated with the Hamiltonian formulation.</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1853629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called “Canonical”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33896126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Important recipe.    Tape this to your wall!!!</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851476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constants of the motion within the Hamiltonian formalism.</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561950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9/21/2020</a:t>
            </a:r>
            <a:endParaRPr lang="en-US" dirty="0"/>
          </a:p>
        </p:txBody>
      </p:sp>
      <p:sp>
        <p:nvSpPr>
          <p:cNvPr id="5" name="Footer Placeholder 4"/>
          <p:cNvSpPr>
            <a:spLocks noGrp="1"/>
          </p:cNvSpPr>
          <p:nvPr>
            <p:ph type="ftr" sz="quarter" idx="11"/>
          </p:nvPr>
        </p:nvSpPr>
        <p:spPr/>
        <p:txBody>
          <a:bodyPr/>
          <a:lstStyle/>
          <a:p>
            <a:r>
              <a:rPr lang="en-US"/>
              <a:t>PHY 711  Fall 2020 --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9/21/2020</a:t>
            </a:r>
            <a:endParaRPr lang="en-US" dirty="0"/>
          </a:p>
        </p:txBody>
      </p:sp>
      <p:sp>
        <p:nvSpPr>
          <p:cNvPr id="5" name="Footer Placeholder 4"/>
          <p:cNvSpPr>
            <a:spLocks noGrp="1"/>
          </p:cNvSpPr>
          <p:nvPr>
            <p:ph type="ftr" sz="quarter" idx="11"/>
          </p:nvPr>
        </p:nvSpPr>
        <p:spPr/>
        <p:txBody>
          <a:bodyPr/>
          <a:lstStyle/>
          <a:p>
            <a:r>
              <a:rPr lang="en-US"/>
              <a:t>PHY 711  Fall 2020 --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9/21/2020</a:t>
            </a:r>
            <a:endParaRPr lang="en-US" dirty="0"/>
          </a:p>
        </p:txBody>
      </p:sp>
      <p:sp>
        <p:nvSpPr>
          <p:cNvPr id="5" name="Footer Placeholder 4"/>
          <p:cNvSpPr>
            <a:spLocks noGrp="1"/>
          </p:cNvSpPr>
          <p:nvPr>
            <p:ph type="ftr" sz="quarter" idx="11"/>
          </p:nvPr>
        </p:nvSpPr>
        <p:spPr/>
        <p:txBody>
          <a:bodyPr/>
          <a:lstStyle/>
          <a:p>
            <a:r>
              <a:rPr lang="en-US"/>
              <a:t>PHY 711  Fall 2020 --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9/21/2020</a:t>
            </a:r>
            <a:endParaRPr lang="en-US" dirty="0"/>
          </a:p>
        </p:txBody>
      </p:sp>
      <p:sp>
        <p:nvSpPr>
          <p:cNvPr id="5" name="Footer Placeholder 4"/>
          <p:cNvSpPr>
            <a:spLocks noGrp="1"/>
          </p:cNvSpPr>
          <p:nvPr>
            <p:ph type="ftr" sz="quarter" idx="11"/>
          </p:nvPr>
        </p:nvSpPr>
        <p:spPr/>
        <p:txBody>
          <a:bodyPr/>
          <a:lstStyle/>
          <a:p>
            <a:r>
              <a:rPr lang="en-US"/>
              <a:t>PHY 711  Fall 2020 --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9/21/2020</a:t>
            </a:r>
            <a:endParaRPr lang="en-US" dirty="0"/>
          </a:p>
        </p:txBody>
      </p:sp>
      <p:sp>
        <p:nvSpPr>
          <p:cNvPr id="5" name="Footer Placeholder 4"/>
          <p:cNvSpPr>
            <a:spLocks noGrp="1"/>
          </p:cNvSpPr>
          <p:nvPr>
            <p:ph type="ftr" sz="quarter" idx="11"/>
          </p:nvPr>
        </p:nvSpPr>
        <p:spPr/>
        <p:txBody>
          <a:bodyPr/>
          <a:lstStyle/>
          <a:p>
            <a:r>
              <a:rPr lang="en-US"/>
              <a:t>PHY 711  Fall 2020 -- Lecture 12</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9/21/2020</a:t>
            </a:r>
            <a:endParaRPr lang="en-US" dirty="0"/>
          </a:p>
        </p:txBody>
      </p:sp>
      <p:sp>
        <p:nvSpPr>
          <p:cNvPr id="6" name="Footer Placeholder 5"/>
          <p:cNvSpPr>
            <a:spLocks noGrp="1"/>
          </p:cNvSpPr>
          <p:nvPr>
            <p:ph type="ftr" sz="quarter" idx="11"/>
          </p:nvPr>
        </p:nvSpPr>
        <p:spPr/>
        <p:txBody>
          <a:bodyPr/>
          <a:lstStyle/>
          <a:p>
            <a:r>
              <a:rPr lang="en-US"/>
              <a:t>PHY 711  Fall 2020 -- Lecture 12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9/21/2020</a:t>
            </a:r>
            <a:endParaRPr lang="en-US" dirty="0"/>
          </a:p>
        </p:txBody>
      </p:sp>
      <p:sp>
        <p:nvSpPr>
          <p:cNvPr id="8" name="Footer Placeholder 7"/>
          <p:cNvSpPr>
            <a:spLocks noGrp="1"/>
          </p:cNvSpPr>
          <p:nvPr>
            <p:ph type="ftr" sz="quarter" idx="11"/>
          </p:nvPr>
        </p:nvSpPr>
        <p:spPr/>
        <p:txBody>
          <a:bodyPr/>
          <a:lstStyle/>
          <a:p>
            <a:r>
              <a:rPr lang="en-US"/>
              <a:t>PHY 711  Fall 2020 -- Lecture 12</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9/21/2020</a:t>
            </a:r>
            <a:endParaRPr lang="en-US" dirty="0"/>
          </a:p>
        </p:txBody>
      </p:sp>
      <p:sp>
        <p:nvSpPr>
          <p:cNvPr id="4" name="Footer Placeholder 3"/>
          <p:cNvSpPr>
            <a:spLocks noGrp="1"/>
          </p:cNvSpPr>
          <p:nvPr>
            <p:ph type="ftr" sz="quarter" idx="11"/>
          </p:nvPr>
        </p:nvSpPr>
        <p:spPr/>
        <p:txBody>
          <a:bodyPr/>
          <a:lstStyle/>
          <a:p>
            <a:r>
              <a:rPr lang="en-US"/>
              <a:t>PHY 711  Fall 2020 -- Lecture 12</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9/21/2020</a:t>
            </a:r>
            <a:endParaRPr lang="en-US" dirty="0"/>
          </a:p>
        </p:txBody>
      </p:sp>
      <p:sp>
        <p:nvSpPr>
          <p:cNvPr id="6" name="Footer Placeholder 5"/>
          <p:cNvSpPr>
            <a:spLocks noGrp="1"/>
          </p:cNvSpPr>
          <p:nvPr>
            <p:ph type="ftr" sz="quarter" idx="11"/>
          </p:nvPr>
        </p:nvSpPr>
        <p:spPr/>
        <p:txBody>
          <a:bodyPr/>
          <a:lstStyle/>
          <a:p>
            <a:r>
              <a:rPr lang="en-US"/>
              <a:t>PHY 711  Fall 2020 -- Lecture 12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9/21/2020</a:t>
            </a:r>
            <a:endParaRPr lang="en-US" dirty="0"/>
          </a:p>
        </p:txBody>
      </p:sp>
      <p:sp>
        <p:nvSpPr>
          <p:cNvPr id="6" name="Footer Placeholder 5"/>
          <p:cNvSpPr>
            <a:spLocks noGrp="1"/>
          </p:cNvSpPr>
          <p:nvPr>
            <p:ph type="ftr" sz="quarter" idx="11"/>
          </p:nvPr>
        </p:nvSpPr>
        <p:spPr/>
        <p:txBody>
          <a:bodyPr/>
          <a:lstStyle/>
          <a:p>
            <a:r>
              <a:rPr lang="en-US"/>
              <a:t>PHY 711  Fall 2020 -- Lecture 12</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9/21/2020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2020 -- Lecture 12</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6.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1.wmf"/><Relationship Id="rId4" Type="http://schemas.openxmlformats.org/officeDocument/2006/relationships/oleObject" Target="../embeddings/oleObject8.bin"/><Relationship Id="rId9" Type="http://schemas.openxmlformats.org/officeDocument/2006/relationships/image" Target="../media/image13.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7.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2.bin"/><Relationship Id="rId5" Type="http://schemas.openxmlformats.org/officeDocument/2006/relationships/image" Target="../media/image14.wmf"/><Relationship Id="rId4" Type="http://schemas.openxmlformats.org/officeDocument/2006/relationships/oleObject" Target="../embeddings/oleObject11.bin"/><Relationship Id="rId9" Type="http://schemas.openxmlformats.org/officeDocument/2006/relationships/image" Target="../media/image16.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6.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7.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8.wmf"/><Relationship Id="rId4" Type="http://schemas.openxmlformats.org/officeDocument/2006/relationships/oleObject" Target="../embeddings/oleObject15.bin"/></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9.wmf"/><Relationship Id="rId4"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0.wmf"/><Relationship Id="rId4" Type="http://schemas.openxmlformats.org/officeDocument/2006/relationships/oleObject" Target="../embeddings/oleObject17.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2.vml"/><Relationship Id="rId5" Type="http://schemas.openxmlformats.org/officeDocument/2006/relationships/image" Target="../media/image21.wmf"/><Relationship Id="rId4" Type="http://schemas.openxmlformats.org/officeDocument/2006/relationships/oleObject" Target="../embeddings/oleObject18.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22.wmf"/><Relationship Id="rId4" Type="http://schemas.openxmlformats.org/officeDocument/2006/relationships/oleObject" Target="../embeddings/oleObject19.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3.wmf"/><Relationship Id="rId4" Type="http://schemas.openxmlformats.org/officeDocument/2006/relationships/oleObject" Target="../embeddings/oleObject20.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4.wmf"/><Relationship Id="rId4" Type="http://schemas.openxmlformats.org/officeDocument/2006/relationships/oleObject" Target="../embeddings/oleObject2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25.wmf"/><Relationship Id="rId4" Type="http://schemas.openxmlformats.org/officeDocument/2006/relationships/oleObject" Target="../embeddings/oleObject22.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7.vml"/><Relationship Id="rId5" Type="http://schemas.openxmlformats.org/officeDocument/2006/relationships/image" Target="../media/image26.wmf"/><Relationship Id="rId4" Type="http://schemas.openxmlformats.org/officeDocument/2006/relationships/oleObject" Target="../embeddings/oleObject23.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27.wmf"/><Relationship Id="rId4" Type="http://schemas.openxmlformats.org/officeDocument/2006/relationships/oleObject" Target="../embeddings/oleObject24.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28.wmf"/><Relationship Id="rId4" Type="http://schemas.openxmlformats.org/officeDocument/2006/relationships/oleObject" Target="../embeddings/oleObject25.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29.wmf"/><Relationship Id="rId4" Type="http://schemas.openxmlformats.org/officeDocument/2006/relationships/oleObject" Target="../embeddings/oleObject26.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21.vml"/><Relationship Id="rId6" Type="http://schemas.openxmlformats.org/officeDocument/2006/relationships/oleObject" Target="../embeddings/oleObject28.bin"/><Relationship Id="rId5" Type="http://schemas.openxmlformats.org/officeDocument/2006/relationships/image" Target="../media/image30.wmf"/><Relationship Id="rId4" Type="http://schemas.openxmlformats.org/officeDocument/2006/relationships/oleObject" Target="../embeddings/oleObject27.bin"/></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22.vml"/><Relationship Id="rId5" Type="http://schemas.openxmlformats.org/officeDocument/2006/relationships/image" Target="../media/image32.wmf"/><Relationship Id="rId4" Type="http://schemas.openxmlformats.org/officeDocument/2006/relationships/oleObject" Target="../embeddings/oleObject29.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image" Target="../media/image33.wmf"/><Relationship Id="rId5" Type="http://schemas.openxmlformats.org/officeDocument/2006/relationships/oleObject" Target="../embeddings/oleObject30.bin"/><Relationship Id="rId4" Type="http://schemas.openxmlformats.org/officeDocument/2006/relationships/image" Target="../media/image34.png"/></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24.vml"/><Relationship Id="rId6" Type="http://schemas.openxmlformats.org/officeDocument/2006/relationships/image" Target="../media/image35.wmf"/><Relationship Id="rId5" Type="http://schemas.openxmlformats.org/officeDocument/2006/relationships/oleObject" Target="../embeddings/oleObject31.bin"/><Relationship Id="rId4" Type="http://schemas.openxmlformats.org/officeDocument/2006/relationships/image" Target="../media/image36.png"/></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5.vml"/><Relationship Id="rId5" Type="http://schemas.openxmlformats.org/officeDocument/2006/relationships/image" Target="../media/image37.wmf"/><Relationship Id="rId4" Type="http://schemas.openxmlformats.org/officeDocument/2006/relationships/oleObject" Target="../embeddings/oleObject32.bin"/></Relationships>
</file>

<file path=ppt/slides/_rels/slide35.xml.rels><?xml version="1.0" encoding="UTF-8" standalone="yes"?>
<Relationships xmlns="http://schemas.openxmlformats.org/package/2006/relationships"><Relationship Id="rId8" Type="http://schemas.openxmlformats.org/officeDocument/2006/relationships/oleObject" Target="../embeddings/oleObject35.bin"/><Relationship Id="rId3" Type="http://schemas.openxmlformats.org/officeDocument/2006/relationships/notesSlide" Target="../notesSlides/notesSlide25.xml"/><Relationship Id="rId7" Type="http://schemas.openxmlformats.org/officeDocument/2006/relationships/image" Target="../media/image39.wmf"/><Relationship Id="rId2" Type="http://schemas.openxmlformats.org/officeDocument/2006/relationships/slideLayout" Target="../slideLayouts/slideLayout7.xml"/><Relationship Id="rId1" Type="http://schemas.openxmlformats.org/officeDocument/2006/relationships/vmlDrawing" Target="../drawings/vmlDrawing26.vml"/><Relationship Id="rId6" Type="http://schemas.openxmlformats.org/officeDocument/2006/relationships/oleObject" Target="../embeddings/oleObject34.bin"/><Relationship Id="rId5" Type="http://schemas.openxmlformats.org/officeDocument/2006/relationships/image" Target="../media/image38.wmf"/><Relationship Id="rId4" Type="http://schemas.openxmlformats.org/officeDocument/2006/relationships/oleObject" Target="../embeddings/oleObject33.bin"/><Relationship Id="rId9" Type="http://schemas.openxmlformats.org/officeDocument/2006/relationships/image" Target="../media/image40.wmf"/></Relationships>
</file>

<file path=ppt/slides/_rels/slide36.xml.rels><?xml version="1.0" encoding="UTF-8" standalone="yes"?>
<Relationships xmlns="http://schemas.openxmlformats.org/package/2006/relationships"><Relationship Id="rId8" Type="http://schemas.openxmlformats.org/officeDocument/2006/relationships/oleObject" Target="../embeddings/oleObject38.bin"/><Relationship Id="rId3" Type="http://schemas.openxmlformats.org/officeDocument/2006/relationships/notesSlide" Target="../notesSlides/notesSlide26.xml"/><Relationship Id="rId7" Type="http://schemas.openxmlformats.org/officeDocument/2006/relationships/image" Target="../media/image39.wmf"/><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37.bin"/><Relationship Id="rId11" Type="http://schemas.openxmlformats.org/officeDocument/2006/relationships/image" Target="../media/image43.wmf"/><Relationship Id="rId5" Type="http://schemas.openxmlformats.org/officeDocument/2006/relationships/image" Target="../media/image41.wmf"/><Relationship Id="rId10" Type="http://schemas.openxmlformats.org/officeDocument/2006/relationships/oleObject" Target="../embeddings/oleObject39.bin"/><Relationship Id="rId4" Type="http://schemas.openxmlformats.org/officeDocument/2006/relationships/oleObject" Target="../embeddings/oleObject36.bin"/><Relationship Id="rId9" Type="http://schemas.openxmlformats.org/officeDocument/2006/relationships/image" Target="../media/image42.wmf"/></Relationships>
</file>

<file path=ppt/slides/_rels/slide37.xml.rels><?xml version="1.0" encoding="UTF-8" standalone="yes"?>
<Relationships xmlns="http://schemas.openxmlformats.org/package/2006/relationships"><Relationship Id="rId8" Type="http://schemas.openxmlformats.org/officeDocument/2006/relationships/oleObject" Target="../embeddings/oleObject42.bin"/><Relationship Id="rId3" Type="http://schemas.openxmlformats.org/officeDocument/2006/relationships/notesSlide" Target="../notesSlides/notesSlide27.xml"/><Relationship Id="rId7" Type="http://schemas.openxmlformats.org/officeDocument/2006/relationships/image" Target="../media/image39.wmf"/><Relationship Id="rId2" Type="http://schemas.openxmlformats.org/officeDocument/2006/relationships/slideLayout" Target="../slideLayouts/slideLayout7.xml"/><Relationship Id="rId1" Type="http://schemas.openxmlformats.org/officeDocument/2006/relationships/vmlDrawing" Target="../drawings/vmlDrawing28.vml"/><Relationship Id="rId6" Type="http://schemas.openxmlformats.org/officeDocument/2006/relationships/oleObject" Target="../embeddings/oleObject41.bin"/><Relationship Id="rId11" Type="http://schemas.openxmlformats.org/officeDocument/2006/relationships/image" Target="../media/image44.wmf"/><Relationship Id="rId5" Type="http://schemas.openxmlformats.org/officeDocument/2006/relationships/image" Target="../media/image41.wmf"/><Relationship Id="rId10" Type="http://schemas.openxmlformats.org/officeDocument/2006/relationships/oleObject" Target="../embeddings/oleObject43.bin"/><Relationship Id="rId4" Type="http://schemas.openxmlformats.org/officeDocument/2006/relationships/oleObject" Target="../embeddings/oleObject40.bin"/><Relationship Id="rId9" Type="http://schemas.openxmlformats.org/officeDocument/2006/relationships/image" Target="../media/image42.wmf"/></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vmlDrawing" Target="../drawings/vmlDrawing29.vml"/><Relationship Id="rId5" Type="http://schemas.openxmlformats.org/officeDocument/2006/relationships/image" Target="../media/image45.wmf"/><Relationship Id="rId4" Type="http://schemas.openxmlformats.org/officeDocument/2006/relationships/oleObject" Target="../embeddings/oleObject44.bin"/></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47.bin"/><Relationship Id="rId13" Type="http://schemas.openxmlformats.org/officeDocument/2006/relationships/image" Target="../media/image50.wmf"/><Relationship Id="rId3" Type="http://schemas.openxmlformats.org/officeDocument/2006/relationships/notesSlide" Target="../notesSlides/notesSlide29.xml"/><Relationship Id="rId7" Type="http://schemas.openxmlformats.org/officeDocument/2006/relationships/image" Target="../media/image47.wmf"/><Relationship Id="rId12" Type="http://schemas.openxmlformats.org/officeDocument/2006/relationships/oleObject" Target="../embeddings/oleObject49.bin"/><Relationship Id="rId2" Type="http://schemas.openxmlformats.org/officeDocument/2006/relationships/slideLayout" Target="../slideLayouts/slideLayout7.xml"/><Relationship Id="rId1" Type="http://schemas.openxmlformats.org/officeDocument/2006/relationships/vmlDrawing" Target="../drawings/vmlDrawing30.vml"/><Relationship Id="rId6" Type="http://schemas.openxmlformats.org/officeDocument/2006/relationships/oleObject" Target="../embeddings/oleObject46.bin"/><Relationship Id="rId11" Type="http://schemas.openxmlformats.org/officeDocument/2006/relationships/image" Target="../media/image49.wmf"/><Relationship Id="rId5" Type="http://schemas.openxmlformats.org/officeDocument/2006/relationships/image" Target="../media/image46.wmf"/><Relationship Id="rId10" Type="http://schemas.openxmlformats.org/officeDocument/2006/relationships/oleObject" Target="../embeddings/oleObject48.bin"/><Relationship Id="rId4" Type="http://schemas.openxmlformats.org/officeDocument/2006/relationships/oleObject" Target="../embeddings/oleObject45.bin"/><Relationship Id="rId9" Type="http://schemas.openxmlformats.org/officeDocument/2006/relationships/image" Target="../media/image48.wmf"/></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0.xml"/><Relationship Id="rId7" Type="http://schemas.openxmlformats.org/officeDocument/2006/relationships/image" Target="../media/image52.wmf"/><Relationship Id="rId2" Type="http://schemas.openxmlformats.org/officeDocument/2006/relationships/slideLayout" Target="../slideLayouts/slideLayout7.xml"/><Relationship Id="rId1" Type="http://schemas.openxmlformats.org/officeDocument/2006/relationships/vmlDrawing" Target="../drawings/vmlDrawing31.vml"/><Relationship Id="rId6" Type="http://schemas.openxmlformats.org/officeDocument/2006/relationships/oleObject" Target="../embeddings/oleObject51.bin"/><Relationship Id="rId5" Type="http://schemas.openxmlformats.org/officeDocument/2006/relationships/image" Target="../media/image51.wmf"/><Relationship Id="rId4" Type="http://schemas.openxmlformats.org/officeDocument/2006/relationships/oleObject" Target="../embeddings/oleObject50.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1.xml"/><Relationship Id="rId7" Type="http://schemas.openxmlformats.org/officeDocument/2006/relationships/image" Target="../media/image54.wmf"/><Relationship Id="rId2" Type="http://schemas.openxmlformats.org/officeDocument/2006/relationships/slideLayout" Target="../slideLayouts/slideLayout7.xml"/><Relationship Id="rId1" Type="http://schemas.openxmlformats.org/officeDocument/2006/relationships/vmlDrawing" Target="../drawings/vmlDrawing32.vml"/><Relationship Id="rId6" Type="http://schemas.openxmlformats.org/officeDocument/2006/relationships/oleObject" Target="../embeddings/oleObject53.bin"/><Relationship Id="rId5" Type="http://schemas.openxmlformats.org/officeDocument/2006/relationships/image" Target="../media/image53.wmf"/><Relationship Id="rId4" Type="http://schemas.openxmlformats.org/officeDocument/2006/relationships/oleObject" Target="../embeddings/oleObject52.bin"/></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7.xml"/><Relationship Id="rId1" Type="http://schemas.openxmlformats.org/officeDocument/2006/relationships/vmlDrawing" Target="../drawings/vmlDrawing33.vml"/><Relationship Id="rId5" Type="http://schemas.openxmlformats.org/officeDocument/2006/relationships/image" Target="../media/image55.wmf"/><Relationship Id="rId4" Type="http://schemas.openxmlformats.org/officeDocument/2006/relationships/oleObject" Target="../embeddings/oleObject54.bin"/></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4.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4.bin"/><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6.bin"/><Relationship Id="rId4" Type="http://schemas.openxmlformats.org/officeDocument/2006/relationships/image" Target="../media/image8.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53009" y="609600"/>
            <a:ext cx="9090991" cy="5262979"/>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 in Olin 103</a:t>
            </a:r>
          </a:p>
          <a:p>
            <a:pPr algn="ctr"/>
            <a:endParaRPr lang="en-US" sz="3200" b="1" dirty="0"/>
          </a:p>
          <a:p>
            <a:pPr algn="ctr"/>
            <a:r>
              <a:rPr lang="en-US" sz="3200" b="1" dirty="0" err="1"/>
              <a:t>Discusion</a:t>
            </a:r>
            <a:r>
              <a:rPr lang="en-US" sz="3200" b="1" dirty="0"/>
              <a:t> for Lecture 12 – Chap. 3&amp;6 (F&amp;W)</a:t>
            </a:r>
          </a:p>
          <a:p>
            <a:pPr marL="1428750" lvl="3" indent="-514350">
              <a:spcBef>
                <a:spcPct val="50000"/>
              </a:spcBef>
              <a:buFont typeface="+mj-lt"/>
              <a:buAutoNum type="arabicPeriod"/>
            </a:pPr>
            <a:r>
              <a:rPr lang="en-US" sz="3200" b="1" dirty="0">
                <a:solidFill>
                  <a:schemeClr val="folHlink"/>
                </a:solidFill>
              </a:rPr>
              <a:t>Constructing the Hamiltonian</a:t>
            </a:r>
          </a:p>
          <a:p>
            <a:pPr marL="1428750" lvl="3" indent="-514350">
              <a:spcBef>
                <a:spcPct val="50000"/>
              </a:spcBef>
              <a:buFont typeface="+mj-lt"/>
              <a:buAutoNum type="arabicPeriod"/>
            </a:pPr>
            <a:r>
              <a:rPr lang="en-US" sz="3200" b="1" dirty="0">
                <a:solidFill>
                  <a:schemeClr val="folHlink"/>
                </a:solidFill>
              </a:rPr>
              <a:t>Hamilton’s canonical equation</a:t>
            </a:r>
          </a:p>
          <a:p>
            <a:pPr marL="1428750" lvl="3" indent="-514350">
              <a:spcBef>
                <a:spcPct val="50000"/>
              </a:spcBef>
              <a:buFont typeface="+mj-lt"/>
              <a:buAutoNum type="arabicPeriod"/>
            </a:pPr>
            <a:r>
              <a:rPr lang="en-US" sz="3200" b="1" dirty="0">
                <a:solidFill>
                  <a:schemeClr val="folHlink"/>
                </a:solidFill>
              </a:rPr>
              <a:t>Examples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685800" y="304800"/>
            <a:ext cx="7924800" cy="830997"/>
          </a:xfrm>
          <a:prstGeom prst="rect">
            <a:avLst/>
          </a:prstGeom>
          <a:noFill/>
        </p:spPr>
        <p:txBody>
          <a:bodyPr wrap="square" rtlCol="0">
            <a:spAutoFit/>
          </a:bodyPr>
          <a:lstStyle/>
          <a:p>
            <a:r>
              <a:rPr lang="en-US" sz="2400" dirty="0">
                <a:latin typeface="+mj-lt"/>
              </a:rPr>
              <a:t>Direct application of Hamiltonian’s principle using the Hamiltonian function --</a:t>
            </a:r>
          </a:p>
        </p:txBody>
      </p:sp>
      <p:graphicFrame>
        <p:nvGraphicFramePr>
          <p:cNvPr id="6" name="Object 5"/>
          <p:cNvGraphicFramePr>
            <a:graphicFrameLocks noChangeAspect="1"/>
          </p:cNvGraphicFramePr>
          <p:nvPr>
            <p:extLst>
              <p:ext uri="{D42A27DB-BD31-4B8C-83A1-F6EECF244321}">
                <p14:modId xmlns:p14="http://schemas.microsoft.com/office/powerpoint/2010/main" val="2399699922"/>
              </p:ext>
            </p:extLst>
          </p:nvPr>
        </p:nvGraphicFramePr>
        <p:xfrm>
          <a:off x="829876" y="2403895"/>
          <a:ext cx="8261350" cy="3657812"/>
        </p:xfrm>
        <a:graphic>
          <a:graphicData uri="http://schemas.openxmlformats.org/presentationml/2006/ole">
            <mc:AlternateContent xmlns:mc="http://schemas.openxmlformats.org/markup-compatibility/2006">
              <mc:Choice xmlns:v="urn:schemas-microsoft-com:vml" Requires="v">
                <p:oleObj spid="_x0000_s118026" name="Equation" r:id="rId4" imgW="6286320" imgH="2806560" progId="Equation.DSMT4">
                  <p:embed/>
                </p:oleObj>
              </mc:Choice>
              <mc:Fallback>
                <p:oleObj name="Equation" r:id="rId4" imgW="6286320" imgH="2806560" progId="Equation.DSMT4">
                  <p:embed/>
                  <p:pic>
                    <p:nvPicPr>
                      <p:cNvPr id="0" name="Object 11"/>
                      <p:cNvPicPr>
                        <a:picLocks noChangeAspect="1" noChangeArrowheads="1"/>
                      </p:cNvPicPr>
                      <p:nvPr/>
                    </p:nvPicPr>
                    <p:blipFill>
                      <a:blip r:embed="rId5"/>
                      <a:srcRect/>
                      <a:stretch>
                        <a:fillRect/>
                      </a:stretch>
                    </p:blipFill>
                    <p:spPr bwMode="auto">
                      <a:xfrm>
                        <a:off x="829876" y="2403895"/>
                        <a:ext cx="8261350" cy="3657812"/>
                      </a:xfrm>
                      <a:prstGeom prst="rect">
                        <a:avLst/>
                      </a:prstGeom>
                      <a:noFill/>
                      <a:ln>
                        <a:noFill/>
                      </a:ln>
                    </p:spPr>
                  </p:pic>
                </p:oleObj>
              </mc:Fallback>
            </mc:AlternateContent>
          </a:graphicData>
        </a:graphic>
      </p:graphicFrame>
      <p:grpSp>
        <p:nvGrpSpPr>
          <p:cNvPr id="7" name="Group 6"/>
          <p:cNvGrpSpPr/>
          <p:nvPr/>
        </p:nvGrpSpPr>
        <p:grpSpPr>
          <a:xfrm>
            <a:off x="865188" y="1135797"/>
            <a:ext cx="6754812" cy="973455"/>
            <a:chOff x="685800" y="318135"/>
            <a:chExt cx="6754812" cy="973455"/>
          </a:xfrm>
        </p:grpSpPr>
        <p:sp>
          <p:nvSpPr>
            <p:cNvPr id="8" name="Oval 7"/>
            <p:cNvSpPr/>
            <p:nvPr/>
          </p:nvSpPr>
          <p:spPr>
            <a:xfrm>
              <a:off x="685800" y="457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581400" y="99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729044" y="594360"/>
              <a:ext cx="2969840" cy="697230"/>
            </a:xfrm>
            <a:custGeom>
              <a:avLst/>
              <a:gdLst>
                <a:gd name="connsiteX0" fmla="*/ 48196 w 2969840"/>
                <a:gd name="connsiteY0" fmla="*/ 0 h 697230"/>
                <a:gd name="connsiteX1" fmla="*/ 128206 w 2969840"/>
                <a:gd name="connsiteY1" fmla="*/ 148590 h 697230"/>
                <a:gd name="connsiteX2" fmla="*/ 1145476 w 2969840"/>
                <a:gd name="connsiteY2" fmla="*/ 354330 h 697230"/>
                <a:gd name="connsiteX3" fmla="*/ 1156906 w 2969840"/>
                <a:gd name="connsiteY3" fmla="*/ 354330 h 697230"/>
                <a:gd name="connsiteX4" fmla="*/ 2014156 w 2969840"/>
                <a:gd name="connsiteY4" fmla="*/ 491490 h 697230"/>
                <a:gd name="connsiteX5" fmla="*/ 2528506 w 2969840"/>
                <a:gd name="connsiteY5" fmla="*/ 697230 h 697230"/>
                <a:gd name="connsiteX6" fmla="*/ 2939986 w 2969840"/>
                <a:gd name="connsiteY6" fmla="*/ 491490 h 697230"/>
                <a:gd name="connsiteX7" fmla="*/ 2905696 w 2969840"/>
                <a:gd name="connsiteY7" fmla="*/ 457200 h 697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69840" h="697230">
                  <a:moveTo>
                    <a:pt x="48196" y="0"/>
                  </a:moveTo>
                  <a:cubicBezTo>
                    <a:pt x="-3239" y="44767"/>
                    <a:pt x="-54674" y="89535"/>
                    <a:pt x="128206" y="148590"/>
                  </a:cubicBezTo>
                  <a:cubicBezTo>
                    <a:pt x="311086" y="207645"/>
                    <a:pt x="974026" y="320040"/>
                    <a:pt x="1145476" y="354330"/>
                  </a:cubicBezTo>
                  <a:cubicBezTo>
                    <a:pt x="1316926" y="388620"/>
                    <a:pt x="1156906" y="354330"/>
                    <a:pt x="1156906" y="354330"/>
                  </a:cubicBezTo>
                  <a:cubicBezTo>
                    <a:pt x="1301686" y="377190"/>
                    <a:pt x="1785556" y="434340"/>
                    <a:pt x="2014156" y="491490"/>
                  </a:cubicBezTo>
                  <a:cubicBezTo>
                    <a:pt x="2242756" y="548640"/>
                    <a:pt x="2374201" y="697230"/>
                    <a:pt x="2528506" y="697230"/>
                  </a:cubicBezTo>
                  <a:cubicBezTo>
                    <a:pt x="2682811" y="697230"/>
                    <a:pt x="2877121" y="531495"/>
                    <a:pt x="2939986" y="491490"/>
                  </a:cubicBezTo>
                  <a:cubicBezTo>
                    <a:pt x="3002851" y="451485"/>
                    <a:pt x="2954273" y="454342"/>
                    <a:pt x="2905696" y="457200"/>
                  </a:cubicBezTo>
                </a:path>
              </a:pathLst>
            </a:cu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4247921547"/>
                </p:ext>
              </p:extLst>
            </p:nvPr>
          </p:nvGraphicFramePr>
          <p:xfrm>
            <a:off x="1600200" y="480060"/>
            <a:ext cx="368300" cy="341313"/>
          </p:xfrm>
          <a:graphic>
            <a:graphicData uri="http://schemas.openxmlformats.org/presentationml/2006/ole">
              <mc:AlternateContent xmlns:mc="http://schemas.openxmlformats.org/markup-compatibility/2006">
                <mc:Choice xmlns:v="urn:schemas-microsoft-com:vml" Requires="v">
                  <p:oleObj spid="_x0000_s118027" name="数式" r:id="rId6" imgW="190440" imgH="177480" progId="Equation.3">
                    <p:embed/>
                  </p:oleObj>
                </mc:Choice>
                <mc:Fallback>
                  <p:oleObj name="数式" r:id="rId6" imgW="190440" imgH="177480" progId="Equation.3">
                    <p:embed/>
                    <p:pic>
                      <p:nvPicPr>
                        <p:cNvPr id="0" name=""/>
                        <p:cNvPicPr>
                          <a:picLocks noChangeAspect="1" noChangeArrowheads="1"/>
                        </p:cNvPicPr>
                        <p:nvPr/>
                      </p:nvPicPr>
                      <p:blipFill>
                        <a:blip r:embed="rId7"/>
                        <a:srcRect/>
                        <a:stretch>
                          <a:fillRect/>
                        </a:stretch>
                      </p:blipFill>
                      <p:spPr bwMode="auto">
                        <a:xfrm>
                          <a:off x="1600200" y="480060"/>
                          <a:ext cx="368300"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3824697779"/>
                </p:ext>
              </p:extLst>
            </p:nvPr>
          </p:nvGraphicFramePr>
          <p:xfrm>
            <a:off x="4419600" y="318135"/>
            <a:ext cx="3021012" cy="828675"/>
          </p:xfrm>
          <a:graphic>
            <a:graphicData uri="http://schemas.openxmlformats.org/presentationml/2006/ole">
              <mc:AlternateContent xmlns:mc="http://schemas.openxmlformats.org/markup-compatibility/2006">
                <mc:Choice xmlns:v="urn:schemas-microsoft-com:vml" Requires="v">
                  <p:oleObj spid="_x0000_s118028" name="数式" r:id="rId8" imgW="1562040" imgH="431640" progId="Equation.3">
                    <p:embed/>
                  </p:oleObj>
                </mc:Choice>
                <mc:Fallback>
                  <p:oleObj name="数式" r:id="rId8" imgW="1562040" imgH="431640" progId="Equation.3">
                    <p:embed/>
                    <p:pic>
                      <p:nvPicPr>
                        <p:cNvPr id="0" name=""/>
                        <p:cNvPicPr>
                          <a:picLocks noChangeAspect="1" noChangeArrowheads="1"/>
                        </p:cNvPicPr>
                        <p:nvPr/>
                      </p:nvPicPr>
                      <p:blipFill>
                        <a:blip r:embed="rId9"/>
                        <a:srcRect/>
                        <a:stretch>
                          <a:fillRect/>
                        </a:stretch>
                      </p:blipFill>
                      <p:spPr bwMode="auto">
                        <a:xfrm>
                          <a:off x="4419600" y="318135"/>
                          <a:ext cx="3021012"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3096641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600200" y="3200400"/>
            <a:ext cx="1676400" cy="1752600"/>
          </a:xfrm>
          <a:prstGeom prst="rect">
            <a:avLst/>
          </a:prstGeom>
          <a:solidFill>
            <a:srgbClr val="DA32AA">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609600" y="304800"/>
            <a:ext cx="7391400" cy="830997"/>
          </a:xfrm>
          <a:prstGeom prst="rect">
            <a:avLst/>
          </a:prstGeom>
          <a:noFill/>
        </p:spPr>
        <p:txBody>
          <a:bodyPr wrap="square" rtlCol="0">
            <a:spAutoFit/>
          </a:bodyPr>
          <a:lstStyle/>
          <a:p>
            <a:r>
              <a:rPr lang="en-US" sz="2400" dirty="0">
                <a:latin typeface="+mj-lt"/>
              </a:rPr>
              <a:t>Hamilton’s principle continued:</a:t>
            </a:r>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529099977"/>
              </p:ext>
            </p:extLst>
          </p:nvPr>
        </p:nvGraphicFramePr>
        <p:xfrm>
          <a:off x="903249" y="684909"/>
          <a:ext cx="5943600" cy="1528622"/>
        </p:xfrm>
        <a:graphic>
          <a:graphicData uri="http://schemas.openxmlformats.org/presentationml/2006/ole">
            <mc:AlternateContent xmlns:mc="http://schemas.openxmlformats.org/markup-compatibility/2006">
              <mc:Choice xmlns:v="urn:schemas-microsoft-com:vml" Requires="v">
                <p:oleObj spid="_x0000_s119052" name="Equation" r:id="rId4" imgW="4165560" imgH="1079280" progId="Equation.DSMT4">
                  <p:embed/>
                </p:oleObj>
              </mc:Choice>
              <mc:Fallback>
                <p:oleObj name="Equation" r:id="rId4" imgW="4165560" imgH="1079280" progId="Equation.DSMT4">
                  <p:embed/>
                  <p:pic>
                    <p:nvPicPr>
                      <p:cNvPr id="0" name="Object 5"/>
                      <p:cNvPicPr>
                        <a:picLocks noChangeAspect="1" noChangeArrowheads="1"/>
                      </p:cNvPicPr>
                      <p:nvPr/>
                    </p:nvPicPr>
                    <p:blipFill>
                      <a:blip r:embed="rId5"/>
                      <a:srcRect/>
                      <a:stretch>
                        <a:fillRect/>
                      </a:stretch>
                    </p:blipFill>
                    <p:spPr bwMode="auto">
                      <a:xfrm>
                        <a:off x="903249" y="684909"/>
                        <a:ext cx="5943600" cy="152862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271020220"/>
              </p:ext>
            </p:extLst>
          </p:nvPr>
        </p:nvGraphicFramePr>
        <p:xfrm>
          <a:off x="836613" y="2209800"/>
          <a:ext cx="6783387" cy="2706688"/>
        </p:xfrm>
        <a:graphic>
          <a:graphicData uri="http://schemas.openxmlformats.org/presentationml/2006/ole">
            <mc:AlternateContent xmlns:mc="http://schemas.openxmlformats.org/markup-compatibility/2006">
              <mc:Choice xmlns:v="urn:schemas-microsoft-com:vml" Requires="v">
                <p:oleObj spid="_x0000_s119053" name="数式" r:id="rId6" imgW="3504960" imgH="1409400" progId="Equation.3">
                  <p:embed/>
                </p:oleObj>
              </mc:Choice>
              <mc:Fallback>
                <p:oleObj name="数式" r:id="rId6" imgW="3504960" imgH="1409400" progId="Equation.3">
                  <p:embed/>
                  <p:pic>
                    <p:nvPicPr>
                      <p:cNvPr id="0" name="Object 5"/>
                      <p:cNvPicPr>
                        <a:picLocks noChangeAspect="1" noChangeArrowheads="1"/>
                      </p:cNvPicPr>
                      <p:nvPr/>
                    </p:nvPicPr>
                    <p:blipFill>
                      <a:blip r:embed="rId7"/>
                      <a:srcRect/>
                      <a:stretch>
                        <a:fillRect/>
                      </a:stretch>
                    </p:blipFill>
                    <p:spPr bwMode="auto">
                      <a:xfrm>
                        <a:off x="836613" y="2209800"/>
                        <a:ext cx="6783387" cy="270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3657600" y="3581400"/>
            <a:ext cx="3200400" cy="461665"/>
          </a:xfrm>
          <a:prstGeom prst="rect">
            <a:avLst/>
          </a:prstGeom>
          <a:noFill/>
        </p:spPr>
        <p:txBody>
          <a:bodyPr wrap="square" rtlCol="0">
            <a:spAutoFit/>
          </a:bodyPr>
          <a:lstStyle/>
          <a:p>
            <a:r>
              <a:rPr lang="en-US" sz="2400" b="1" dirty="0">
                <a:solidFill>
                  <a:srgbClr val="DA32AA"/>
                </a:solidFill>
                <a:latin typeface="+mj-lt"/>
              </a:rPr>
              <a:t>Canonical equations</a:t>
            </a:r>
          </a:p>
        </p:txBody>
      </p:sp>
      <p:graphicFrame>
        <p:nvGraphicFramePr>
          <p:cNvPr id="10" name="Object 9"/>
          <p:cNvGraphicFramePr>
            <a:graphicFrameLocks noChangeAspect="1"/>
          </p:cNvGraphicFramePr>
          <p:nvPr>
            <p:extLst>
              <p:ext uri="{D42A27DB-BD31-4B8C-83A1-F6EECF244321}">
                <p14:modId xmlns:p14="http://schemas.microsoft.com/office/powerpoint/2010/main" val="623052351"/>
              </p:ext>
            </p:extLst>
          </p:nvPr>
        </p:nvGraphicFramePr>
        <p:xfrm>
          <a:off x="609600" y="5081884"/>
          <a:ext cx="8245475" cy="1166516"/>
        </p:xfrm>
        <a:graphic>
          <a:graphicData uri="http://schemas.openxmlformats.org/presentationml/2006/ole">
            <mc:AlternateContent xmlns:mc="http://schemas.openxmlformats.org/markup-compatibility/2006">
              <mc:Choice xmlns:v="urn:schemas-microsoft-com:vml" Requires="v">
                <p:oleObj spid="_x0000_s119054" name="数式" r:id="rId8" imgW="5168880" imgH="736560" progId="Equation.3">
                  <p:embed/>
                </p:oleObj>
              </mc:Choice>
              <mc:Fallback>
                <p:oleObj name="数式" r:id="rId8" imgW="5168880" imgH="736560" progId="Equation.3">
                  <p:embed/>
                  <p:pic>
                    <p:nvPicPr>
                      <p:cNvPr id="0" name="Object 6"/>
                      <p:cNvPicPr>
                        <a:picLocks noChangeAspect="1" noChangeArrowheads="1"/>
                      </p:cNvPicPr>
                      <p:nvPr/>
                    </p:nvPicPr>
                    <p:blipFill>
                      <a:blip r:embed="rId9"/>
                      <a:srcRect/>
                      <a:stretch>
                        <a:fillRect/>
                      </a:stretch>
                    </p:blipFill>
                    <p:spPr bwMode="auto">
                      <a:xfrm>
                        <a:off x="609600" y="5081884"/>
                        <a:ext cx="8245475" cy="1166516"/>
                      </a:xfrm>
                      <a:prstGeom prst="rect">
                        <a:avLst/>
                      </a:prstGeom>
                      <a:noFill/>
                      <a:ln>
                        <a:noFill/>
                      </a:ln>
                    </p:spPr>
                  </p:pic>
                </p:oleObj>
              </mc:Fallback>
            </mc:AlternateContent>
          </a:graphicData>
        </a:graphic>
      </p:graphicFrame>
      <p:cxnSp>
        <p:nvCxnSpPr>
          <p:cNvPr id="12" name="Straight Arrow Connector 11"/>
          <p:cNvCxnSpPr/>
          <p:nvPr/>
        </p:nvCxnSpPr>
        <p:spPr>
          <a:xfrm flipV="1">
            <a:off x="5791200" y="5334000"/>
            <a:ext cx="7620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6477000" y="5024735"/>
            <a:ext cx="457200" cy="461665"/>
          </a:xfrm>
          <a:prstGeom prst="rect">
            <a:avLst/>
          </a:prstGeom>
          <a:noFill/>
        </p:spPr>
        <p:txBody>
          <a:bodyPr wrap="square" rtlCol="0">
            <a:spAutoFit/>
          </a:bodyPr>
          <a:lstStyle/>
          <a:p>
            <a:r>
              <a:rPr lang="en-US" sz="2400" dirty="0">
                <a:latin typeface="+mj-lt"/>
              </a:rPr>
              <a:t>0</a:t>
            </a:r>
          </a:p>
        </p:txBody>
      </p:sp>
    </p:spTree>
    <p:extLst>
      <p:ext uri="{BB962C8B-B14F-4D97-AF65-F5344CB8AC3E}">
        <p14:creationId xmlns:p14="http://schemas.microsoft.com/office/powerpoint/2010/main" val="1884741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68D8AA-6379-438E-B08E-10E59B0E091A}"/>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72D14444-589F-4276-866F-18ABA6935AAB}"/>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A1258092-997E-4CD1-8E66-7076A92CCEAF}"/>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1DBC2C5E-ECFC-4A26-8CB8-D6FBF83DC84D}"/>
              </a:ext>
            </a:extLst>
          </p:cNvPr>
          <p:cNvSpPr txBox="1"/>
          <p:nvPr/>
        </p:nvSpPr>
        <p:spPr>
          <a:xfrm>
            <a:off x="228600" y="304800"/>
            <a:ext cx="8229600" cy="461665"/>
          </a:xfrm>
          <a:prstGeom prst="rect">
            <a:avLst/>
          </a:prstGeom>
          <a:noFill/>
        </p:spPr>
        <p:txBody>
          <a:bodyPr wrap="square" rtlCol="0">
            <a:spAutoFit/>
          </a:bodyPr>
          <a:lstStyle/>
          <a:p>
            <a:r>
              <a:rPr lang="en-US" sz="2400" dirty="0">
                <a:latin typeface="+mj-lt"/>
              </a:rPr>
              <a:t>More comments about “details”</a:t>
            </a:r>
          </a:p>
        </p:txBody>
      </p:sp>
      <p:graphicFrame>
        <p:nvGraphicFramePr>
          <p:cNvPr id="6" name="Object 5">
            <a:extLst>
              <a:ext uri="{FF2B5EF4-FFF2-40B4-BE49-F238E27FC236}">
                <a16:creationId xmlns:a16="http://schemas.microsoft.com/office/drawing/2014/main" id="{31524357-2F67-4965-9117-1B9286AA655F}"/>
              </a:ext>
            </a:extLst>
          </p:cNvPr>
          <p:cNvGraphicFramePr>
            <a:graphicFrameLocks noChangeAspect="1"/>
          </p:cNvGraphicFramePr>
          <p:nvPr>
            <p:extLst>
              <p:ext uri="{D42A27DB-BD31-4B8C-83A1-F6EECF244321}">
                <p14:modId xmlns:p14="http://schemas.microsoft.com/office/powerpoint/2010/main" val="2440376031"/>
              </p:ext>
            </p:extLst>
          </p:nvPr>
        </p:nvGraphicFramePr>
        <p:xfrm>
          <a:off x="251791" y="1143000"/>
          <a:ext cx="8245475" cy="1166516"/>
        </p:xfrm>
        <a:graphic>
          <a:graphicData uri="http://schemas.openxmlformats.org/presentationml/2006/ole">
            <mc:AlternateContent xmlns:mc="http://schemas.openxmlformats.org/markup-compatibility/2006">
              <mc:Choice xmlns:v="urn:schemas-microsoft-com:vml" Requires="v">
                <p:oleObj spid="_x0000_s150539" name="数式" r:id="rId3" imgW="5168880" imgH="736560" progId="Equation.3">
                  <p:embed/>
                </p:oleObj>
              </mc:Choice>
              <mc:Fallback>
                <p:oleObj name="数式" r:id="rId3" imgW="5168880" imgH="736560" progId="Equation.3">
                  <p:embed/>
                  <p:pic>
                    <p:nvPicPr>
                      <p:cNvPr id="10" name="Object 9"/>
                      <p:cNvPicPr>
                        <a:picLocks noChangeAspect="1" noChangeArrowheads="1"/>
                      </p:cNvPicPr>
                      <p:nvPr/>
                    </p:nvPicPr>
                    <p:blipFill>
                      <a:blip r:embed="rId4"/>
                      <a:srcRect/>
                      <a:stretch>
                        <a:fillRect/>
                      </a:stretch>
                    </p:blipFill>
                    <p:spPr bwMode="auto">
                      <a:xfrm>
                        <a:off x="251791" y="1143000"/>
                        <a:ext cx="8245475" cy="1166516"/>
                      </a:xfrm>
                      <a:prstGeom prst="rect">
                        <a:avLst/>
                      </a:prstGeom>
                      <a:noFill/>
                      <a:ln>
                        <a:noFill/>
                      </a:ln>
                    </p:spPr>
                  </p:pic>
                </p:oleObj>
              </mc:Fallback>
            </mc:AlternateContent>
          </a:graphicData>
        </a:graphic>
      </p:graphicFrame>
      <p:sp>
        <p:nvSpPr>
          <p:cNvPr id="7" name="Right Brace 6">
            <a:extLst>
              <a:ext uri="{FF2B5EF4-FFF2-40B4-BE49-F238E27FC236}">
                <a16:creationId xmlns:a16="http://schemas.microsoft.com/office/drawing/2014/main" id="{BC3A04D6-5439-43B4-BF75-5EF2238B13A7}"/>
              </a:ext>
            </a:extLst>
          </p:cNvPr>
          <p:cNvSpPr/>
          <p:nvPr/>
        </p:nvSpPr>
        <p:spPr>
          <a:xfrm rot="5400000">
            <a:off x="5958358" y="2195042"/>
            <a:ext cx="275281" cy="914400"/>
          </a:xfrm>
          <a:prstGeom prst="rightBrace">
            <a:avLst/>
          </a:prstGeom>
          <a:no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a:extLst>
              <a:ext uri="{FF2B5EF4-FFF2-40B4-BE49-F238E27FC236}">
                <a16:creationId xmlns:a16="http://schemas.microsoft.com/office/drawing/2014/main" id="{E0B23E20-DEBF-4486-B72E-46190534C3E4}"/>
              </a:ext>
            </a:extLst>
          </p:cNvPr>
          <p:cNvSpPr txBox="1"/>
          <p:nvPr/>
        </p:nvSpPr>
        <p:spPr>
          <a:xfrm>
            <a:off x="5334000" y="2928202"/>
            <a:ext cx="2362200" cy="1200329"/>
          </a:xfrm>
          <a:prstGeom prst="rect">
            <a:avLst/>
          </a:prstGeom>
          <a:noFill/>
        </p:spPr>
        <p:txBody>
          <a:bodyPr wrap="square" rtlCol="0">
            <a:spAutoFit/>
          </a:bodyPr>
          <a:lstStyle/>
          <a:p>
            <a:r>
              <a:rPr lang="en-US" dirty="0">
                <a:latin typeface="+mj-lt"/>
              </a:rPr>
              <a:t>Vanishes because</a:t>
            </a:r>
          </a:p>
          <a:p>
            <a:r>
              <a:rPr lang="en-US" i="1" dirty="0" err="1">
                <a:latin typeface="Symbol" panose="05050102010706020507" pitchFamily="18" charset="2"/>
              </a:rPr>
              <a:t>d</a:t>
            </a:r>
            <a:r>
              <a:rPr lang="en-US" i="1" dirty="0" err="1">
                <a:latin typeface="+mj-lt"/>
              </a:rPr>
              <a:t>q</a:t>
            </a:r>
            <a:r>
              <a:rPr lang="en-US" i="1" dirty="0">
                <a:latin typeface="+mj-lt"/>
              </a:rPr>
              <a:t>(</a:t>
            </a:r>
            <a:r>
              <a:rPr lang="en-US" i="1" dirty="0" err="1">
                <a:latin typeface="+mj-lt"/>
              </a:rPr>
              <a:t>t</a:t>
            </a:r>
            <a:r>
              <a:rPr lang="en-US" i="1" baseline="-25000" dirty="0" err="1">
                <a:latin typeface="+mj-lt"/>
              </a:rPr>
              <a:t>f</a:t>
            </a:r>
            <a:r>
              <a:rPr lang="en-US" i="1" dirty="0">
                <a:latin typeface="+mj-lt"/>
              </a:rPr>
              <a:t>)=</a:t>
            </a:r>
            <a:r>
              <a:rPr lang="en-US" i="1" dirty="0" err="1">
                <a:latin typeface="Symbol" panose="05050102010706020507" pitchFamily="18" charset="2"/>
              </a:rPr>
              <a:t>d</a:t>
            </a:r>
            <a:r>
              <a:rPr lang="en-US" i="1" dirty="0" err="1"/>
              <a:t>q</a:t>
            </a:r>
            <a:r>
              <a:rPr lang="en-US" i="1" dirty="0"/>
              <a:t>(</a:t>
            </a:r>
            <a:r>
              <a:rPr lang="en-US" i="1" dirty="0" err="1"/>
              <a:t>t</a:t>
            </a:r>
            <a:r>
              <a:rPr lang="en-US" i="1" baseline="-25000" dirty="0" err="1"/>
              <a:t>i</a:t>
            </a:r>
            <a:r>
              <a:rPr lang="en-US" i="1" dirty="0"/>
              <a:t>)  </a:t>
            </a:r>
            <a:r>
              <a:rPr lang="en-US" dirty="0"/>
              <a:t>due to </a:t>
            </a:r>
          </a:p>
          <a:p>
            <a:r>
              <a:rPr lang="en-US" dirty="0">
                <a:latin typeface="+mj-lt"/>
              </a:rPr>
              <a:t>the premise of </a:t>
            </a:r>
          </a:p>
          <a:p>
            <a:r>
              <a:rPr lang="en-US" dirty="0">
                <a:latin typeface="+mj-lt"/>
              </a:rPr>
              <a:t>Hamilton’s principle.</a:t>
            </a:r>
          </a:p>
        </p:txBody>
      </p:sp>
    </p:spTree>
    <p:extLst>
      <p:ext uri="{BB962C8B-B14F-4D97-AF65-F5344CB8AC3E}">
        <p14:creationId xmlns:p14="http://schemas.microsoft.com/office/powerpoint/2010/main" val="3724455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217E2F-B7F8-4F3A-9215-73007CFB12EF}"/>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104C88A3-44F3-4172-A1F4-EBC95A17CAB2}"/>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184DF7D7-7B22-4E66-98B5-A63AD0F88D6C}"/>
              </a:ext>
            </a:extLst>
          </p:cNvPr>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a:extLst>
              <a:ext uri="{FF2B5EF4-FFF2-40B4-BE49-F238E27FC236}">
                <a16:creationId xmlns:a16="http://schemas.microsoft.com/office/drawing/2014/main" id="{365F9306-7534-4BDE-8D4D-B9D8D84AA018}"/>
              </a:ext>
            </a:extLst>
          </p:cNvPr>
          <p:cNvGraphicFramePr>
            <a:graphicFrameLocks noChangeAspect="1"/>
          </p:cNvGraphicFramePr>
          <p:nvPr>
            <p:extLst>
              <p:ext uri="{D42A27DB-BD31-4B8C-83A1-F6EECF244321}">
                <p14:modId xmlns:p14="http://schemas.microsoft.com/office/powerpoint/2010/main" val="1893657002"/>
              </p:ext>
            </p:extLst>
          </p:nvPr>
        </p:nvGraphicFramePr>
        <p:xfrm>
          <a:off x="399291" y="686952"/>
          <a:ext cx="2211387" cy="1706562"/>
        </p:xfrm>
        <a:graphic>
          <a:graphicData uri="http://schemas.openxmlformats.org/presentationml/2006/ole">
            <mc:AlternateContent xmlns:mc="http://schemas.openxmlformats.org/markup-compatibility/2006">
              <mc:Choice xmlns:v="urn:schemas-microsoft-com:vml" Requires="v">
                <p:oleObj spid="_x0000_s146452" name="Equation" r:id="rId3" imgW="1143000" imgH="888840" progId="Equation.DSMT4">
                  <p:embed/>
                </p:oleObj>
              </mc:Choice>
              <mc:Fallback>
                <p:oleObj name="Equation" r:id="rId3" imgW="1143000" imgH="888840" progId="Equation.DSMT4">
                  <p:embed/>
                  <p:pic>
                    <p:nvPicPr>
                      <p:cNvPr id="7" name="Object 6"/>
                      <p:cNvPicPr>
                        <a:picLocks noChangeAspect="1" noChangeArrowheads="1"/>
                      </p:cNvPicPr>
                      <p:nvPr/>
                    </p:nvPicPr>
                    <p:blipFill>
                      <a:blip r:embed="rId4"/>
                      <a:srcRect/>
                      <a:stretch>
                        <a:fillRect/>
                      </a:stretch>
                    </p:blipFill>
                    <p:spPr bwMode="auto">
                      <a:xfrm>
                        <a:off x="399291" y="686952"/>
                        <a:ext cx="2211387" cy="170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a:extLst>
              <a:ext uri="{FF2B5EF4-FFF2-40B4-BE49-F238E27FC236}">
                <a16:creationId xmlns:a16="http://schemas.microsoft.com/office/drawing/2014/main" id="{5309F4F9-6E49-47F8-A731-5145F3EB917A}"/>
              </a:ext>
            </a:extLst>
          </p:cNvPr>
          <p:cNvSpPr txBox="1"/>
          <p:nvPr/>
        </p:nvSpPr>
        <p:spPr>
          <a:xfrm>
            <a:off x="228600" y="228600"/>
            <a:ext cx="7848600" cy="461665"/>
          </a:xfrm>
          <a:prstGeom prst="rect">
            <a:avLst/>
          </a:prstGeom>
          <a:noFill/>
        </p:spPr>
        <p:txBody>
          <a:bodyPr wrap="square" rtlCol="0">
            <a:spAutoFit/>
          </a:bodyPr>
          <a:lstStyle/>
          <a:p>
            <a:r>
              <a:rPr lang="en-US" sz="2400" dirty="0">
                <a:latin typeface="+mj-lt"/>
              </a:rPr>
              <a:t>In the Hamiltonian formulation --</a:t>
            </a:r>
          </a:p>
        </p:txBody>
      </p:sp>
      <p:sp>
        <p:nvSpPr>
          <p:cNvPr id="7" name="TextBox 6">
            <a:extLst>
              <a:ext uri="{FF2B5EF4-FFF2-40B4-BE49-F238E27FC236}">
                <a16:creationId xmlns:a16="http://schemas.microsoft.com/office/drawing/2014/main" id="{838997AE-C4A8-4887-8809-92D9084C6FBE}"/>
              </a:ext>
            </a:extLst>
          </p:cNvPr>
          <p:cNvSpPr txBox="1"/>
          <p:nvPr/>
        </p:nvSpPr>
        <p:spPr>
          <a:xfrm>
            <a:off x="76200" y="2621033"/>
            <a:ext cx="9067800" cy="2677656"/>
          </a:xfrm>
          <a:prstGeom prst="rect">
            <a:avLst/>
          </a:prstGeom>
          <a:noFill/>
        </p:spPr>
        <p:txBody>
          <a:bodyPr wrap="square" rtlCol="0">
            <a:spAutoFit/>
          </a:bodyPr>
          <a:lstStyle/>
          <a:p>
            <a:r>
              <a:rPr lang="en-US" sz="2400" dirty="0">
                <a:latin typeface="+mj-lt"/>
              </a:rPr>
              <a:t>Why are these equations known as the “canonical equations”?</a:t>
            </a:r>
          </a:p>
          <a:p>
            <a:pPr marL="914400" lvl="1" indent="-457200">
              <a:buAutoNum type="alphaLcPeriod"/>
            </a:pPr>
            <a:r>
              <a:rPr lang="en-US" sz="2400" dirty="0">
                <a:latin typeface="+mj-lt"/>
              </a:rPr>
              <a:t>Because they are beautiful.</a:t>
            </a:r>
          </a:p>
          <a:p>
            <a:pPr marL="914400" lvl="1" indent="-457200">
              <a:buAutoNum type="alphaLcPeriod"/>
            </a:pPr>
            <a:r>
              <a:rPr lang="en-US" sz="2400" dirty="0">
                <a:latin typeface="+mj-lt"/>
              </a:rPr>
              <a:t>The term is meant to elevate their importance to the level of the music of J. S. Bach</a:t>
            </a:r>
          </a:p>
          <a:p>
            <a:pPr marL="914400" lvl="1" indent="-457200">
              <a:buAutoNum type="alphaLcPeriod"/>
            </a:pPr>
            <a:r>
              <a:rPr lang="en-US" sz="2400" dirty="0">
                <a:latin typeface="+mj-lt"/>
              </a:rPr>
              <a:t>To help you remember them</a:t>
            </a:r>
          </a:p>
          <a:p>
            <a:pPr marL="914400" lvl="1" indent="-457200">
              <a:buAutoNum type="alphaLcPeriod"/>
            </a:pPr>
            <a:r>
              <a:rPr lang="en-US" sz="2400" dirty="0">
                <a:latin typeface="+mj-lt"/>
              </a:rPr>
              <a:t>No good reason; it is just a name</a:t>
            </a:r>
          </a:p>
          <a:p>
            <a:pPr marL="914400" lvl="1" indent="-457200">
              <a:buAutoNum type="alphaLcPeriod"/>
            </a:pPr>
            <a:endParaRPr lang="en-US" sz="2400" dirty="0">
              <a:latin typeface="+mj-lt"/>
            </a:endParaRPr>
          </a:p>
        </p:txBody>
      </p:sp>
    </p:spTree>
    <p:extLst>
      <p:ext uri="{BB962C8B-B14F-4D97-AF65-F5344CB8AC3E}">
        <p14:creationId xmlns:p14="http://schemas.microsoft.com/office/powerpoint/2010/main" val="1107207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304800" y="457200"/>
            <a:ext cx="7848600" cy="830997"/>
          </a:xfrm>
          <a:prstGeom prst="rect">
            <a:avLst/>
          </a:prstGeom>
          <a:noFill/>
        </p:spPr>
        <p:txBody>
          <a:bodyPr wrap="square" rtlCol="0">
            <a:spAutoFit/>
          </a:bodyPr>
          <a:lstStyle/>
          <a:p>
            <a:r>
              <a:rPr lang="en-US" sz="2400" dirty="0">
                <a:latin typeface="+mj-lt"/>
              </a:rPr>
              <a:t>Recipe for constructing the Hamiltonian and analyzing the equations of motion</a:t>
            </a:r>
          </a:p>
        </p:txBody>
      </p:sp>
      <p:graphicFrame>
        <p:nvGraphicFramePr>
          <p:cNvPr id="6" name="Object 5"/>
          <p:cNvGraphicFramePr>
            <a:graphicFrameLocks noChangeAspect="1"/>
          </p:cNvGraphicFramePr>
          <p:nvPr>
            <p:extLst>
              <p:ext uri="{D42A27DB-BD31-4B8C-83A1-F6EECF244321}">
                <p14:modId xmlns:p14="http://schemas.microsoft.com/office/powerpoint/2010/main" val="3222232086"/>
              </p:ext>
            </p:extLst>
          </p:nvPr>
        </p:nvGraphicFramePr>
        <p:xfrm>
          <a:off x="990600" y="1905000"/>
          <a:ext cx="6931025" cy="3713162"/>
        </p:xfrm>
        <a:graphic>
          <a:graphicData uri="http://schemas.openxmlformats.org/presentationml/2006/ole">
            <mc:AlternateContent xmlns:mc="http://schemas.openxmlformats.org/markup-compatibility/2006">
              <mc:Choice xmlns:v="urn:schemas-microsoft-com:vml" Requires="v">
                <p:oleObj spid="_x0000_s119890" name="数式" r:id="rId4" imgW="3581280" imgH="1930320" progId="Equation.3">
                  <p:embed/>
                </p:oleObj>
              </mc:Choice>
              <mc:Fallback>
                <p:oleObj name="数式" r:id="rId4" imgW="3581280" imgH="1930320" progId="Equation.3">
                  <p:embed/>
                  <p:pic>
                    <p:nvPicPr>
                      <p:cNvPr id="0" name="Object 5"/>
                      <p:cNvPicPr>
                        <a:picLocks noChangeAspect="1" noChangeArrowheads="1"/>
                      </p:cNvPicPr>
                      <p:nvPr/>
                    </p:nvPicPr>
                    <p:blipFill>
                      <a:blip r:embed="rId5"/>
                      <a:srcRect/>
                      <a:stretch>
                        <a:fillRect/>
                      </a:stretch>
                    </p:blipFill>
                    <p:spPr bwMode="auto">
                      <a:xfrm>
                        <a:off x="990600" y="1905000"/>
                        <a:ext cx="6931025" cy="3713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62535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CFFA53-AA40-4272-8CF2-7FDA6B3DC392}"/>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FA2ACAEA-CC19-4BDA-B272-A8E2C207D43E}"/>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62FAFFCE-1E73-4AB0-BEBD-727082BA7D9D}"/>
              </a:ext>
            </a:extLst>
          </p:cNvPr>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a:extLst>
              <a:ext uri="{FF2B5EF4-FFF2-40B4-BE49-F238E27FC236}">
                <a16:creationId xmlns:a16="http://schemas.microsoft.com/office/drawing/2014/main" id="{DD09AF2F-EE59-4D1B-99ED-5850011641C8}"/>
              </a:ext>
            </a:extLst>
          </p:cNvPr>
          <p:cNvSpPr txBox="1"/>
          <p:nvPr/>
        </p:nvSpPr>
        <p:spPr>
          <a:xfrm>
            <a:off x="533400" y="381000"/>
            <a:ext cx="7543800" cy="1569660"/>
          </a:xfrm>
          <a:prstGeom prst="rect">
            <a:avLst/>
          </a:prstGeom>
          <a:noFill/>
        </p:spPr>
        <p:txBody>
          <a:bodyPr wrap="square" rtlCol="0">
            <a:spAutoFit/>
          </a:bodyPr>
          <a:lstStyle/>
          <a:p>
            <a:r>
              <a:rPr lang="en-US" sz="2400" dirty="0">
                <a:latin typeface="+mj-lt"/>
              </a:rPr>
              <a:t>What happens when you miss a step in the recipe?</a:t>
            </a:r>
          </a:p>
          <a:p>
            <a:pPr marL="914400" lvl="1" indent="-457200">
              <a:buFont typeface="+mj-lt"/>
              <a:buAutoNum type="alphaLcPeriod"/>
            </a:pPr>
            <a:r>
              <a:rPr lang="en-US" sz="2400" dirty="0">
                <a:latin typeface="+mj-lt"/>
              </a:rPr>
              <a:t>No big deal</a:t>
            </a:r>
          </a:p>
          <a:p>
            <a:pPr marL="914400" lvl="1" indent="-457200">
              <a:buFont typeface="+mj-lt"/>
              <a:buAutoNum type="alphaLcPeriod"/>
            </a:pPr>
            <a:r>
              <a:rPr lang="en-US" sz="2400" dirty="0">
                <a:latin typeface="+mj-lt"/>
              </a:rPr>
              <a:t>Big deal – can lead to shame and humiliation (or at least wrong analysis)</a:t>
            </a:r>
          </a:p>
        </p:txBody>
      </p:sp>
    </p:spTree>
    <p:extLst>
      <p:ext uri="{BB962C8B-B14F-4D97-AF65-F5344CB8AC3E}">
        <p14:creationId xmlns:p14="http://schemas.microsoft.com/office/powerpoint/2010/main" val="3965204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sp>
        <p:nvSpPr>
          <p:cNvPr id="5" name="TextBox 4"/>
          <p:cNvSpPr txBox="1"/>
          <p:nvPr/>
        </p:nvSpPr>
        <p:spPr>
          <a:xfrm>
            <a:off x="762000" y="378767"/>
            <a:ext cx="7467600" cy="461665"/>
          </a:xfrm>
          <a:prstGeom prst="rect">
            <a:avLst/>
          </a:prstGeom>
          <a:noFill/>
        </p:spPr>
        <p:txBody>
          <a:bodyPr wrap="square" rtlCol="0">
            <a:spAutoFit/>
          </a:bodyPr>
          <a:lstStyle/>
          <a:p>
            <a:r>
              <a:rPr lang="en-US" sz="2400" dirty="0">
                <a:latin typeface="+mj-lt"/>
              </a:rPr>
              <a:t>Constants of the motion in Hamiltonian formalism</a:t>
            </a:r>
          </a:p>
        </p:txBody>
      </p:sp>
      <p:graphicFrame>
        <p:nvGraphicFramePr>
          <p:cNvPr id="6" name="Object 5"/>
          <p:cNvGraphicFramePr>
            <a:graphicFrameLocks noChangeAspect="1"/>
          </p:cNvGraphicFramePr>
          <p:nvPr>
            <p:extLst>
              <p:ext uri="{D42A27DB-BD31-4B8C-83A1-F6EECF244321}">
                <p14:modId xmlns:p14="http://schemas.microsoft.com/office/powerpoint/2010/main" val="3177989425"/>
              </p:ext>
            </p:extLst>
          </p:nvPr>
        </p:nvGraphicFramePr>
        <p:xfrm>
          <a:off x="1930400" y="1371600"/>
          <a:ext cx="5283200" cy="4827587"/>
        </p:xfrm>
        <a:graphic>
          <a:graphicData uri="http://schemas.openxmlformats.org/presentationml/2006/ole">
            <mc:AlternateContent xmlns:mc="http://schemas.openxmlformats.org/markup-compatibility/2006">
              <mc:Choice xmlns:v="urn:schemas-microsoft-com:vml" Requires="v">
                <p:oleObj spid="_x0000_s125010" name="Equation" r:id="rId4" imgW="2730240" imgH="2514600" progId="Equation.DSMT4">
                  <p:embed/>
                </p:oleObj>
              </mc:Choice>
              <mc:Fallback>
                <p:oleObj name="Equation" r:id="rId4" imgW="2730240" imgH="2514600" progId="Equation.DSMT4">
                  <p:embed/>
                  <p:pic>
                    <p:nvPicPr>
                      <p:cNvPr id="0" name="Object 5"/>
                      <p:cNvPicPr>
                        <a:picLocks noChangeAspect="1" noChangeArrowheads="1"/>
                      </p:cNvPicPr>
                      <p:nvPr/>
                    </p:nvPicPr>
                    <p:blipFill>
                      <a:blip r:embed="rId5"/>
                      <a:srcRect/>
                      <a:stretch>
                        <a:fillRect/>
                      </a:stretch>
                    </p:blipFill>
                    <p:spPr bwMode="auto">
                      <a:xfrm>
                        <a:off x="1930400" y="1371600"/>
                        <a:ext cx="5283200" cy="482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16097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4F670C-3A3C-4577-9FBA-A80CACDDDAFB}"/>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81F35843-1E65-4016-B249-F365F81D932B}"/>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EF683CB5-7A2D-4F16-8AF8-62FA9D06C074}"/>
              </a:ext>
            </a:extLst>
          </p:cNvPr>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a:extLst>
              <a:ext uri="{FF2B5EF4-FFF2-40B4-BE49-F238E27FC236}">
                <a16:creationId xmlns:a16="http://schemas.microsoft.com/office/drawing/2014/main" id="{B5112909-707E-4ECC-A0A9-130C545166E9}"/>
              </a:ext>
            </a:extLst>
          </p:cNvPr>
          <p:cNvSpPr txBox="1"/>
          <p:nvPr/>
        </p:nvSpPr>
        <p:spPr>
          <a:xfrm>
            <a:off x="381000" y="304800"/>
            <a:ext cx="7620000" cy="3785652"/>
          </a:xfrm>
          <a:prstGeom prst="rect">
            <a:avLst/>
          </a:prstGeom>
          <a:noFill/>
        </p:spPr>
        <p:txBody>
          <a:bodyPr wrap="square" rtlCol="0">
            <a:spAutoFit/>
          </a:bodyPr>
          <a:lstStyle/>
          <a:p>
            <a:r>
              <a:rPr lang="en-US" sz="2400" dirty="0">
                <a:latin typeface="+mj-lt"/>
              </a:rPr>
              <a:t>Your question  -- </a:t>
            </a:r>
            <a:r>
              <a:rPr lang="en-US" sz="2400" dirty="0"/>
              <a:t>Is there a physical meaning to a constant H?</a:t>
            </a:r>
          </a:p>
          <a:p>
            <a:endParaRPr lang="en-US" sz="2400" dirty="0"/>
          </a:p>
          <a:p>
            <a:r>
              <a:rPr lang="en-US" sz="2400" dirty="0"/>
              <a:t>Comment --  Whenever you find a constant of the motion, it is helpful for analyzing the trajectory.   In this case, H often represents the mechanical energy of the system so that constant H implies that energy is conserved.</a:t>
            </a:r>
          </a:p>
          <a:p>
            <a:endParaRPr lang="en-US" sz="2400" dirty="0">
              <a:latin typeface="+mj-lt"/>
            </a:endParaRPr>
          </a:p>
          <a:p>
            <a:endParaRPr lang="en-US" sz="2400" dirty="0">
              <a:latin typeface="+mj-lt"/>
            </a:endParaRPr>
          </a:p>
        </p:txBody>
      </p:sp>
    </p:spTree>
    <p:extLst>
      <p:ext uri="{BB962C8B-B14F-4D97-AF65-F5344CB8AC3E}">
        <p14:creationId xmlns:p14="http://schemas.microsoft.com/office/powerpoint/2010/main" val="924455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718662511"/>
              </p:ext>
            </p:extLst>
          </p:nvPr>
        </p:nvGraphicFramePr>
        <p:xfrm>
          <a:off x="1093788" y="741363"/>
          <a:ext cx="7416800" cy="4246562"/>
        </p:xfrm>
        <a:graphic>
          <a:graphicData uri="http://schemas.openxmlformats.org/presentationml/2006/ole">
            <mc:AlternateContent xmlns:mc="http://schemas.openxmlformats.org/markup-compatibility/2006">
              <mc:Choice xmlns:v="urn:schemas-microsoft-com:vml" Requires="v">
                <p:oleObj spid="_x0000_s120913" name="Equation" r:id="rId4" imgW="3835080" imgH="2209680" progId="Equation.DSMT4">
                  <p:embed/>
                </p:oleObj>
              </mc:Choice>
              <mc:Fallback>
                <p:oleObj name="Equation" r:id="rId4" imgW="3835080" imgH="2209680" progId="Equation.DSMT4">
                  <p:embed/>
                  <p:pic>
                    <p:nvPicPr>
                      <p:cNvPr id="0" name=""/>
                      <p:cNvPicPr>
                        <a:picLocks noChangeAspect="1" noChangeArrowheads="1"/>
                      </p:cNvPicPr>
                      <p:nvPr/>
                    </p:nvPicPr>
                    <p:blipFill>
                      <a:blip r:embed="rId5"/>
                      <a:srcRect/>
                      <a:stretch>
                        <a:fillRect/>
                      </a:stretch>
                    </p:blipFill>
                    <p:spPr bwMode="auto">
                      <a:xfrm>
                        <a:off x="1093788" y="741363"/>
                        <a:ext cx="7416800"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a:extLst>
              <a:ext uri="{FF2B5EF4-FFF2-40B4-BE49-F238E27FC236}">
                <a16:creationId xmlns:a16="http://schemas.microsoft.com/office/drawing/2014/main" id="{8B15E5EB-D83E-4BF0-B6E1-6A343E32CE08}"/>
              </a:ext>
            </a:extLst>
          </p:cNvPr>
          <p:cNvSpPr txBox="1"/>
          <p:nvPr/>
        </p:nvSpPr>
        <p:spPr>
          <a:xfrm>
            <a:off x="990600" y="5048388"/>
            <a:ext cx="7162800" cy="1200329"/>
          </a:xfrm>
          <a:prstGeom prst="rect">
            <a:avLst/>
          </a:prstGeom>
          <a:noFill/>
        </p:spPr>
        <p:txBody>
          <a:bodyPr wrap="square" rtlCol="0">
            <a:spAutoFit/>
          </a:bodyPr>
          <a:lstStyle/>
          <a:p>
            <a:r>
              <a:rPr lang="en-US" sz="2400" dirty="0">
                <a:latin typeface="+mj-lt"/>
              </a:rPr>
              <a:t>Here we should have done a better job of using notation to distinguish between constants and variables.</a:t>
            </a:r>
          </a:p>
        </p:txBody>
      </p:sp>
    </p:spTree>
    <p:extLst>
      <p:ext uri="{BB962C8B-B14F-4D97-AF65-F5344CB8AC3E}">
        <p14:creationId xmlns:p14="http://schemas.microsoft.com/office/powerpoint/2010/main" val="3995112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727451153"/>
              </p:ext>
            </p:extLst>
          </p:nvPr>
        </p:nvGraphicFramePr>
        <p:xfrm>
          <a:off x="1404938" y="555625"/>
          <a:ext cx="4960937" cy="5057775"/>
        </p:xfrm>
        <a:graphic>
          <a:graphicData uri="http://schemas.openxmlformats.org/presentationml/2006/ole">
            <mc:AlternateContent xmlns:mc="http://schemas.openxmlformats.org/markup-compatibility/2006">
              <mc:Choice xmlns:v="urn:schemas-microsoft-com:vml" Requires="v">
                <p:oleObj spid="_x0000_s121941" name="数式" r:id="rId4" imgW="2565360" imgH="2628720" progId="Equation.3">
                  <p:embed/>
                </p:oleObj>
              </mc:Choice>
              <mc:Fallback>
                <p:oleObj name="数式" r:id="rId4" imgW="2565360" imgH="2628720" progId="Equation.3">
                  <p:embed/>
                  <p:pic>
                    <p:nvPicPr>
                      <p:cNvPr id="0" name=""/>
                      <p:cNvPicPr>
                        <a:picLocks noChangeAspect="1" noChangeArrowheads="1"/>
                      </p:cNvPicPr>
                      <p:nvPr/>
                    </p:nvPicPr>
                    <p:blipFill>
                      <a:blip r:embed="rId5"/>
                      <a:srcRect/>
                      <a:stretch>
                        <a:fillRect/>
                      </a:stretch>
                    </p:blipFill>
                    <p:spPr bwMode="auto">
                      <a:xfrm>
                        <a:off x="1404938" y="555625"/>
                        <a:ext cx="4960937" cy="505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50287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6658E8-5738-40C8-AAB7-6B60842DE86A}"/>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609199FD-3E8C-48FA-B8D6-4570A59AC799}"/>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DC6695D8-8AFB-49A8-8C59-D5046AA67F81}"/>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5" name="TextBox 4">
            <a:extLst>
              <a:ext uri="{FF2B5EF4-FFF2-40B4-BE49-F238E27FC236}">
                <a16:creationId xmlns:a16="http://schemas.microsoft.com/office/drawing/2014/main" id="{C8BC10F7-890E-4299-B713-92B3C3EFA713}"/>
              </a:ext>
            </a:extLst>
          </p:cNvPr>
          <p:cNvSpPr txBox="1"/>
          <p:nvPr/>
        </p:nvSpPr>
        <p:spPr>
          <a:xfrm>
            <a:off x="0" y="838200"/>
            <a:ext cx="8991600" cy="4031873"/>
          </a:xfrm>
          <a:prstGeom prst="rect">
            <a:avLst/>
          </a:prstGeom>
          <a:noFill/>
        </p:spPr>
        <p:txBody>
          <a:bodyPr wrap="square" rtlCol="0">
            <a:spAutoFit/>
          </a:bodyPr>
          <a:lstStyle/>
          <a:p>
            <a:r>
              <a:rPr lang="en-US" sz="3200" dirty="0"/>
              <a:t>Schedule for weekly one-on-one meetings</a:t>
            </a:r>
          </a:p>
          <a:p>
            <a:r>
              <a:rPr lang="en-US" sz="3200" dirty="0"/>
              <a:t> </a:t>
            </a:r>
          </a:p>
          <a:p>
            <a:r>
              <a:rPr lang="en-US" sz="3200" dirty="0"/>
              <a:t>Nick – 11 AM Monday (ED/ST)</a:t>
            </a:r>
          </a:p>
          <a:p>
            <a:r>
              <a:rPr lang="en-US" sz="3200" dirty="0"/>
              <a:t>Tim – 9 AM Tuesday</a:t>
            </a:r>
          </a:p>
          <a:p>
            <a:r>
              <a:rPr lang="en-US" sz="3200" dirty="0"/>
              <a:t>Bamidele – 7 PM Tuesday</a:t>
            </a:r>
          </a:p>
          <a:p>
            <a:r>
              <a:rPr lang="en-US" sz="3200" dirty="0" err="1"/>
              <a:t>Zhi</a:t>
            </a:r>
            <a:r>
              <a:rPr lang="en-US" sz="3200" dirty="0"/>
              <a:t>– 9 PM Tuesday </a:t>
            </a:r>
          </a:p>
          <a:p>
            <a:r>
              <a:rPr lang="en-US" sz="3200" dirty="0"/>
              <a:t>Jeanette – 11 AM Wednesday (this week only?)</a:t>
            </a:r>
          </a:p>
          <a:p>
            <a:r>
              <a:rPr lang="en-US" sz="3200" dirty="0"/>
              <a:t>Derek – 12 PM Friday</a:t>
            </a:r>
            <a:endParaRPr lang="en-US" sz="3200" dirty="0">
              <a:latin typeface="+mj-lt"/>
            </a:endParaRPr>
          </a:p>
        </p:txBody>
      </p:sp>
    </p:spTree>
    <p:extLst>
      <p:ext uri="{BB962C8B-B14F-4D97-AF65-F5344CB8AC3E}">
        <p14:creationId xmlns:p14="http://schemas.microsoft.com/office/powerpoint/2010/main" val="1305252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304800" y="290057"/>
            <a:ext cx="8077200" cy="461665"/>
          </a:xfrm>
          <a:prstGeom prst="rect">
            <a:avLst/>
          </a:prstGeom>
          <a:noFill/>
        </p:spPr>
        <p:txBody>
          <a:bodyPr wrap="square" rtlCol="0">
            <a:spAutoFit/>
          </a:bodyPr>
          <a:lstStyle/>
          <a:p>
            <a:r>
              <a:rPr lang="en-US" sz="2400" dirty="0">
                <a:latin typeface="+mj-lt"/>
              </a:rPr>
              <a:t>Other examples</a:t>
            </a:r>
          </a:p>
        </p:txBody>
      </p:sp>
      <p:graphicFrame>
        <p:nvGraphicFramePr>
          <p:cNvPr id="6" name="Object 5"/>
          <p:cNvGraphicFramePr>
            <a:graphicFrameLocks noChangeAspect="1"/>
          </p:cNvGraphicFramePr>
          <p:nvPr>
            <p:extLst>
              <p:ext uri="{D42A27DB-BD31-4B8C-83A1-F6EECF244321}">
                <p14:modId xmlns:p14="http://schemas.microsoft.com/office/powerpoint/2010/main" val="3524296891"/>
              </p:ext>
            </p:extLst>
          </p:nvPr>
        </p:nvGraphicFramePr>
        <p:xfrm>
          <a:off x="889000" y="1019175"/>
          <a:ext cx="7419975" cy="4770438"/>
        </p:xfrm>
        <a:graphic>
          <a:graphicData uri="http://schemas.openxmlformats.org/presentationml/2006/ole">
            <mc:AlternateContent xmlns:mc="http://schemas.openxmlformats.org/markup-compatibility/2006">
              <mc:Choice xmlns:v="urn:schemas-microsoft-com:vml" Requires="v">
                <p:oleObj spid="_x0000_s122961" name="数式" r:id="rId4" imgW="3835080" imgH="2476440" progId="Equation.3">
                  <p:embed/>
                </p:oleObj>
              </mc:Choice>
              <mc:Fallback>
                <p:oleObj name="数式" r:id="rId4" imgW="3835080" imgH="2476440" progId="Equation.3">
                  <p:embed/>
                  <p:pic>
                    <p:nvPicPr>
                      <p:cNvPr id="0" name=""/>
                      <p:cNvPicPr>
                        <a:picLocks noChangeAspect="1" noChangeArrowheads="1"/>
                      </p:cNvPicPr>
                      <p:nvPr/>
                    </p:nvPicPr>
                    <p:blipFill>
                      <a:blip r:embed="rId5"/>
                      <a:srcRect/>
                      <a:stretch>
                        <a:fillRect/>
                      </a:stretch>
                    </p:blipFill>
                    <p:spPr bwMode="auto">
                      <a:xfrm>
                        <a:off x="889000" y="1019175"/>
                        <a:ext cx="7419975" cy="477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1200371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635728213"/>
              </p:ext>
            </p:extLst>
          </p:nvPr>
        </p:nvGraphicFramePr>
        <p:xfrm>
          <a:off x="882650" y="661988"/>
          <a:ext cx="6051550" cy="5695950"/>
        </p:xfrm>
        <a:graphic>
          <a:graphicData uri="http://schemas.openxmlformats.org/presentationml/2006/ole">
            <mc:AlternateContent xmlns:mc="http://schemas.openxmlformats.org/markup-compatibility/2006">
              <mc:Choice xmlns:v="urn:schemas-microsoft-com:vml" Requires="v">
                <p:oleObj spid="_x0000_s123987" name="数式" r:id="rId4" imgW="2730240" imgH="2590560" progId="Equation.3">
                  <p:embed/>
                </p:oleObj>
              </mc:Choice>
              <mc:Fallback>
                <p:oleObj name="数式" r:id="rId4" imgW="2730240" imgH="2590560" progId="Equation.3">
                  <p:embed/>
                  <p:pic>
                    <p:nvPicPr>
                      <p:cNvPr id="0" name=""/>
                      <p:cNvPicPr>
                        <a:picLocks noChangeAspect="1" noChangeArrowheads="1"/>
                      </p:cNvPicPr>
                      <p:nvPr/>
                    </p:nvPicPr>
                    <p:blipFill>
                      <a:blip r:embed="rId5"/>
                      <a:srcRect/>
                      <a:stretch>
                        <a:fillRect/>
                      </a:stretch>
                    </p:blipFill>
                    <p:spPr bwMode="auto">
                      <a:xfrm>
                        <a:off x="882650" y="661988"/>
                        <a:ext cx="6051550" cy="5695950"/>
                      </a:xfrm>
                      <a:prstGeom prst="rect">
                        <a:avLst/>
                      </a:prstGeom>
                      <a:noFill/>
                      <a:ln>
                        <a:noFill/>
                      </a:ln>
                    </p:spPr>
                  </p:pic>
                </p:oleObj>
              </mc:Fallback>
            </mc:AlternateContent>
          </a:graphicData>
        </a:graphic>
      </p:graphicFrame>
      <p:sp>
        <p:nvSpPr>
          <p:cNvPr id="6" name="TextBox 5"/>
          <p:cNvSpPr txBox="1"/>
          <p:nvPr/>
        </p:nvSpPr>
        <p:spPr>
          <a:xfrm>
            <a:off x="457200" y="228600"/>
            <a:ext cx="8077200" cy="461665"/>
          </a:xfrm>
          <a:prstGeom prst="rect">
            <a:avLst/>
          </a:prstGeom>
          <a:noFill/>
        </p:spPr>
        <p:txBody>
          <a:bodyPr wrap="square" rtlCol="0">
            <a:spAutoFit/>
          </a:bodyPr>
          <a:lstStyle/>
          <a:p>
            <a:r>
              <a:rPr lang="en-US" sz="2400" dirty="0">
                <a:latin typeface="+mj-lt"/>
              </a:rPr>
              <a:t>Other examples</a:t>
            </a:r>
          </a:p>
        </p:txBody>
      </p:sp>
    </p:spTree>
    <p:extLst>
      <p:ext uri="{BB962C8B-B14F-4D97-AF65-F5344CB8AC3E}">
        <p14:creationId xmlns:p14="http://schemas.microsoft.com/office/powerpoint/2010/main" val="3419080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11653525"/>
              </p:ext>
            </p:extLst>
          </p:nvPr>
        </p:nvGraphicFramePr>
        <p:xfrm>
          <a:off x="882650" y="900113"/>
          <a:ext cx="6051550" cy="5221287"/>
        </p:xfrm>
        <a:graphic>
          <a:graphicData uri="http://schemas.openxmlformats.org/presentationml/2006/ole">
            <mc:AlternateContent xmlns:mc="http://schemas.openxmlformats.org/markup-compatibility/2006">
              <mc:Choice xmlns:v="urn:schemas-microsoft-com:vml" Requires="v">
                <p:oleObj spid="_x0000_s129088" name="数式" r:id="rId4" imgW="2730240" imgH="2374560" progId="Equation.3">
                  <p:embed/>
                </p:oleObj>
              </mc:Choice>
              <mc:Fallback>
                <p:oleObj name="数式" r:id="rId4" imgW="2730240" imgH="2374560" progId="Equation.3">
                  <p:embed/>
                  <p:pic>
                    <p:nvPicPr>
                      <p:cNvPr id="0" name=""/>
                      <p:cNvPicPr>
                        <a:picLocks noChangeAspect="1" noChangeArrowheads="1"/>
                      </p:cNvPicPr>
                      <p:nvPr/>
                    </p:nvPicPr>
                    <p:blipFill>
                      <a:blip r:embed="rId5"/>
                      <a:srcRect/>
                      <a:stretch>
                        <a:fillRect/>
                      </a:stretch>
                    </p:blipFill>
                    <p:spPr bwMode="auto">
                      <a:xfrm>
                        <a:off x="882650" y="900113"/>
                        <a:ext cx="6051550" cy="5221287"/>
                      </a:xfrm>
                      <a:prstGeom prst="rect">
                        <a:avLst/>
                      </a:prstGeom>
                      <a:noFill/>
                      <a:ln>
                        <a:noFill/>
                      </a:ln>
                    </p:spPr>
                  </p:pic>
                </p:oleObj>
              </mc:Fallback>
            </mc:AlternateContent>
          </a:graphicData>
        </a:graphic>
      </p:graphicFrame>
      <p:sp>
        <p:nvSpPr>
          <p:cNvPr id="6" name="TextBox 5"/>
          <p:cNvSpPr txBox="1"/>
          <p:nvPr/>
        </p:nvSpPr>
        <p:spPr>
          <a:xfrm>
            <a:off x="457200" y="228600"/>
            <a:ext cx="8077200" cy="461665"/>
          </a:xfrm>
          <a:prstGeom prst="rect">
            <a:avLst/>
          </a:prstGeom>
          <a:noFill/>
        </p:spPr>
        <p:txBody>
          <a:bodyPr wrap="square" rtlCol="0">
            <a:spAutoFit/>
          </a:bodyPr>
          <a:lstStyle/>
          <a:p>
            <a:r>
              <a:rPr lang="en-US" sz="2400" dirty="0">
                <a:latin typeface="+mj-lt"/>
              </a:rPr>
              <a:t>Canonical equations of motion for constant magnetic field:</a:t>
            </a:r>
          </a:p>
        </p:txBody>
      </p:sp>
    </p:spTree>
    <p:extLst>
      <p:ext uri="{BB962C8B-B14F-4D97-AF65-F5344CB8AC3E}">
        <p14:creationId xmlns:p14="http://schemas.microsoft.com/office/powerpoint/2010/main" val="34090503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876058302"/>
              </p:ext>
            </p:extLst>
          </p:nvPr>
        </p:nvGraphicFramePr>
        <p:xfrm>
          <a:off x="1149350" y="941388"/>
          <a:ext cx="5516563" cy="5137150"/>
        </p:xfrm>
        <a:graphic>
          <a:graphicData uri="http://schemas.openxmlformats.org/presentationml/2006/ole">
            <mc:AlternateContent xmlns:mc="http://schemas.openxmlformats.org/markup-compatibility/2006">
              <mc:Choice xmlns:v="urn:schemas-microsoft-com:vml" Requires="v">
                <p:oleObj spid="_x0000_s130109" name="数式" r:id="rId4" imgW="2489040" imgH="2336760" progId="Equation.3">
                  <p:embed/>
                </p:oleObj>
              </mc:Choice>
              <mc:Fallback>
                <p:oleObj name="数式" r:id="rId4" imgW="2489040" imgH="2336760" progId="Equation.3">
                  <p:embed/>
                  <p:pic>
                    <p:nvPicPr>
                      <p:cNvPr id="0" name=""/>
                      <p:cNvPicPr>
                        <a:picLocks noChangeAspect="1" noChangeArrowheads="1"/>
                      </p:cNvPicPr>
                      <p:nvPr/>
                    </p:nvPicPr>
                    <p:blipFill>
                      <a:blip r:embed="rId5"/>
                      <a:srcRect/>
                      <a:stretch>
                        <a:fillRect/>
                      </a:stretch>
                    </p:blipFill>
                    <p:spPr bwMode="auto">
                      <a:xfrm>
                        <a:off x="1149350" y="941388"/>
                        <a:ext cx="5516563" cy="5137150"/>
                      </a:xfrm>
                      <a:prstGeom prst="rect">
                        <a:avLst/>
                      </a:prstGeom>
                      <a:noFill/>
                      <a:ln>
                        <a:noFill/>
                      </a:ln>
                    </p:spPr>
                  </p:pic>
                </p:oleObj>
              </mc:Fallback>
            </mc:AlternateContent>
          </a:graphicData>
        </a:graphic>
      </p:graphicFrame>
      <p:sp>
        <p:nvSpPr>
          <p:cNvPr id="6" name="TextBox 5"/>
          <p:cNvSpPr txBox="1"/>
          <p:nvPr/>
        </p:nvSpPr>
        <p:spPr>
          <a:xfrm>
            <a:off x="457200" y="228600"/>
            <a:ext cx="8077200" cy="830997"/>
          </a:xfrm>
          <a:prstGeom prst="rect">
            <a:avLst/>
          </a:prstGeom>
          <a:noFill/>
        </p:spPr>
        <p:txBody>
          <a:bodyPr wrap="square" rtlCol="0">
            <a:spAutoFit/>
          </a:bodyPr>
          <a:lstStyle/>
          <a:p>
            <a:r>
              <a:rPr lang="en-US" sz="2400" dirty="0">
                <a:latin typeface="+mj-lt"/>
              </a:rPr>
              <a:t>Canonical equations of motion for constant magnetic field                                -- continued:</a:t>
            </a:r>
          </a:p>
        </p:txBody>
      </p:sp>
    </p:spTree>
    <p:extLst>
      <p:ext uri="{BB962C8B-B14F-4D97-AF65-F5344CB8AC3E}">
        <p14:creationId xmlns:p14="http://schemas.microsoft.com/office/powerpoint/2010/main" val="2916548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1DA2E1-3D22-4059-884D-05D1F2B57E56}"/>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F3E1936B-0617-420F-8659-37C531DE474F}"/>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94F93740-EFFE-41F3-9BCD-603DD574BDB0}"/>
              </a:ext>
            </a:extLst>
          </p:cNvPr>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a:extLst>
              <a:ext uri="{FF2B5EF4-FFF2-40B4-BE49-F238E27FC236}">
                <a16:creationId xmlns:a16="http://schemas.microsoft.com/office/drawing/2014/main" id="{6694D94A-8506-4F93-BA72-6EC53A11B3F3}"/>
              </a:ext>
            </a:extLst>
          </p:cNvPr>
          <p:cNvSpPr txBox="1"/>
          <p:nvPr/>
        </p:nvSpPr>
        <p:spPr>
          <a:xfrm>
            <a:off x="685800" y="381000"/>
            <a:ext cx="7010400" cy="1569660"/>
          </a:xfrm>
          <a:prstGeom prst="rect">
            <a:avLst/>
          </a:prstGeom>
          <a:noFill/>
        </p:spPr>
        <p:txBody>
          <a:bodyPr wrap="square" rtlCol="0">
            <a:spAutoFit/>
          </a:bodyPr>
          <a:lstStyle/>
          <a:p>
            <a:r>
              <a:rPr lang="en-US" sz="2400" dirty="0">
                <a:latin typeface="+mj-lt"/>
              </a:rPr>
              <a:t>Are these results equivalent to the results of the </a:t>
            </a:r>
            <a:r>
              <a:rPr lang="en-US" sz="2400" dirty="0" err="1">
                <a:latin typeface="+mj-lt"/>
              </a:rPr>
              <a:t>Lagrangian</a:t>
            </a:r>
            <a:r>
              <a:rPr lang="en-US" sz="2400" dirty="0">
                <a:latin typeface="+mj-lt"/>
              </a:rPr>
              <a:t> analysis?</a:t>
            </a:r>
          </a:p>
          <a:p>
            <a:r>
              <a:rPr lang="en-US" sz="2400" dirty="0">
                <a:latin typeface="+mj-lt"/>
              </a:rPr>
              <a:t>        a.   Yes</a:t>
            </a:r>
          </a:p>
          <a:p>
            <a:r>
              <a:rPr lang="en-US" sz="2400" dirty="0">
                <a:latin typeface="+mj-lt"/>
              </a:rPr>
              <a:t>        b.   </a:t>
            </a:r>
            <a:r>
              <a:rPr lang="en-US" sz="2400">
                <a:latin typeface="+mj-lt"/>
              </a:rPr>
              <a:t>No</a:t>
            </a:r>
            <a:endParaRPr lang="en-US" sz="2400" dirty="0">
              <a:latin typeface="+mj-lt"/>
            </a:endParaRPr>
          </a:p>
        </p:txBody>
      </p:sp>
    </p:spTree>
    <p:extLst>
      <p:ext uri="{BB962C8B-B14F-4D97-AF65-F5344CB8AC3E}">
        <p14:creationId xmlns:p14="http://schemas.microsoft.com/office/powerpoint/2010/main" val="40638262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32680414"/>
              </p:ext>
            </p:extLst>
          </p:nvPr>
        </p:nvGraphicFramePr>
        <p:xfrm>
          <a:off x="228600" y="817563"/>
          <a:ext cx="8793539" cy="4897437"/>
        </p:xfrm>
        <a:graphic>
          <a:graphicData uri="http://schemas.openxmlformats.org/presentationml/2006/ole">
            <mc:AlternateContent xmlns:mc="http://schemas.openxmlformats.org/markup-compatibility/2006">
              <mc:Choice xmlns:v="urn:schemas-microsoft-com:vml" Requires="v">
                <p:oleObj spid="_x0000_s131120" name="Equation" r:id="rId4" imgW="6134040" imgH="3416040" progId="Equation.DSMT4">
                  <p:embed/>
                </p:oleObj>
              </mc:Choice>
              <mc:Fallback>
                <p:oleObj name="Equation" r:id="rId4" imgW="6134040" imgH="3416040" progId="Equation.DSMT4">
                  <p:embed/>
                  <p:pic>
                    <p:nvPicPr>
                      <p:cNvPr id="0" name=""/>
                      <p:cNvPicPr/>
                      <p:nvPr/>
                    </p:nvPicPr>
                    <p:blipFill>
                      <a:blip r:embed="rId5"/>
                      <a:stretch>
                        <a:fillRect/>
                      </a:stretch>
                    </p:blipFill>
                    <p:spPr>
                      <a:xfrm>
                        <a:off x="228600" y="817563"/>
                        <a:ext cx="8793539" cy="4897437"/>
                      </a:xfrm>
                      <a:prstGeom prst="rect">
                        <a:avLst/>
                      </a:prstGeom>
                    </p:spPr>
                  </p:pic>
                </p:oleObj>
              </mc:Fallback>
            </mc:AlternateContent>
          </a:graphicData>
        </a:graphic>
      </p:graphicFrame>
    </p:spTree>
    <p:extLst>
      <p:ext uri="{BB962C8B-B14F-4D97-AF65-F5344CB8AC3E}">
        <p14:creationId xmlns:p14="http://schemas.microsoft.com/office/powerpoint/2010/main" val="1995423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5579353-DF8B-4F53-BD5A-39C36710F287}"/>
              </a:ext>
            </a:extLst>
          </p:cNvPr>
          <p:cNvSpPr/>
          <p:nvPr/>
        </p:nvSpPr>
        <p:spPr>
          <a:xfrm>
            <a:off x="609600" y="4267200"/>
            <a:ext cx="6324600" cy="16764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EEAABC89-2C6B-4582-BB54-867A5C0A8FE6}"/>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44876EA7-FABF-4CB6-A7E3-A0E711EADFDE}"/>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DCCCC419-FE88-464B-AEC0-A69E202B621B}"/>
              </a:ext>
            </a:extLst>
          </p:cNvPr>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a:extLst>
              <a:ext uri="{FF2B5EF4-FFF2-40B4-BE49-F238E27FC236}">
                <a16:creationId xmlns:a16="http://schemas.microsoft.com/office/drawing/2014/main" id="{CD517CE9-4C2F-4904-A653-BD833C355307}"/>
              </a:ext>
            </a:extLst>
          </p:cNvPr>
          <p:cNvGraphicFramePr>
            <a:graphicFrameLocks noChangeAspect="1"/>
          </p:cNvGraphicFramePr>
          <p:nvPr>
            <p:extLst>
              <p:ext uri="{D42A27DB-BD31-4B8C-83A1-F6EECF244321}">
                <p14:modId xmlns:p14="http://schemas.microsoft.com/office/powerpoint/2010/main" val="1551528950"/>
              </p:ext>
            </p:extLst>
          </p:nvPr>
        </p:nvGraphicFramePr>
        <p:xfrm>
          <a:off x="188118" y="762000"/>
          <a:ext cx="8767763" cy="4398962"/>
        </p:xfrm>
        <a:graphic>
          <a:graphicData uri="http://schemas.openxmlformats.org/presentationml/2006/ole">
            <mc:AlternateContent xmlns:mc="http://schemas.openxmlformats.org/markup-compatibility/2006">
              <mc:Choice xmlns:v="urn:schemas-microsoft-com:vml" Requires="v">
                <p:oleObj spid="_x0000_s145442" name="Equation" r:id="rId4" imgW="7162560" imgH="3593880" progId="Equation.DSMT4">
                  <p:embed/>
                </p:oleObj>
              </mc:Choice>
              <mc:Fallback>
                <p:oleObj name="Equation" r:id="rId4" imgW="7162560" imgH="3593880" progId="Equation.DSMT4">
                  <p:embed/>
                  <p:pic>
                    <p:nvPicPr>
                      <p:cNvPr id="5" name="Object 4"/>
                      <p:cNvPicPr/>
                      <p:nvPr/>
                    </p:nvPicPr>
                    <p:blipFill>
                      <a:blip r:embed="rId5"/>
                      <a:stretch>
                        <a:fillRect/>
                      </a:stretch>
                    </p:blipFill>
                    <p:spPr>
                      <a:xfrm>
                        <a:off x="188118" y="762000"/>
                        <a:ext cx="8767763" cy="4398962"/>
                      </a:xfrm>
                      <a:prstGeom prst="rect">
                        <a:avLst/>
                      </a:prstGeom>
                    </p:spPr>
                  </p:pic>
                </p:oleObj>
              </mc:Fallback>
            </mc:AlternateContent>
          </a:graphicData>
        </a:graphic>
      </p:graphicFrame>
      <p:sp>
        <p:nvSpPr>
          <p:cNvPr id="7" name="Arrow: Left 6">
            <a:extLst>
              <a:ext uri="{FF2B5EF4-FFF2-40B4-BE49-F238E27FC236}">
                <a16:creationId xmlns:a16="http://schemas.microsoft.com/office/drawing/2014/main" id="{EEA72A42-3932-4109-AE6A-843C6C89E3B8}"/>
              </a:ext>
            </a:extLst>
          </p:cNvPr>
          <p:cNvSpPr/>
          <p:nvPr/>
        </p:nvSpPr>
        <p:spPr>
          <a:xfrm rot="1656263">
            <a:off x="3032316" y="5276902"/>
            <a:ext cx="1143000" cy="7064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82B5F27-0B91-4EAB-B275-E0E171395E39}"/>
              </a:ext>
            </a:extLst>
          </p:cNvPr>
          <p:cNvSpPr txBox="1"/>
          <p:nvPr/>
        </p:nvSpPr>
        <p:spPr>
          <a:xfrm>
            <a:off x="4343400" y="5486400"/>
            <a:ext cx="3352800" cy="461665"/>
          </a:xfrm>
          <a:prstGeom prst="rect">
            <a:avLst/>
          </a:prstGeom>
          <a:noFill/>
        </p:spPr>
        <p:txBody>
          <a:bodyPr wrap="square" rtlCol="0">
            <a:spAutoFit/>
          </a:bodyPr>
          <a:lstStyle/>
          <a:p>
            <a:r>
              <a:rPr lang="en-US" sz="2400" b="1" dirty="0">
                <a:solidFill>
                  <a:srgbClr val="FF0000"/>
                </a:solidFill>
                <a:latin typeface="+mj-lt"/>
              </a:rPr>
              <a:t>Canonical</a:t>
            </a:r>
            <a:r>
              <a:rPr lang="en-US" sz="2400" b="1" dirty="0">
                <a:latin typeface="+mj-lt"/>
              </a:rPr>
              <a:t> </a:t>
            </a:r>
            <a:r>
              <a:rPr lang="en-US" sz="2400" b="1" dirty="0">
                <a:solidFill>
                  <a:srgbClr val="FF0000"/>
                </a:solidFill>
                <a:latin typeface="+mj-lt"/>
              </a:rPr>
              <a:t>form</a:t>
            </a:r>
          </a:p>
        </p:txBody>
      </p:sp>
    </p:spTree>
    <p:extLst>
      <p:ext uri="{BB962C8B-B14F-4D97-AF65-F5344CB8AC3E}">
        <p14:creationId xmlns:p14="http://schemas.microsoft.com/office/powerpoint/2010/main" val="12524857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93898961"/>
              </p:ext>
            </p:extLst>
          </p:nvPr>
        </p:nvGraphicFramePr>
        <p:xfrm>
          <a:off x="774699" y="1304925"/>
          <a:ext cx="7912101" cy="4486275"/>
        </p:xfrm>
        <a:graphic>
          <a:graphicData uri="http://schemas.openxmlformats.org/presentationml/2006/ole">
            <mc:AlternateContent xmlns:mc="http://schemas.openxmlformats.org/markup-compatibility/2006">
              <mc:Choice xmlns:v="urn:schemas-microsoft-com:vml" Requires="v">
                <p:oleObj spid="_x0000_s126027" name="数式" r:id="rId4" imgW="4089240" imgH="2336760" progId="Equation.3">
                  <p:embed/>
                </p:oleObj>
              </mc:Choice>
              <mc:Fallback>
                <p:oleObj name="数式" r:id="rId4" imgW="4089240" imgH="2336760" progId="Equation.3">
                  <p:embed/>
                  <p:pic>
                    <p:nvPicPr>
                      <p:cNvPr id="0" name="Object 5"/>
                      <p:cNvPicPr>
                        <a:picLocks noChangeAspect="1" noChangeArrowheads="1"/>
                      </p:cNvPicPr>
                      <p:nvPr/>
                    </p:nvPicPr>
                    <p:blipFill>
                      <a:blip r:embed="rId5"/>
                      <a:srcRect/>
                      <a:stretch>
                        <a:fillRect/>
                      </a:stretch>
                    </p:blipFill>
                    <p:spPr bwMode="auto">
                      <a:xfrm>
                        <a:off x="774699" y="1304925"/>
                        <a:ext cx="7912101"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650631" y="324276"/>
            <a:ext cx="6934200" cy="830997"/>
          </a:xfrm>
          <a:prstGeom prst="rect">
            <a:avLst/>
          </a:prstGeom>
          <a:noFill/>
        </p:spPr>
        <p:txBody>
          <a:bodyPr wrap="square" rtlCol="0">
            <a:spAutoFit/>
          </a:bodyPr>
          <a:lstStyle/>
          <a:p>
            <a:r>
              <a:rPr lang="en-US" sz="2400" dirty="0">
                <a:latin typeface="+mj-lt"/>
              </a:rPr>
              <a:t>Other properties of Hamiltonian formalism –</a:t>
            </a:r>
          </a:p>
          <a:p>
            <a:r>
              <a:rPr lang="en-US" sz="2400" dirty="0">
                <a:latin typeface="+mj-lt"/>
              </a:rPr>
              <a:t>         Poisson brackets:</a:t>
            </a:r>
          </a:p>
        </p:txBody>
      </p:sp>
    </p:spTree>
    <p:extLst>
      <p:ext uri="{BB962C8B-B14F-4D97-AF65-F5344CB8AC3E}">
        <p14:creationId xmlns:p14="http://schemas.microsoft.com/office/powerpoint/2010/main" val="9598663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15268776"/>
              </p:ext>
            </p:extLst>
          </p:nvPr>
        </p:nvGraphicFramePr>
        <p:xfrm>
          <a:off x="774700" y="1766888"/>
          <a:ext cx="7912100" cy="3560762"/>
        </p:xfrm>
        <a:graphic>
          <a:graphicData uri="http://schemas.openxmlformats.org/presentationml/2006/ole">
            <mc:AlternateContent xmlns:mc="http://schemas.openxmlformats.org/markup-compatibility/2006">
              <mc:Choice xmlns:v="urn:schemas-microsoft-com:vml" Requires="v">
                <p:oleObj spid="_x0000_s127051" name="数式" r:id="rId4" imgW="4089240" imgH="1854000" progId="Equation.3">
                  <p:embed/>
                </p:oleObj>
              </mc:Choice>
              <mc:Fallback>
                <p:oleObj name="数式" r:id="rId4" imgW="4089240" imgH="1854000" progId="Equation.3">
                  <p:embed/>
                  <p:pic>
                    <p:nvPicPr>
                      <p:cNvPr id="0" name=""/>
                      <p:cNvPicPr>
                        <a:picLocks noChangeAspect="1" noChangeArrowheads="1"/>
                      </p:cNvPicPr>
                      <p:nvPr/>
                    </p:nvPicPr>
                    <p:blipFill>
                      <a:blip r:embed="rId5"/>
                      <a:srcRect/>
                      <a:stretch>
                        <a:fillRect/>
                      </a:stretch>
                    </p:blipFill>
                    <p:spPr bwMode="auto">
                      <a:xfrm>
                        <a:off x="774700" y="1766888"/>
                        <a:ext cx="7912100" cy="356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838200" y="381000"/>
            <a:ext cx="6934200" cy="461665"/>
          </a:xfrm>
          <a:prstGeom prst="rect">
            <a:avLst/>
          </a:prstGeom>
          <a:noFill/>
        </p:spPr>
        <p:txBody>
          <a:bodyPr wrap="square" rtlCol="0">
            <a:spAutoFit/>
          </a:bodyPr>
          <a:lstStyle/>
          <a:p>
            <a:r>
              <a:rPr lang="en-US" sz="2400" dirty="0">
                <a:latin typeface="+mj-lt"/>
              </a:rPr>
              <a:t>Poisson brackets -- continued:</a:t>
            </a:r>
          </a:p>
        </p:txBody>
      </p:sp>
    </p:spTree>
    <p:extLst>
      <p:ext uri="{BB962C8B-B14F-4D97-AF65-F5344CB8AC3E}">
        <p14:creationId xmlns:p14="http://schemas.microsoft.com/office/powerpoint/2010/main" val="27575997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34789417"/>
              </p:ext>
            </p:extLst>
          </p:nvPr>
        </p:nvGraphicFramePr>
        <p:xfrm>
          <a:off x="1371600" y="1292225"/>
          <a:ext cx="5529263" cy="2341563"/>
        </p:xfrm>
        <a:graphic>
          <a:graphicData uri="http://schemas.openxmlformats.org/presentationml/2006/ole">
            <mc:AlternateContent xmlns:mc="http://schemas.openxmlformats.org/markup-compatibility/2006">
              <mc:Choice xmlns:v="urn:schemas-microsoft-com:vml" Requires="v">
                <p:oleObj spid="_x0000_s132182" name="数式" r:id="rId4" imgW="2857320" imgH="1218960" progId="Equation.3">
                  <p:embed/>
                </p:oleObj>
              </mc:Choice>
              <mc:Fallback>
                <p:oleObj name="数式" r:id="rId4" imgW="2857320" imgH="1218960" progId="Equation.3">
                  <p:embed/>
                  <p:pic>
                    <p:nvPicPr>
                      <p:cNvPr id="0" name=""/>
                      <p:cNvPicPr>
                        <a:picLocks noChangeAspect="1" noChangeArrowheads="1"/>
                      </p:cNvPicPr>
                      <p:nvPr/>
                    </p:nvPicPr>
                    <p:blipFill>
                      <a:blip r:embed="rId5"/>
                      <a:srcRect/>
                      <a:stretch>
                        <a:fillRect/>
                      </a:stretch>
                    </p:blipFill>
                    <p:spPr bwMode="auto">
                      <a:xfrm>
                        <a:off x="1371600" y="1292225"/>
                        <a:ext cx="5529263" cy="2341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838200" y="381000"/>
            <a:ext cx="6934200" cy="461665"/>
          </a:xfrm>
          <a:prstGeom prst="rect">
            <a:avLst/>
          </a:prstGeom>
          <a:noFill/>
        </p:spPr>
        <p:txBody>
          <a:bodyPr wrap="square" rtlCol="0">
            <a:spAutoFit/>
          </a:bodyPr>
          <a:lstStyle/>
          <a:p>
            <a:r>
              <a:rPr lang="en-US" sz="2400" dirty="0">
                <a:latin typeface="+mj-lt"/>
              </a:rPr>
              <a:t>Poisson brackets -- continued:</a:t>
            </a:r>
          </a:p>
        </p:txBody>
      </p:sp>
      <p:sp>
        <p:nvSpPr>
          <p:cNvPr id="7" name="TextBox 6"/>
          <p:cNvSpPr txBox="1"/>
          <p:nvPr/>
        </p:nvSpPr>
        <p:spPr>
          <a:xfrm>
            <a:off x="685800" y="4343400"/>
            <a:ext cx="6858000" cy="461665"/>
          </a:xfrm>
          <a:prstGeom prst="rect">
            <a:avLst/>
          </a:prstGeom>
          <a:noFill/>
        </p:spPr>
        <p:txBody>
          <a:bodyPr wrap="square" rtlCol="0">
            <a:spAutoFit/>
          </a:bodyPr>
          <a:lstStyle/>
          <a:p>
            <a:r>
              <a:rPr lang="en-US" sz="2400" dirty="0" err="1">
                <a:latin typeface="+mj-lt"/>
              </a:rPr>
              <a:t>Liouville</a:t>
            </a:r>
            <a:r>
              <a:rPr lang="en-US" sz="2400" dirty="0">
                <a:latin typeface="+mj-lt"/>
              </a:rPr>
              <a:t> theorem</a:t>
            </a:r>
          </a:p>
        </p:txBody>
      </p:sp>
      <p:graphicFrame>
        <p:nvGraphicFramePr>
          <p:cNvPr id="8" name="Object 7"/>
          <p:cNvGraphicFramePr>
            <a:graphicFrameLocks noChangeAspect="1"/>
          </p:cNvGraphicFramePr>
          <p:nvPr>
            <p:extLst>
              <p:ext uri="{D42A27DB-BD31-4B8C-83A1-F6EECF244321}">
                <p14:modId xmlns:p14="http://schemas.microsoft.com/office/powerpoint/2010/main" val="3381228814"/>
              </p:ext>
            </p:extLst>
          </p:nvPr>
        </p:nvGraphicFramePr>
        <p:xfrm>
          <a:off x="1295400" y="4953000"/>
          <a:ext cx="5259387" cy="1169988"/>
        </p:xfrm>
        <a:graphic>
          <a:graphicData uri="http://schemas.openxmlformats.org/presentationml/2006/ole">
            <mc:AlternateContent xmlns:mc="http://schemas.openxmlformats.org/markup-compatibility/2006">
              <mc:Choice xmlns:v="urn:schemas-microsoft-com:vml" Requires="v">
                <p:oleObj spid="_x0000_s132183" name="数式" r:id="rId6" imgW="2717640" imgH="609480" progId="Equation.3">
                  <p:embed/>
                </p:oleObj>
              </mc:Choice>
              <mc:Fallback>
                <p:oleObj name="数式" r:id="rId6" imgW="2717640" imgH="609480" progId="Equation.3">
                  <p:embed/>
                  <p:pic>
                    <p:nvPicPr>
                      <p:cNvPr id="0" name=""/>
                      <p:cNvPicPr>
                        <a:picLocks noChangeAspect="1" noChangeArrowheads="1"/>
                      </p:cNvPicPr>
                      <p:nvPr/>
                    </p:nvPicPr>
                    <p:blipFill>
                      <a:blip r:embed="rId7"/>
                      <a:srcRect/>
                      <a:stretch>
                        <a:fillRect/>
                      </a:stretch>
                    </p:blipFill>
                    <p:spPr bwMode="auto">
                      <a:xfrm>
                        <a:off x="1295400" y="4953000"/>
                        <a:ext cx="5259387"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25018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pic>
        <p:nvPicPr>
          <p:cNvPr id="7" name="Picture 6">
            <a:extLst>
              <a:ext uri="{FF2B5EF4-FFF2-40B4-BE49-F238E27FC236}">
                <a16:creationId xmlns:a16="http://schemas.microsoft.com/office/drawing/2014/main" id="{30B16909-7BD9-417A-AF3D-A12C9BA9064C}"/>
              </a:ext>
            </a:extLst>
          </p:cNvPr>
          <p:cNvPicPr>
            <a:picLocks noChangeAspect="1"/>
          </p:cNvPicPr>
          <p:nvPr/>
        </p:nvPicPr>
        <p:blipFill>
          <a:blip r:embed="rId3"/>
          <a:stretch>
            <a:fillRect/>
          </a:stretch>
        </p:blipFill>
        <p:spPr>
          <a:xfrm>
            <a:off x="314482" y="838200"/>
            <a:ext cx="8749609" cy="5012531"/>
          </a:xfrm>
          <a:prstGeom prst="rect">
            <a:avLst/>
          </a:prstGeom>
        </p:spPr>
      </p:pic>
      <p:sp>
        <p:nvSpPr>
          <p:cNvPr id="6" name="Right Arrow 5"/>
          <p:cNvSpPr/>
          <p:nvPr/>
        </p:nvSpPr>
        <p:spPr>
          <a:xfrm>
            <a:off x="0" y="54102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299418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929676-A558-47E4-B642-1A0E8C6AAE41}"/>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FFD2DA5D-CAE9-4056-A34F-BF18E3FB93BF}"/>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2730A1B0-F615-49F4-88E3-B617C78D7DFE}"/>
              </a:ext>
            </a:extLst>
          </p:cNvPr>
          <p:cNvSpPr>
            <a:spLocks noGrp="1"/>
          </p:cNvSpPr>
          <p:nvPr>
            <p:ph type="sldNum" sz="quarter" idx="12"/>
          </p:nvPr>
        </p:nvSpPr>
        <p:spPr/>
        <p:txBody>
          <a:bodyPr/>
          <a:lstStyle/>
          <a:p>
            <a:fld id="{CE368B07-CEBF-4C80-90AF-53B34FA04CF3}" type="slidenum">
              <a:rPr lang="en-US" smtClean="0"/>
              <a:t>30</a:t>
            </a:fld>
            <a:endParaRPr lang="en-US" dirty="0"/>
          </a:p>
        </p:txBody>
      </p:sp>
      <p:sp>
        <p:nvSpPr>
          <p:cNvPr id="5" name="TextBox 4">
            <a:extLst>
              <a:ext uri="{FF2B5EF4-FFF2-40B4-BE49-F238E27FC236}">
                <a16:creationId xmlns:a16="http://schemas.microsoft.com/office/drawing/2014/main" id="{8C43D4DD-1083-4816-BC93-1EE5EA8A73CD}"/>
              </a:ext>
            </a:extLst>
          </p:cNvPr>
          <p:cNvSpPr txBox="1"/>
          <p:nvPr/>
        </p:nvSpPr>
        <p:spPr>
          <a:xfrm>
            <a:off x="304800" y="381000"/>
            <a:ext cx="7924800" cy="3785652"/>
          </a:xfrm>
          <a:prstGeom prst="rect">
            <a:avLst/>
          </a:prstGeom>
          <a:noFill/>
        </p:spPr>
        <p:txBody>
          <a:bodyPr wrap="square" rtlCol="0">
            <a:spAutoFit/>
          </a:bodyPr>
          <a:lstStyle/>
          <a:p>
            <a:r>
              <a:rPr lang="en-US" sz="2400" dirty="0">
                <a:latin typeface="+mj-lt"/>
              </a:rPr>
              <a:t>Your question -- </a:t>
            </a:r>
            <a:r>
              <a:rPr lang="en-US" sz="2400" dirty="0"/>
              <a:t>Where can we use the Liouville theorem, the density of representative points in phase space corresponding to the motion of a system of particles remains constant during the motion?</a:t>
            </a:r>
          </a:p>
          <a:p>
            <a:endParaRPr lang="en-US" sz="2400" dirty="0">
              <a:latin typeface="+mj-lt"/>
            </a:endParaRPr>
          </a:p>
          <a:p>
            <a:r>
              <a:rPr lang="en-US" sz="2400" dirty="0">
                <a:latin typeface="+mj-lt"/>
              </a:rPr>
              <a:t>Comment – This idea is particularly important in statistical mechanics where the challenge is to describe macroscopic phenomena based on 10</a:t>
            </a:r>
            <a:r>
              <a:rPr lang="en-US" sz="2400" baseline="30000" dirty="0">
                <a:latin typeface="+mj-lt"/>
              </a:rPr>
              <a:t>23</a:t>
            </a:r>
            <a:r>
              <a:rPr lang="en-US" sz="2400" dirty="0">
                <a:latin typeface="+mj-lt"/>
              </a:rPr>
              <a:t> particles in terms of our knowledge of individual particles and their interactions. </a:t>
            </a:r>
          </a:p>
        </p:txBody>
      </p:sp>
    </p:spTree>
    <p:extLst>
      <p:ext uri="{BB962C8B-B14F-4D97-AF65-F5344CB8AC3E}">
        <p14:creationId xmlns:p14="http://schemas.microsoft.com/office/powerpoint/2010/main" val="31435828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31</a:t>
            </a:fld>
            <a:endParaRPr lang="en-US" dirty="0"/>
          </a:p>
        </p:txBody>
      </p:sp>
      <p:sp>
        <p:nvSpPr>
          <p:cNvPr id="5" name="TextBox 4"/>
          <p:cNvSpPr txBox="1"/>
          <p:nvPr/>
        </p:nvSpPr>
        <p:spPr>
          <a:xfrm>
            <a:off x="457200" y="381000"/>
            <a:ext cx="7620000" cy="461665"/>
          </a:xfrm>
          <a:prstGeom prst="rect">
            <a:avLst/>
          </a:prstGeom>
          <a:noFill/>
        </p:spPr>
        <p:txBody>
          <a:bodyPr wrap="square" rtlCol="0">
            <a:spAutoFit/>
          </a:bodyPr>
          <a:lstStyle/>
          <a:p>
            <a:r>
              <a:rPr lang="en-US" sz="2400" dirty="0">
                <a:latin typeface="+mj-lt"/>
              </a:rPr>
              <a:t>Phase space</a:t>
            </a:r>
          </a:p>
        </p:txBody>
      </p:sp>
      <p:graphicFrame>
        <p:nvGraphicFramePr>
          <p:cNvPr id="6" name="Object 5"/>
          <p:cNvGraphicFramePr>
            <a:graphicFrameLocks noChangeAspect="1"/>
          </p:cNvGraphicFramePr>
          <p:nvPr>
            <p:extLst>
              <p:ext uri="{D42A27DB-BD31-4B8C-83A1-F6EECF244321}">
                <p14:modId xmlns:p14="http://schemas.microsoft.com/office/powerpoint/2010/main" val="853527343"/>
              </p:ext>
            </p:extLst>
          </p:nvPr>
        </p:nvGraphicFramePr>
        <p:xfrm>
          <a:off x="1228725" y="1143000"/>
          <a:ext cx="6610350" cy="2147887"/>
        </p:xfrm>
        <a:graphic>
          <a:graphicData uri="http://schemas.openxmlformats.org/presentationml/2006/ole">
            <mc:AlternateContent xmlns:mc="http://schemas.openxmlformats.org/markup-compatibility/2006">
              <mc:Choice xmlns:v="urn:schemas-microsoft-com:vml" Requires="v">
                <p:oleObj spid="_x0000_s133164" name="数式" r:id="rId4" imgW="3416040" imgH="1117440" progId="Equation.3">
                  <p:embed/>
                </p:oleObj>
              </mc:Choice>
              <mc:Fallback>
                <p:oleObj name="数式" r:id="rId4" imgW="3416040" imgH="1117440" progId="Equation.3">
                  <p:embed/>
                  <p:pic>
                    <p:nvPicPr>
                      <p:cNvPr id="0" name=""/>
                      <p:cNvPicPr>
                        <a:picLocks noChangeAspect="1" noChangeArrowheads="1"/>
                      </p:cNvPicPr>
                      <p:nvPr/>
                    </p:nvPicPr>
                    <p:blipFill>
                      <a:blip r:embed="rId5"/>
                      <a:srcRect/>
                      <a:stretch>
                        <a:fillRect/>
                      </a:stretch>
                    </p:blipFill>
                    <p:spPr bwMode="auto">
                      <a:xfrm>
                        <a:off x="1228725" y="1143000"/>
                        <a:ext cx="6610350" cy="2147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469549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32</a:t>
            </a:fld>
            <a:endParaRPr lang="en-US" dirty="0"/>
          </a:p>
        </p:txBody>
      </p:sp>
      <p:pic>
        <p:nvPicPr>
          <p:cNvPr id="131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2550" y="990600"/>
            <a:ext cx="6438900" cy="3933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Parallelogram 4"/>
          <p:cNvSpPr/>
          <p:nvPr/>
        </p:nvSpPr>
        <p:spPr>
          <a:xfrm>
            <a:off x="1676400" y="4100512"/>
            <a:ext cx="762000" cy="457200"/>
          </a:xfrm>
          <a:prstGeom prst="parallelogram">
            <a:avLst>
              <a:gd name="adj" fmla="val 0"/>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a:off x="6172200" y="1052512"/>
            <a:ext cx="1524000" cy="395288"/>
          </a:xfrm>
          <a:prstGeom prst="parallelogram">
            <a:avLst>
              <a:gd name="adj" fmla="val 186262"/>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410200" y="4419600"/>
            <a:ext cx="1143000" cy="461665"/>
          </a:xfrm>
          <a:prstGeom prst="rect">
            <a:avLst/>
          </a:prstGeom>
          <a:noFill/>
        </p:spPr>
        <p:txBody>
          <a:bodyPr wrap="square" rtlCol="0">
            <a:spAutoFit/>
          </a:bodyPr>
          <a:lstStyle/>
          <a:p>
            <a:r>
              <a:rPr lang="en-US" sz="2400" b="1" i="1" dirty="0">
                <a:latin typeface="+mj-lt"/>
              </a:rPr>
              <a:t>x</a:t>
            </a:r>
          </a:p>
        </p:txBody>
      </p:sp>
      <p:sp>
        <p:nvSpPr>
          <p:cNvPr id="9" name="TextBox 8"/>
          <p:cNvSpPr txBox="1"/>
          <p:nvPr/>
        </p:nvSpPr>
        <p:spPr>
          <a:xfrm>
            <a:off x="1295400" y="1509712"/>
            <a:ext cx="1143000" cy="461665"/>
          </a:xfrm>
          <a:prstGeom prst="rect">
            <a:avLst/>
          </a:prstGeom>
          <a:noFill/>
        </p:spPr>
        <p:txBody>
          <a:bodyPr wrap="square" rtlCol="0">
            <a:spAutoFit/>
          </a:bodyPr>
          <a:lstStyle/>
          <a:p>
            <a:r>
              <a:rPr lang="en-US" sz="2400" b="1" i="1" dirty="0">
                <a:latin typeface="+mj-lt"/>
              </a:rPr>
              <a:t>p</a:t>
            </a:r>
          </a:p>
        </p:txBody>
      </p:sp>
      <p:sp>
        <p:nvSpPr>
          <p:cNvPr id="8" name="TextBox 7"/>
          <p:cNvSpPr txBox="1"/>
          <p:nvPr/>
        </p:nvSpPr>
        <p:spPr>
          <a:xfrm>
            <a:off x="685800" y="228600"/>
            <a:ext cx="8077200" cy="830997"/>
          </a:xfrm>
          <a:prstGeom prst="rect">
            <a:avLst/>
          </a:prstGeom>
          <a:noFill/>
        </p:spPr>
        <p:txBody>
          <a:bodyPr wrap="square" rtlCol="0">
            <a:spAutoFit/>
          </a:bodyPr>
          <a:lstStyle/>
          <a:p>
            <a:r>
              <a:rPr lang="en-US" sz="2400" dirty="0">
                <a:latin typeface="+mj-lt"/>
              </a:rPr>
              <a:t>Phase space diagram for one-dimensional motion due to constant force</a:t>
            </a:r>
          </a:p>
        </p:txBody>
      </p:sp>
      <p:graphicFrame>
        <p:nvGraphicFramePr>
          <p:cNvPr id="10" name="Object 9"/>
          <p:cNvGraphicFramePr>
            <a:graphicFrameLocks noChangeAspect="1"/>
          </p:cNvGraphicFramePr>
          <p:nvPr>
            <p:extLst>
              <p:ext uri="{D42A27DB-BD31-4B8C-83A1-F6EECF244321}">
                <p14:modId xmlns:p14="http://schemas.microsoft.com/office/powerpoint/2010/main" val="3685674566"/>
              </p:ext>
            </p:extLst>
          </p:nvPr>
        </p:nvGraphicFramePr>
        <p:xfrm>
          <a:off x="1566863" y="4648200"/>
          <a:ext cx="6278562" cy="1700213"/>
        </p:xfrm>
        <a:graphic>
          <a:graphicData uri="http://schemas.openxmlformats.org/presentationml/2006/ole">
            <mc:AlternateContent xmlns:mc="http://schemas.openxmlformats.org/markup-compatibility/2006">
              <mc:Choice xmlns:v="urn:schemas-microsoft-com:vml" Requires="v">
                <p:oleObj spid="_x0000_s134188" name="Equation" r:id="rId5" imgW="4457520" imgH="1206360" progId="Equation.DSMT4">
                  <p:embed/>
                </p:oleObj>
              </mc:Choice>
              <mc:Fallback>
                <p:oleObj name="Equation" r:id="rId5" imgW="4457520" imgH="1206360" progId="Equation.DSMT4">
                  <p:embed/>
                  <p:pic>
                    <p:nvPicPr>
                      <p:cNvPr id="0" name=""/>
                      <p:cNvPicPr/>
                      <p:nvPr/>
                    </p:nvPicPr>
                    <p:blipFill>
                      <a:blip r:embed="rId6"/>
                      <a:stretch>
                        <a:fillRect/>
                      </a:stretch>
                    </p:blipFill>
                    <p:spPr>
                      <a:xfrm>
                        <a:off x="1566863" y="4648200"/>
                        <a:ext cx="6278562" cy="1700213"/>
                      </a:xfrm>
                      <a:prstGeom prst="rect">
                        <a:avLst/>
                      </a:prstGeom>
                    </p:spPr>
                  </p:pic>
                </p:oleObj>
              </mc:Fallback>
            </mc:AlternateContent>
          </a:graphicData>
        </a:graphic>
      </p:graphicFrame>
    </p:spTree>
    <p:extLst>
      <p:ext uri="{BB962C8B-B14F-4D97-AF65-F5344CB8AC3E}">
        <p14:creationId xmlns:p14="http://schemas.microsoft.com/office/powerpoint/2010/main" val="10895889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33</a:t>
            </a:fld>
            <a:endParaRPr lang="en-US" dirty="0"/>
          </a:p>
        </p:txBody>
      </p:sp>
      <p:pic>
        <p:nvPicPr>
          <p:cNvPr id="132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8275" y="838200"/>
            <a:ext cx="62674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Parallelogram 5"/>
          <p:cNvSpPr/>
          <p:nvPr/>
        </p:nvSpPr>
        <p:spPr>
          <a:xfrm>
            <a:off x="6096000" y="3200400"/>
            <a:ext cx="1524000" cy="990600"/>
          </a:xfrm>
          <a:prstGeom prst="parallelogram">
            <a:avLst>
              <a:gd name="adj" fmla="val 0"/>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rot="16373687">
            <a:off x="2160131" y="795211"/>
            <a:ext cx="1069842" cy="1541459"/>
          </a:xfrm>
          <a:prstGeom prst="parallelogram">
            <a:avLst>
              <a:gd name="adj" fmla="val 5125"/>
            </a:avLst>
          </a:prstGeom>
          <a:solidFill>
            <a:schemeClr val="bg1">
              <a:lumMod val="65000"/>
              <a:alpha val="63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685800" y="76200"/>
            <a:ext cx="8077200" cy="830997"/>
          </a:xfrm>
          <a:prstGeom prst="rect">
            <a:avLst/>
          </a:prstGeom>
          <a:noFill/>
        </p:spPr>
        <p:txBody>
          <a:bodyPr wrap="square" rtlCol="0">
            <a:spAutoFit/>
          </a:bodyPr>
          <a:lstStyle/>
          <a:p>
            <a:r>
              <a:rPr lang="en-US" sz="2400" dirty="0">
                <a:latin typeface="+mj-lt"/>
              </a:rPr>
              <a:t>Phase space diagram for one-dimensional motion due to spring force</a:t>
            </a:r>
          </a:p>
        </p:txBody>
      </p:sp>
      <p:sp>
        <p:nvSpPr>
          <p:cNvPr id="9" name="TextBox 8"/>
          <p:cNvSpPr txBox="1"/>
          <p:nvPr/>
        </p:nvSpPr>
        <p:spPr>
          <a:xfrm>
            <a:off x="1295400" y="1509712"/>
            <a:ext cx="1143000" cy="461665"/>
          </a:xfrm>
          <a:prstGeom prst="rect">
            <a:avLst/>
          </a:prstGeom>
          <a:noFill/>
        </p:spPr>
        <p:txBody>
          <a:bodyPr wrap="square" rtlCol="0">
            <a:spAutoFit/>
          </a:bodyPr>
          <a:lstStyle/>
          <a:p>
            <a:r>
              <a:rPr lang="en-US" sz="2400" b="1" i="1" dirty="0">
                <a:latin typeface="+mj-lt"/>
              </a:rPr>
              <a:t>p</a:t>
            </a:r>
          </a:p>
        </p:txBody>
      </p:sp>
      <p:sp>
        <p:nvSpPr>
          <p:cNvPr id="11" name="TextBox 10"/>
          <p:cNvSpPr txBox="1"/>
          <p:nvPr/>
        </p:nvSpPr>
        <p:spPr>
          <a:xfrm>
            <a:off x="5638800" y="4191000"/>
            <a:ext cx="1143000" cy="461665"/>
          </a:xfrm>
          <a:prstGeom prst="rect">
            <a:avLst/>
          </a:prstGeom>
          <a:noFill/>
        </p:spPr>
        <p:txBody>
          <a:bodyPr wrap="square" rtlCol="0">
            <a:spAutoFit/>
          </a:bodyPr>
          <a:lstStyle/>
          <a:p>
            <a:r>
              <a:rPr lang="en-US" sz="2400" b="1" i="1" dirty="0">
                <a:latin typeface="+mj-lt"/>
              </a:rPr>
              <a:t>x</a:t>
            </a:r>
          </a:p>
        </p:txBody>
      </p:sp>
      <p:graphicFrame>
        <p:nvGraphicFramePr>
          <p:cNvPr id="12" name="Object 11"/>
          <p:cNvGraphicFramePr>
            <a:graphicFrameLocks noChangeAspect="1"/>
          </p:cNvGraphicFramePr>
          <p:nvPr>
            <p:extLst>
              <p:ext uri="{D42A27DB-BD31-4B8C-83A1-F6EECF244321}">
                <p14:modId xmlns:p14="http://schemas.microsoft.com/office/powerpoint/2010/main" val="354549503"/>
              </p:ext>
            </p:extLst>
          </p:nvPr>
        </p:nvGraphicFramePr>
        <p:xfrm>
          <a:off x="1092200" y="4648200"/>
          <a:ext cx="7227888" cy="1700213"/>
        </p:xfrm>
        <a:graphic>
          <a:graphicData uri="http://schemas.openxmlformats.org/presentationml/2006/ole">
            <mc:AlternateContent xmlns:mc="http://schemas.openxmlformats.org/markup-compatibility/2006">
              <mc:Choice xmlns:v="urn:schemas-microsoft-com:vml" Requires="v">
                <p:oleObj spid="_x0000_s135212" name="Equation" r:id="rId5" imgW="5130720" imgH="1206360" progId="Equation.DSMT4">
                  <p:embed/>
                </p:oleObj>
              </mc:Choice>
              <mc:Fallback>
                <p:oleObj name="Equation" r:id="rId5" imgW="5130720" imgH="1206360" progId="Equation.DSMT4">
                  <p:embed/>
                  <p:pic>
                    <p:nvPicPr>
                      <p:cNvPr id="0" name=""/>
                      <p:cNvPicPr/>
                      <p:nvPr/>
                    </p:nvPicPr>
                    <p:blipFill>
                      <a:blip r:embed="rId6"/>
                      <a:stretch>
                        <a:fillRect/>
                      </a:stretch>
                    </p:blipFill>
                    <p:spPr>
                      <a:xfrm>
                        <a:off x="1092200" y="4648200"/>
                        <a:ext cx="7227888" cy="1700213"/>
                      </a:xfrm>
                      <a:prstGeom prst="rect">
                        <a:avLst/>
                      </a:prstGeom>
                    </p:spPr>
                  </p:pic>
                </p:oleObj>
              </mc:Fallback>
            </mc:AlternateContent>
          </a:graphicData>
        </a:graphic>
      </p:graphicFrame>
    </p:spTree>
    <p:extLst>
      <p:ext uri="{BB962C8B-B14F-4D97-AF65-F5344CB8AC3E}">
        <p14:creationId xmlns:p14="http://schemas.microsoft.com/office/powerpoint/2010/main" val="39648820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34</a:t>
            </a:fld>
            <a:endParaRPr lang="en-US" dirty="0"/>
          </a:p>
        </p:txBody>
      </p:sp>
      <p:sp>
        <p:nvSpPr>
          <p:cNvPr id="5" name="TextBox 4"/>
          <p:cNvSpPr txBox="1"/>
          <p:nvPr/>
        </p:nvSpPr>
        <p:spPr>
          <a:xfrm>
            <a:off x="381000" y="533400"/>
            <a:ext cx="7086600" cy="1938992"/>
          </a:xfrm>
          <a:prstGeom prst="rect">
            <a:avLst/>
          </a:prstGeom>
          <a:noFill/>
        </p:spPr>
        <p:txBody>
          <a:bodyPr wrap="square" rtlCol="0">
            <a:spAutoFit/>
          </a:bodyPr>
          <a:lstStyle/>
          <a:p>
            <a:r>
              <a:rPr lang="en-US" sz="2400" dirty="0" err="1">
                <a:latin typeface="+mj-lt"/>
              </a:rPr>
              <a:t>Liouville’s</a:t>
            </a:r>
            <a:r>
              <a:rPr lang="en-US" sz="2400" dirty="0">
                <a:latin typeface="+mj-lt"/>
              </a:rPr>
              <a:t> Theorem   (1838)</a:t>
            </a:r>
          </a:p>
          <a:p>
            <a:endParaRPr lang="en-US" sz="2400" dirty="0">
              <a:latin typeface="+mj-lt"/>
            </a:endParaRPr>
          </a:p>
          <a:p>
            <a:r>
              <a:rPr lang="en-US" sz="2400" dirty="0">
                <a:latin typeface="+mj-lt"/>
              </a:rPr>
              <a:t>     The density of representative points in phase space corresponding to the motion of a system of particles remains constant during the motion.</a:t>
            </a:r>
          </a:p>
        </p:txBody>
      </p:sp>
      <p:graphicFrame>
        <p:nvGraphicFramePr>
          <p:cNvPr id="6" name="Object 5"/>
          <p:cNvGraphicFramePr>
            <a:graphicFrameLocks noChangeAspect="1"/>
          </p:cNvGraphicFramePr>
          <p:nvPr>
            <p:extLst>
              <p:ext uri="{D42A27DB-BD31-4B8C-83A1-F6EECF244321}">
                <p14:modId xmlns:p14="http://schemas.microsoft.com/office/powerpoint/2010/main" val="3078316874"/>
              </p:ext>
            </p:extLst>
          </p:nvPr>
        </p:nvGraphicFramePr>
        <p:xfrm>
          <a:off x="381000" y="2895600"/>
          <a:ext cx="8526462" cy="2146300"/>
        </p:xfrm>
        <a:graphic>
          <a:graphicData uri="http://schemas.openxmlformats.org/presentationml/2006/ole">
            <mc:AlternateContent xmlns:mc="http://schemas.openxmlformats.org/markup-compatibility/2006">
              <mc:Choice xmlns:v="urn:schemas-microsoft-com:vml" Requires="v">
                <p:oleObj spid="_x0000_s136236" name="数式" r:id="rId4" imgW="4406760" imgH="1117440" progId="Equation.3">
                  <p:embed/>
                </p:oleObj>
              </mc:Choice>
              <mc:Fallback>
                <p:oleObj name="数式" r:id="rId4" imgW="4406760" imgH="1117440" progId="Equation.3">
                  <p:embed/>
                  <p:pic>
                    <p:nvPicPr>
                      <p:cNvPr id="0" name=""/>
                      <p:cNvPicPr>
                        <a:picLocks noChangeAspect="1" noChangeArrowheads="1"/>
                      </p:cNvPicPr>
                      <p:nvPr/>
                    </p:nvPicPr>
                    <p:blipFill>
                      <a:blip r:embed="rId5"/>
                      <a:srcRect/>
                      <a:stretch>
                        <a:fillRect/>
                      </a:stretch>
                    </p:blipFill>
                    <p:spPr bwMode="auto">
                      <a:xfrm>
                        <a:off x="381000" y="2895600"/>
                        <a:ext cx="8526462" cy="214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386422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35</a:t>
            </a:fld>
            <a:endParaRPr lang="en-US" dirty="0"/>
          </a:p>
        </p:txBody>
      </p:sp>
      <p:sp>
        <p:nvSpPr>
          <p:cNvPr id="5" name="TextBox 4"/>
          <p:cNvSpPr txBox="1"/>
          <p:nvPr/>
        </p:nvSpPr>
        <p:spPr>
          <a:xfrm>
            <a:off x="533400" y="228600"/>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a:t>
            </a:r>
          </a:p>
        </p:txBody>
      </p:sp>
      <p:cxnSp>
        <p:nvCxnSpPr>
          <p:cNvPr id="7" name="Straight Arrow Connector 6"/>
          <p:cNvCxnSpPr/>
          <p:nvPr/>
        </p:nvCxnSpPr>
        <p:spPr>
          <a:xfrm flipV="1">
            <a:off x="1828800" y="1524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828800" y="5105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00400" y="5105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338943" y="2514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200400" y="2133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971800" y="4191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715000" y="4191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867400" y="1600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667000" y="1671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2133600" y="2971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400800" y="3048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248150" y="4438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248150" y="1390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2500732664"/>
              </p:ext>
            </p:extLst>
          </p:nvPr>
        </p:nvGraphicFramePr>
        <p:xfrm>
          <a:off x="2286000" y="2630487"/>
          <a:ext cx="246063" cy="341313"/>
        </p:xfrm>
        <a:graphic>
          <a:graphicData uri="http://schemas.openxmlformats.org/presentationml/2006/ole">
            <mc:AlternateContent xmlns:mc="http://schemas.openxmlformats.org/markup-compatibility/2006">
              <mc:Choice xmlns:v="urn:schemas-microsoft-com:vml" Requires="v">
                <p:oleObj spid="_x0000_s137344" name="数式" r:id="rId4" imgW="126720" imgH="177480" progId="Equation.3">
                  <p:embed/>
                </p:oleObj>
              </mc:Choice>
              <mc:Fallback>
                <p:oleObj name="数式" r:id="rId4" imgW="126720" imgH="177480" progId="Equation.3">
                  <p:embed/>
                  <p:pic>
                    <p:nvPicPr>
                      <p:cNvPr id="0" name=""/>
                      <p:cNvPicPr>
                        <a:picLocks noChangeAspect="1" noChangeArrowheads="1"/>
                      </p:cNvPicPr>
                      <p:nvPr/>
                    </p:nvPicPr>
                    <p:blipFill>
                      <a:blip r:embed="rId5"/>
                      <a:srcRect/>
                      <a:stretch>
                        <a:fillRect/>
                      </a:stretch>
                    </p:blipFill>
                    <p:spPr bwMode="auto">
                      <a:xfrm>
                        <a:off x="2286000" y="2630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89371501"/>
              </p:ext>
            </p:extLst>
          </p:nvPr>
        </p:nvGraphicFramePr>
        <p:xfrm>
          <a:off x="4225925" y="4435475"/>
          <a:ext cx="295275" cy="390525"/>
        </p:xfrm>
        <a:graphic>
          <a:graphicData uri="http://schemas.openxmlformats.org/presentationml/2006/ole">
            <mc:AlternateContent xmlns:mc="http://schemas.openxmlformats.org/markup-compatibility/2006">
              <mc:Choice xmlns:v="urn:schemas-microsoft-com:vml" Requires="v">
                <p:oleObj spid="_x0000_s137345" name="数式" r:id="rId6" imgW="152280" imgH="203040" progId="Equation.3">
                  <p:embed/>
                </p:oleObj>
              </mc:Choice>
              <mc:Fallback>
                <p:oleObj name="数式" r:id="rId6" imgW="152280" imgH="203040" progId="Equation.3">
                  <p:embed/>
                  <p:pic>
                    <p:nvPicPr>
                      <p:cNvPr id="0" name=""/>
                      <p:cNvPicPr>
                        <a:picLocks noChangeAspect="1" noChangeArrowheads="1"/>
                      </p:cNvPicPr>
                      <p:nvPr/>
                    </p:nvPicPr>
                    <p:blipFill>
                      <a:blip r:embed="rId7"/>
                      <a:srcRect/>
                      <a:stretch>
                        <a:fillRect/>
                      </a:stretch>
                    </p:blipFill>
                    <p:spPr bwMode="auto">
                      <a:xfrm>
                        <a:off x="4225925" y="4435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745415439"/>
              </p:ext>
            </p:extLst>
          </p:nvPr>
        </p:nvGraphicFramePr>
        <p:xfrm>
          <a:off x="4279900" y="2560638"/>
          <a:ext cx="492125" cy="757237"/>
        </p:xfrm>
        <a:graphic>
          <a:graphicData uri="http://schemas.openxmlformats.org/presentationml/2006/ole">
            <mc:AlternateContent xmlns:mc="http://schemas.openxmlformats.org/markup-compatibility/2006">
              <mc:Choice xmlns:v="urn:schemas-microsoft-com:vml" Requires="v">
                <p:oleObj spid="_x0000_s137346" name="数式" r:id="rId8" imgW="253800" imgH="393480" progId="Equation.3">
                  <p:embed/>
                </p:oleObj>
              </mc:Choice>
              <mc:Fallback>
                <p:oleObj name="数式" r:id="rId8" imgW="253800" imgH="393480" progId="Equation.3">
                  <p:embed/>
                  <p:pic>
                    <p:nvPicPr>
                      <p:cNvPr id="0" name=""/>
                      <p:cNvPicPr>
                        <a:picLocks noChangeAspect="1" noChangeArrowheads="1"/>
                      </p:cNvPicPr>
                      <p:nvPr/>
                    </p:nvPicPr>
                    <p:blipFill>
                      <a:blip r:embed="rId9"/>
                      <a:srcRect/>
                      <a:stretch>
                        <a:fillRect/>
                      </a:stretch>
                    </p:blipFill>
                    <p:spPr bwMode="auto">
                      <a:xfrm>
                        <a:off x="4279900" y="2560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197680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36</a:t>
            </a:fld>
            <a:endParaRPr lang="en-US" dirty="0"/>
          </a:p>
        </p:txBody>
      </p:sp>
      <p:sp>
        <p:nvSpPr>
          <p:cNvPr id="5" name="TextBox 4"/>
          <p:cNvSpPr txBox="1"/>
          <p:nvPr/>
        </p:nvSpPr>
        <p:spPr>
          <a:xfrm>
            <a:off x="185057" y="209006"/>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 -- continued</a:t>
            </a:r>
          </a:p>
        </p:txBody>
      </p:sp>
      <p:grpSp>
        <p:nvGrpSpPr>
          <p:cNvPr id="6" name="Group 5"/>
          <p:cNvGrpSpPr/>
          <p:nvPr/>
        </p:nvGrpSpPr>
        <p:grpSpPr>
          <a:xfrm>
            <a:off x="2177143" y="304800"/>
            <a:ext cx="6585857" cy="4419600"/>
            <a:chOff x="1143000" y="762000"/>
            <a:chExt cx="6585857" cy="4419600"/>
          </a:xfrm>
        </p:grpSpPr>
        <p:cxnSp>
          <p:nvCxnSpPr>
            <p:cNvPr id="7" name="Straight Arrow Connector 6"/>
            <p:cNvCxnSpPr/>
            <p:nvPr/>
          </p:nvCxnSpPr>
          <p:spPr>
            <a:xfrm flipV="1">
              <a:off x="1632857" y="1143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32857" y="4724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04457" y="4724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143000" y="2133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004457" y="1752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75857" y="3810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519057" y="3810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671457" y="1219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471057" y="1290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1937657" y="2590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204857" y="2667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052207" y="4057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052207" y="1009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784927653"/>
                </p:ext>
              </p:extLst>
            </p:nvPr>
          </p:nvGraphicFramePr>
          <p:xfrm>
            <a:off x="2090057" y="2249487"/>
            <a:ext cx="246063" cy="341313"/>
          </p:xfrm>
          <a:graphic>
            <a:graphicData uri="http://schemas.openxmlformats.org/presentationml/2006/ole">
              <mc:AlternateContent xmlns:mc="http://schemas.openxmlformats.org/markup-compatibility/2006">
                <mc:Choice xmlns:v="urn:schemas-microsoft-com:vml" Requires="v">
                  <p:oleObj spid="_x0000_s138410" name="数式" r:id="rId4" imgW="126720" imgH="177480" progId="Equation.3">
                    <p:embed/>
                  </p:oleObj>
                </mc:Choice>
                <mc:Fallback>
                  <p:oleObj name="数式" r:id="rId4" imgW="126720" imgH="177480" progId="Equation.3">
                    <p:embed/>
                    <p:pic>
                      <p:nvPicPr>
                        <p:cNvPr id="0" name=""/>
                        <p:cNvPicPr>
                          <a:picLocks noChangeAspect="1" noChangeArrowheads="1"/>
                        </p:cNvPicPr>
                        <p:nvPr/>
                      </p:nvPicPr>
                      <p:blipFill>
                        <a:blip r:embed="rId5"/>
                        <a:srcRect/>
                        <a:stretch>
                          <a:fillRect/>
                        </a:stretch>
                      </p:blipFill>
                      <p:spPr bwMode="auto">
                        <a:xfrm>
                          <a:off x="2090057" y="2249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3810724799"/>
                </p:ext>
              </p:extLst>
            </p:nvPr>
          </p:nvGraphicFramePr>
          <p:xfrm>
            <a:off x="4029982" y="4054475"/>
            <a:ext cx="295275" cy="390525"/>
          </p:xfrm>
          <a:graphic>
            <a:graphicData uri="http://schemas.openxmlformats.org/presentationml/2006/ole">
              <mc:AlternateContent xmlns:mc="http://schemas.openxmlformats.org/markup-compatibility/2006">
                <mc:Choice xmlns:v="urn:schemas-microsoft-com:vml" Requires="v">
                  <p:oleObj spid="_x0000_s138411" name="数式" r:id="rId6" imgW="152280" imgH="203040" progId="Equation.3">
                    <p:embed/>
                  </p:oleObj>
                </mc:Choice>
                <mc:Fallback>
                  <p:oleObj name="数式" r:id="rId6" imgW="152280" imgH="203040" progId="Equation.3">
                    <p:embed/>
                    <p:pic>
                      <p:nvPicPr>
                        <p:cNvPr id="0" name=""/>
                        <p:cNvPicPr>
                          <a:picLocks noChangeAspect="1" noChangeArrowheads="1"/>
                        </p:cNvPicPr>
                        <p:nvPr/>
                      </p:nvPicPr>
                      <p:blipFill>
                        <a:blip r:embed="rId7"/>
                        <a:srcRect/>
                        <a:stretch>
                          <a:fillRect/>
                        </a:stretch>
                      </p:blipFill>
                      <p:spPr bwMode="auto">
                        <a:xfrm>
                          <a:off x="4029982" y="4054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4266596903"/>
                </p:ext>
              </p:extLst>
            </p:nvPr>
          </p:nvGraphicFramePr>
          <p:xfrm>
            <a:off x="4083957" y="2179638"/>
            <a:ext cx="492125" cy="757237"/>
          </p:xfrm>
          <a:graphic>
            <a:graphicData uri="http://schemas.openxmlformats.org/presentationml/2006/ole">
              <mc:AlternateContent xmlns:mc="http://schemas.openxmlformats.org/markup-compatibility/2006">
                <mc:Choice xmlns:v="urn:schemas-microsoft-com:vml" Requires="v">
                  <p:oleObj spid="_x0000_s138412" name="数式" r:id="rId8" imgW="253800" imgH="393480" progId="Equation.3">
                    <p:embed/>
                  </p:oleObj>
                </mc:Choice>
                <mc:Fallback>
                  <p:oleObj name="数式" r:id="rId8" imgW="253800" imgH="393480" progId="Equation.3">
                    <p:embed/>
                    <p:pic>
                      <p:nvPicPr>
                        <p:cNvPr id="0" name=""/>
                        <p:cNvPicPr>
                          <a:picLocks noChangeAspect="1" noChangeArrowheads="1"/>
                        </p:cNvPicPr>
                        <p:nvPr/>
                      </p:nvPicPr>
                      <p:blipFill>
                        <a:blip r:embed="rId9"/>
                        <a:srcRect/>
                        <a:stretch>
                          <a:fillRect/>
                        </a:stretch>
                      </p:blipFill>
                      <p:spPr bwMode="auto">
                        <a:xfrm>
                          <a:off x="4083957" y="2179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6" name="Object 25"/>
          <p:cNvGraphicFramePr>
            <a:graphicFrameLocks noChangeAspect="1"/>
          </p:cNvGraphicFramePr>
          <p:nvPr>
            <p:extLst>
              <p:ext uri="{D42A27DB-BD31-4B8C-83A1-F6EECF244321}">
                <p14:modId xmlns:p14="http://schemas.microsoft.com/office/powerpoint/2010/main" val="1154175587"/>
              </p:ext>
            </p:extLst>
          </p:nvPr>
        </p:nvGraphicFramePr>
        <p:xfrm>
          <a:off x="957357" y="4419600"/>
          <a:ext cx="7457300" cy="2139950"/>
        </p:xfrm>
        <a:graphic>
          <a:graphicData uri="http://schemas.openxmlformats.org/presentationml/2006/ole">
            <mc:AlternateContent xmlns:mc="http://schemas.openxmlformats.org/markup-compatibility/2006">
              <mc:Choice xmlns:v="urn:schemas-microsoft-com:vml" Requires="v">
                <p:oleObj spid="_x0000_s138413" name="Equation" r:id="rId10" imgW="5448240" imgH="1574640" progId="Equation.DSMT4">
                  <p:embed/>
                </p:oleObj>
              </mc:Choice>
              <mc:Fallback>
                <p:oleObj name="Equation" r:id="rId10" imgW="5448240" imgH="1574640" progId="Equation.DSMT4">
                  <p:embed/>
                  <p:pic>
                    <p:nvPicPr>
                      <p:cNvPr id="0" name=""/>
                      <p:cNvPicPr>
                        <a:picLocks noChangeAspect="1" noChangeArrowheads="1"/>
                      </p:cNvPicPr>
                      <p:nvPr/>
                    </p:nvPicPr>
                    <p:blipFill>
                      <a:blip r:embed="rId11"/>
                      <a:srcRect/>
                      <a:stretch>
                        <a:fillRect/>
                      </a:stretch>
                    </p:blipFill>
                    <p:spPr bwMode="auto">
                      <a:xfrm>
                        <a:off x="957357" y="4419600"/>
                        <a:ext cx="7457300" cy="21399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673091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37</a:t>
            </a:fld>
            <a:endParaRPr lang="en-US" dirty="0"/>
          </a:p>
        </p:txBody>
      </p:sp>
      <p:sp>
        <p:nvSpPr>
          <p:cNvPr id="5" name="TextBox 4"/>
          <p:cNvSpPr txBox="1"/>
          <p:nvPr/>
        </p:nvSpPr>
        <p:spPr>
          <a:xfrm>
            <a:off x="185057" y="209006"/>
            <a:ext cx="8229600" cy="461665"/>
          </a:xfrm>
          <a:prstGeom prst="rect">
            <a:avLst/>
          </a:prstGeom>
          <a:noFill/>
        </p:spPr>
        <p:txBody>
          <a:bodyPr wrap="square" rtlCol="0">
            <a:spAutoFit/>
          </a:bodyPr>
          <a:lstStyle/>
          <a:p>
            <a:r>
              <a:rPr lang="en-US" sz="2400" dirty="0" err="1">
                <a:latin typeface="+mj-lt"/>
              </a:rPr>
              <a:t>Liouville’s</a:t>
            </a:r>
            <a:r>
              <a:rPr lang="en-US" sz="2400" dirty="0">
                <a:latin typeface="+mj-lt"/>
              </a:rPr>
              <a:t> theorem -- continued</a:t>
            </a:r>
          </a:p>
        </p:txBody>
      </p:sp>
      <p:grpSp>
        <p:nvGrpSpPr>
          <p:cNvPr id="6" name="Group 5"/>
          <p:cNvGrpSpPr/>
          <p:nvPr/>
        </p:nvGrpSpPr>
        <p:grpSpPr>
          <a:xfrm>
            <a:off x="2177143" y="304800"/>
            <a:ext cx="6585857" cy="4419600"/>
            <a:chOff x="1143000" y="762000"/>
            <a:chExt cx="6585857" cy="4419600"/>
          </a:xfrm>
        </p:grpSpPr>
        <p:cxnSp>
          <p:nvCxnSpPr>
            <p:cNvPr id="7" name="Straight Arrow Connector 6"/>
            <p:cNvCxnSpPr/>
            <p:nvPr/>
          </p:nvCxnSpPr>
          <p:spPr>
            <a:xfrm flipV="1">
              <a:off x="1632857" y="1143000"/>
              <a:ext cx="0" cy="35814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632857" y="4724400"/>
              <a:ext cx="41910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004457" y="4724400"/>
              <a:ext cx="1295400" cy="457200"/>
            </a:xfrm>
            <a:prstGeom prst="rect">
              <a:avLst/>
            </a:prstGeom>
            <a:noFill/>
          </p:spPr>
          <p:txBody>
            <a:bodyPr wrap="square" rtlCol="0">
              <a:spAutoFit/>
            </a:bodyPr>
            <a:lstStyle/>
            <a:p>
              <a:r>
                <a:rPr lang="en-US" sz="2400" b="1" i="1" dirty="0">
                  <a:latin typeface="+mj-lt"/>
                </a:rPr>
                <a:t>x</a:t>
              </a:r>
            </a:p>
          </p:txBody>
        </p:sp>
        <p:sp>
          <p:nvSpPr>
            <p:cNvPr id="12" name="TextBox 11"/>
            <p:cNvSpPr txBox="1"/>
            <p:nvPr/>
          </p:nvSpPr>
          <p:spPr>
            <a:xfrm>
              <a:off x="1143000" y="2133600"/>
              <a:ext cx="1295400" cy="457200"/>
            </a:xfrm>
            <a:prstGeom prst="rect">
              <a:avLst/>
            </a:prstGeom>
            <a:noFill/>
          </p:spPr>
          <p:txBody>
            <a:bodyPr wrap="square" rtlCol="0">
              <a:spAutoFit/>
            </a:bodyPr>
            <a:lstStyle/>
            <a:p>
              <a:r>
                <a:rPr lang="en-US" sz="2400" b="1" i="1" dirty="0">
                  <a:latin typeface="+mj-lt"/>
                </a:rPr>
                <a:t>p</a:t>
              </a:r>
            </a:p>
          </p:txBody>
        </p:sp>
        <p:sp>
          <p:nvSpPr>
            <p:cNvPr id="13" name="Rectangle 12"/>
            <p:cNvSpPr/>
            <p:nvPr/>
          </p:nvSpPr>
          <p:spPr>
            <a:xfrm>
              <a:off x="3004457" y="1752600"/>
              <a:ext cx="2895600" cy="1981200"/>
            </a:xfrm>
            <a:prstGeom prst="rect">
              <a:avLst/>
            </a:prstGeom>
            <a:solidFill>
              <a:schemeClr val="accent1">
                <a:alpha val="4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775857" y="3810000"/>
              <a:ext cx="838200" cy="457200"/>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a:latin typeface="+mj-lt"/>
                </a:rPr>
                <a:t>)</a:t>
              </a:r>
            </a:p>
          </p:txBody>
        </p:sp>
        <p:sp>
          <p:nvSpPr>
            <p:cNvPr id="16" name="TextBox 15"/>
            <p:cNvSpPr txBox="1"/>
            <p:nvPr/>
          </p:nvSpPr>
          <p:spPr>
            <a:xfrm>
              <a:off x="5519057" y="3810000"/>
              <a:ext cx="17526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a:latin typeface="+mj-lt"/>
                </a:rPr>
                <a:t>)</a:t>
              </a:r>
            </a:p>
          </p:txBody>
        </p:sp>
        <p:sp>
          <p:nvSpPr>
            <p:cNvPr id="17" name="TextBox 16"/>
            <p:cNvSpPr txBox="1"/>
            <p:nvPr/>
          </p:nvSpPr>
          <p:spPr>
            <a:xfrm>
              <a:off x="5671457" y="1219200"/>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a:t>
              </a:r>
              <a:r>
                <a:rPr lang="en-US" sz="2400" b="1" i="1" dirty="0" err="1">
                  <a:latin typeface="Symbol" pitchFamily="18" charset="2"/>
                </a:rPr>
                <a:t>D</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8" name="TextBox 17"/>
            <p:cNvSpPr txBox="1"/>
            <p:nvPr/>
          </p:nvSpPr>
          <p:spPr>
            <a:xfrm>
              <a:off x="2471057" y="1290935"/>
              <a:ext cx="2057400" cy="461665"/>
            </a:xfrm>
            <a:prstGeom prst="rect">
              <a:avLst/>
            </a:prstGeom>
            <a:noFill/>
          </p:spPr>
          <p:txBody>
            <a:bodyPr wrap="square" rtlCol="0">
              <a:spAutoFit/>
            </a:bodyPr>
            <a:lstStyle/>
            <a:p>
              <a:r>
                <a:rPr lang="en-US" sz="2400" b="1" i="1" dirty="0">
                  <a:latin typeface="+mj-lt"/>
                </a:rPr>
                <a:t>(</a:t>
              </a:r>
              <a:r>
                <a:rPr lang="en-US" sz="2400" b="1" i="1" dirty="0" err="1">
                  <a:latin typeface="+mj-lt"/>
                </a:rPr>
                <a:t>x,p+</a:t>
              </a:r>
              <a:r>
                <a:rPr lang="en-US" sz="2400" b="1" i="1" dirty="0" err="1">
                  <a:latin typeface="Symbol" pitchFamily="18" charset="2"/>
                </a:rPr>
                <a:t>D</a:t>
              </a:r>
              <a:r>
                <a:rPr lang="en-US" sz="2400" b="1" i="1" dirty="0" err="1">
                  <a:latin typeface="+mj-lt"/>
                </a:rPr>
                <a:t>p</a:t>
              </a:r>
              <a:r>
                <a:rPr lang="en-US" sz="2400" b="1" i="1" dirty="0">
                  <a:latin typeface="+mj-lt"/>
                </a:rPr>
                <a:t>)</a:t>
              </a:r>
            </a:p>
          </p:txBody>
        </p:sp>
        <p:sp>
          <p:nvSpPr>
            <p:cNvPr id="19" name="Right Arrow 18"/>
            <p:cNvSpPr/>
            <p:nvPr/>
          </p:nvSpPr>
          <p:spPr>
            <a:xfrm>
              <a:off x="1937657" y="25908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ight Arrow 19"/>
            <p:cNvSpPr/>
            <p:nvPr/>
          </p:nvSpPr>
          <p:spPr>
            <a:xfrm>
              <a:off x="6204857" y="266700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Arrow 20"/>
            <p:cNvSpPr/>
            <p:nvPr/>
          </p:nvSpPr>
          <p:spPr>
            <a:xfrm rot="16200000">
              <a:off x="4052207" y="4057651"/>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16200000">
              <a:off x="4052207" y="1009650"/>
              <a:ext cx="838200" cy="342900"/>
            </a:xfrm>
            <a:prstGeom prst="rightArrow">
              <a:avLst/>
            </a:prstGeom>
            <a:solidFill>
              <a:srgbClr val="DA3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Object 22"/>
            <p:cNvGraphicFramePr>
              <a:graphicFrameLocks noChangeAspect="1"/>
            </p:cNvGraphicFramePr>
            <p:nvPr>
              <p:extLst>
                <p:ext uri="{D42A27DB-BD31-4B8C-83A1-F6EECF244321}">
                  <p14:modId xmlns:p14="http://schemas.microsoft.com/office/powerpoint/2010/main" val="2136444538"/>
                </p:ext>
              </p:extLst>
            </p:nvPr>
          </p:nvGraphicFramePr>
          <p:xfrm>
            <a:off x="2090057" y="2249487"/>
            <a:ext cx="246063" cy="341313"/>
          </p:xfrm>
          <a:graphic>
            <a:graphicData uri="http://schemas.openxmlformats.org/presentationml/2006/ole">
              <mc:AlternateContent xmlns:mc="http://schemas.openxmlformats.org/markup-compatibility/2006">
                <mc:Choice xmlns:v="urn:schemas-microsoft-com:vml" Requires="v">
                  <p:oleObj spid="_x0000_s139434" name="数式" r:id="rId4" imgW="126720" imgH="177480" progId="Equation.3">
                    <p:embed/>
                  </p:oleObj>
                </mc:Choice>
                <mc:Fallback>
                  <p:oleObj name="数式" r:id="rId4" imgW="126720" imgH="177480" progId="Equation.3">
                    <p:embed/>
                    <p:pic>
                      <p:nvPicPr>
                        <p:cNvPr id="0" name=""/>
                        <p:cNvPicPr>
                          <a:picLocks noChangeAspect="1" noChangeArrowheads="1"/>
                        </p:cNvPicPr>
                        <p:nvPr/>
                      </p:nvPicPr>
                      <p:blipFill>
                        <a:blip r:embed="rId5"/>
                        <a:srcRect/>
                        <a:stretch>
                          <a:fillRect/>
                        </a:stretch>
                      </p:blipFill>
                      <p:spPr bwMode="auto">
                        <a:xfrm>
                          <a:off x="2090057" y="2249487"/>
                          <a:ext cx="246063" cy="341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663150550"/>
                </p:ext>
              </p:extLst>
            </p:nvPr>
          </p:nvGraphicFramePr>
          <p:xfrm>
            <a:off x="4029982" y="4054475"/>
            <a:ext cx="295275" cy="390525"/>
          </p:xfrm>
          <a:graphic>
            <a:graphicData uri="http://schemas.openxmlformats.org/presentationml/2006/ole">
              <mc:AlternateContent xmlns:mc="http://schemas.openxmlformats.org/markup-compatibility/2006">
                <mc:Choice xmlns:v="urn:schemas-microsoft-com:vml" Requires="v">
                  <p:oleObj spid="_x0000_s139435" name="数式" r:id="rId6" imgW="152280" imgH="203040" progId="Equation.3">
                    <p:embed/>
                  </p:oleObj>
                </mc:Choice>
                <mc:Fallback>
                  <p:oleObj name="数式" r:id="rId6" imgW="152280" imgH="203040" progId="Equation.3">
                    <p:embed/>
                    <p:pic>
                      <p:nvPicPr>
                        <p:cNvPr id="0" name=""/>
                        <p:cNvPicPr>
                          <a:picLocks noChangeAspect="1" noChangeArrowheads="1"/>
                        </p:cNvPicPr>
                        <p:nvPr/>
                      </p:nvPicPr>
                      <p:blipFill>
                        <a:blip r:embed="rId7"/>
                        <a:srcRect/>
                        <a:stretch>
                          <a:fillRect/>
                        </a:stretch>
                      </p:blipFill>
                      <p:spPr bwMode="auto">
                        <a:xfrm>
                          <a:off x="4029982" y="4054475"/>
                          <a:ext cx="29527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573658817"/>
                </p:ext>
              </p:extLst>
            </p:nvPr>
          </p:nvGraphicFramePr>
          <p:xfrm>
            <a:off x="4083957" y="2179638"/>
            <a:ext cx="492125" cy="757237"/>
          </p:xfrm>
          <a:graphic>
            <a:graphicData uri="http://schemas.openxmlformats.org/presentationml/2006/ole">
              <mc:AlternateContent xmlns:mc="http://schemas.openxmlformats.org/markup-compatibility/2006">
                <mc:Choice xmlns:v="urn:schemas-microsoft-com:vml" Requires="v">
                  <p:oleObj spid="_x0000_s139436" name="数式" r:id="rId8" imgW="253800" imgH="393480" progId="Equation.3">
                    <p:embed/>
                  </p:oleObj>
                </mc:Choice>
                <mc:Fallback>
                  <p:oleObj name="数式" r:id="rId8" imgW="253800" imgH="393480" progId="Equation.3">
                    <p:embed/>
                    <p:pic>
                      <p:nvPicPr>
                        <p:cNvPr id="0" name=""/>
                        <p:cNvPicPr>
                          <a:picLocks noChangeAspect="1" noChangeArrowheads="1"/>
                        </p:cNvPicPr>
                        <p:nvPr/>
                      </p:nvPicPr>
                      <p:blipFill>
                        <a:blip r:embed="rId9"/>
                        <a:srcRect/>
                        <a:stretch>
                          <a:fillRect/>
                        </a:stretch>
                      </p:blipFill>
                      <p:spPr bwMode="auto">
                        <a:xfrm>
                          <a:off x="4083957" y="2179638"/>
                          <a:ext cx="492125"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aphicFrame>
        <p:nvGraphicFramePr>
          <p:cNvPr id="26" name="Object 25"/>
          <p:cNvGraphicFramePr>
            <a:graphicFrameLocks noChangeAspect="1"/>
          </p:cNvGraphicFramePr>
          <p:nvPr>
            <p:extLst>
              <p:ext uri="{D42A27DB-BD31-4B8C-83A1-F6EECF244321}">
                <p14:modId xmlns:p14="http://schemas.microsoft.com/office/powerpoint/2010/main" val="1852447864"/>
              </p:ext>
            </p:extLst>
          </p:nvPr>
        </p:nvGraphicFramePr>
        <p:xfrm>
          <a:off x="808037" y="4876800"/>
          <a:ext cx="3421063" cy="1660525"/>
        </p:xfrm>
        <a:graphic>
          <a:graphicData uri="http://schemas.openxmlformats.org/presentationml/2006/ole">
            <mc:AlternateContent xmlns:mc="http://schemas.openxmlformats.org/markup-compatibility/2006">
              <mc:Choice xmlns:v="urn:schemas-microsoft-com:vml" Requires="v">
                <p:oleObj spid="_x0000_s139437" name="数式" r:id="rId10" imgW="1765080" imgH="863280" progId="Equation.3">
                  <p:embed/>
                </p:oleObj>
              </mc:Choice>
              <mc:Fallback>
                <p:oleObj name="数式" r:id="rId10" imgW="1765080" imgH="863280" progId="Equation.3">
                  <p:embed/>
                  <p:pic>
                    <p:nvPicPr>
                      <p:cNvPr id="0" name=""/>
                      <p:cNvPicPr>
                        <a:picLocks noChangeAspect="1" noChangeArrowheads="1"/>
                      </p:cNvPicPr>
                      <p:nvPr/>
                    </p:nvPicPr>
                    <p:blipFill>
                      <a:blip r:embed="rId11"/>
                      <a:srcRect/>
                      <a:stretch>
                        <a:fillRect/>
                      </a:stretch>
                    </p:blipFill>
                    <p:spPr bwMode="auto">
                      <a:xfrm>
                        <a:off x="808037" y="4876800"/>
                        <a:ext cx="3421063" cy="166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09949178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38</a:t>
            </a:fld>
            <a:endParaRPr lang="en-US" dirty="0"/>
          </a:p>
        </p:txBody>
      </p:sp>
      <p:sp>
        <p:nvSpPr>
          <p:cNvPr id="5" name="TextBox 4"/>
          <p:cNvSpPr txBox="1"/>
          <p:nvPr/>
        </p:nvSpPr>
        <p:spPr>
          <a:xfrm>
            <a:off x="685800" y="152400"/>
            <a:ext cx="6934200" cy="1938992"/>
          </a:xfrm>
          <a:prstGeom prst="rect">
            <a:avLst/>
          </a:prstGeom>
          <a:noFill/>
        </p:spPr>
        <p:txBody>
          <a:bodyPr wrap="square" rtlCol="0">
            <a:spAutoFit/>
          </a:bodyPr>
          <a:lstStyle/>
          <a:p>
            <a:r>
              <a:rPr lang="en-US" sz="2400" dirty="0">
                <a:latin typeface="+mj-lt"/>
              </a:rPr>
              <a:t>Review:</a:t>
            </a:r>
          </a:p>
          <a:p>
            <a:r>
              <a:rPr lang="en-US" sz="2400" dirty="0" err="1">
                <a:latin typeface="+mj-lt"/>
              </a:rPr>
              <a:t>Liouville’s</a:t>
            </a:r>
            <a:r>
              <a:rPr lang="en-US" sz="2400" dirty="0">
                <a:latin typeface="+mj-lt"/>
              </a:rPr>
              <a:t> theorem:</a:t>
            </a:r>
          </a:p>
          <a:p>
            <a:r>
              <a:rPr lang="en-US" sz="2400" dirty="0">
                <a:latin typeface="+mj-lt"/>
              </a:rPr>
              <a:t>      Imagine a collection of particles obeying the Canonical equations of motion in phase space.</a:t>
            </a:r>
          </a:p>
          <a:p>
            <a:r>
              <a:rPr lang="en-US" sz="2400" dirty="0">
                <a:latin typeface="+mj-lt"/>
              </a:rPr>
              <a:t>     </a:t>
            </a:r>
          </a:p>
        </p:txBody>
      </p:sp>
      <p:graphicFrame>
        <p:nvGraphicFramePr>
          <p:cNvPr id="6" name="Object 5"/>
          <p:cNvGraphicFramePr>
            <a:graphicFrameLocks noChangeAspect="1"/>
          </p:cNvGraphicFramePr>
          <p:nvPr>
            <p:extLst>
              <p:ext uri="{D42A27DB-BD31-4B8C-83A1-F6EECF244321}">
                <p14:modId xmlns:p14="http://schemas.microsoft.com/office/powerpoint/2010/main" val="1472710917"/>
              </p:ext>
            </p:extLst>
          </p:nvPr>
        </p:nvGraphicFramePr>
        <p:xfrm>
          <a:off x="671513" y="2057400"/>
          <a:ext cx="8080375" cy="2416175"/>
        </p:xfrm>
        <a:graphic>
          <a:graphicData uri="http://schemas.openxmlformats.org/presentationml/2006/ole">
            <mc:AlternateContent xmlns:mc="http://schemas.openxmlformats.org/markup-compatibility/2006">
              <mc:Choice xmlns:v="urn:schemas-microsoft-com:vml" Requires="v">
                <p:oleObj spid="_x0000_s140332" name="数式" r:id="rId4" imgW="3568680" imgH="1066680" progId="Equation.3">
                  <p:embed/>
                </p:oleObj>
              </mc:Choice>
              <mc:Fallback>
                <p:oleObj name="数式" r:id="rId4" imgW="3568680" imgH="1066680" progId="Equation.3">
                  <p:embed/>
                  <p:pic>
                    <p:nvPicPr>
                      <p:cNvPr id="0" name=""/>
                      <p:cNvPicPr/>
                      <p:nvPr/>
                    </p:nvPicPr>
                    <p:blipFill>
                      <a:blip r:embed="rId5"/>
                      <a:stretch>
                        <a:fillRect/>
                      </a:stretch>
                    </p:blipFill>
                    <p:spPr>
                      <a:xfrm>
                        <a:off x="671513" y="2057400"/>
                        <a:ext cx="8080375" cy="2416175"/>
                      </a:xfrm>
                      <a:prstGeom prst="rect">
                        <a:avLst/>
                      </a:prstGeom>
                    </p:spPr>
                  </p:pic>
                </p:oleObj>
              </mc:Fallback>
            </mc:AlternateContent>
          </a:graphicData>
        </a:graphic>
      </p:graphicFrame>
    </p:spTree>
    <p:extLst>
      <p:ext uri="{BB962C8B-B14F-4D97-AF65-F5344CB8AC3E}">
        <p14:creationId xmlns:p14="http://schemas.microsoft.com/office/powerpoint/2010/main" val="29979797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39</a:t>
            </a:fld>
            <a:endParaRPr lang="en-US" dirty="0"/>
          </a:p>
        </p:txBody>
      </p:sp>
      <p:sp>
        <p:nvSpPr>
          <p:cNvPr id="5" name="TextBox 4"/>
          <p:cNvSpPr txBox="1"/>
          <p:nvPr/>
        </p:nvSpPr>
        <p:spPr>
          <a:xfrm>
            <a:off x="533400" y="381000"/>
            <a:ext cx="6705600" cy="461665"/>
          </a:xfrm>
          <a:prstGeom prst="rect">
            <a:avLst/>
          </a:prstGeom>
          <a:noFill/>
        </p:spPr>
        <p:txBody>
          <a:bodyPr wrap="square" rtlCol="0">
            <a:spAutoFit/>
          </a:bodyPr>
          <a:lstStyle/>
          <a:p>
            <a:r>
              <a:rPr lang="en-US" sz="2400" dirty="0">
                <a:latin typeface="+mj-lt"/>
              </a:rPr>
              <a:t>Proof of Liouville’s theorem:</a:t>
            </a:r>
          </a:p>
        </p:txBody>
      </p:sp>
      <p:sp>
        <p:nvSpPr>
          <p:cNvPr id="6" name="Cloud 5"/>
          <p:cNvSpPr/>
          <p:nvPr/>
        </p:nvSpPr>
        <p:spPr>
          <a:xfrm>
            <a:off x="2057400" y="1676400"/>
            <a:ext cx="2286000" cy="1828800"/>
          </a:xfrm>
          <a:prstGeom prst="cloud">
            <a:avLst/>
          </a:prstGeom>
          <a:solidFill>
            <a:schemeClr val="accent1">
              <a:alpha val="4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4138739659"/>
              </p:ext>
            </p:extLst>
          </p:nvPr>
        </p:nvGraphicFramePr>
        <p:xfrm>
          <a:off x="2913063" y="2144713"/>
          <a:ext cx="574675" cy="892175"/>
        </p:xfrm>
        <a:graphic>
          <a:graphicData uri="http://schemas.openxmlformats.org/presentationml/2006/ole">
            <mc:AlternateContent xmlns:mc="http://schemas.openxmlformats.org/markup-compatibility/2006">
              <mc:Choice xmlns:v="urn:schemas-microsoft-com:vml" Requires="v">
                <p:oleObj spid="_x0000_s141524" name="数式" r:id="rId4" imgW="253800" imgH="393480" progId="Equation.3">
                  <p:embed/>
                </p:oleObj>
              </mc:Choice>
              <mc:Fallback>
                <p:oleObj name="数式" r:id="rId4" imgW="253800" imgH="393480" progId="Equation.3">
                  <p:embed/>
                  <p:pic>
                    <p:nvPicPr>
                      <p:cNvPr id="0" name=""/>
                      <p:cNvPicPr>
                        <a:picLocks noChangeAspect="1" noChangeArrowheads="1"/>
                      </p:cNvPicPr>
                      <p:nvPr/>
                    </p:nvPicPr>
                    <p:blipFill>
                      <a:blip r:embed="rId5"/>
                      <a:srcRect/>
                      <a:stretch>
                        <a:fillRect/>
                      </a:stretch>
                    </p:blipFill>
                    <p:spPr bwMode="auto">
                      <a:xfrm>
                        <a:off x="2913063" y="2144713"/>
                        <a:ext cx="5746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Right Arrow 7"/>
          <p:cNvSpPr/>
          <p:nvPr/>
        </p:nvSpPr>
        <p:spPr>
          <a:xfrm rot="2897824">
            <a:off x="3822469" y="3427615"/>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6038004">
            <a:off x="2923309" y="1147156"/>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1295400" y="2197331"/>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7383125">
            <a:off x="1752600" y="3571702"/>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4400204" y="1981200"/>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4009880987"/>
              </p:ext>
            </p:extLst>
          </p:nvPr>
        </p:nvGraphicFramePr>
        <p:xfrm>
          <a:off x="4500717" y="3656215"/>
          <a:ext cx="517525" cy="374650"/>
        </p:xfrm>
        <a:graphic>
          <a:graphicData uri="http://schemas.openxmlformats.org/presentationml/2006/ole">
            <mc:AlternateContent xmlns:mc="http://schemas.openxmlformats.org/markup-compatibility/2006">
              <mc:Choice xmlns:v="urn:schemas-microsoft-com:vml" Requires="v">
                <p:oleObj spid="_x0000_s141525" name="数式" r:id="rId6" imgW="228600" imgH="164880" progId="Equation.3">
                  <p:embed/>
                </p:oleObj>
              </mc:Choice>
              <mc:Fallback>
                <p:oleObj name="数式" r:id="rId6" imgW="228600" imgH="164880" progId="Equation.3">
                  <p:embed/>
                  <p:pic>
                    <p:nvPicPr>
                      <p:cNvPr id="0" name=""/>
                      <p:cNvPicPr>
                        <a:picLocks noChangeAspect="1" noChangeArrowheads="1"/>
                      </p:cNvPicPr>
                      <p:nvPr/>
                    </p:nvPicPr>
                    <p:blipFill>
                      <a:blip r:embed="rId7"/>
                      <a:srcRect/>
                      <a:stretch>
                        <a:fillRect/>
                      </a:stretch>
                    </p:blipFill>
                    <p:spPr bwMode="auto">
                      <a:xfrm>
                        <a:off x="4500717" y="3656215"/>
                        <a:ext cx="5175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304905300"/>
              </p:ext>
            </p:extLst>
          </p:nvPr>
        </p:nvGraphicFramePr>
        <p:xfrm>
          <a:off x="5121275" y="1981200"/>
          <a:ext cx="517525" cy="374650"/>
        </p:xfrm>
        <a:graphic>
          <a:graphicData uri="http://schemas.openxmlformats.org/presentationml/2006/ole">
            <mc:AlternateContent xmlns:mc="http://schemas.openxmlformats.org/markup-compatibility/2006">
              <mc:Choice xmlns:v="urn:schemas-microsoft-com:vml" Requires="v">
                <p:oleObj spid="_x0000_s141526" name="数式" r:id="rId8" imgW="228600" imgH="164880" progId="Equation.3">
                  <p:embed/>
                </p:oleObj>
              </mc:Choice>
              <mc:Fallback>
                <p:oleObj name="数式" r:id="rId8" imgW="228600" imgH="16488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21275" y="1981200"/>
                        <a:ext cx="51752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875387659"/>
              </p:ext>
            </p:extLst>
          </p:nvPr>
        </p:nvGraphicFramePr>
        <p:xfrm>
          <a:off x="5562600" y="2438400"/>
          <a:ext cx="2960687" cy="1382712"/>
        </p:xfrm>
        <a:graphic>
          <a:graphicData uri="http://schemas.openxmlformats.org/presentationml/2006/ole">
            <mc:AlternateContent xmlns:mc="http://schemas.openxmlformats.org/markup-compatibility/2006">
              <mc:Choice xmlns:v="urn:schemas-microsoft-com:vml" Requires="v">
                <p:oleObj spid="_x0000_s141527" name="数式" r:id="rId10" imgW="1307880" imgH="609480" progId="Equation.3">
                  <p:embed/>
                </p:oleObj>
              </mc:Choice>
              <mc:Fallback>
                <p:oleObj name="数式" r:id="rId10" imgW="1307880" imgH="609480" progId="Equation.3">
                  <p:embed/>
                  <p:pic>
                    <p:nvPicPr>
                      <p:cNvPr id="0" name=""/>
                      <p:cNvPicPr>
                        <a:picLocks noChangeAspect="1" noChangeArrowheads="1"/>
                      </p:cNvPicPr>
                      <p:nvPr/>
                    </p:nvPicPr>
                    <p:blipFill>
                      <a:blip r:embed="rId11"/>
                      <a:srcRect/>
                      <a:stretch>
                        <a:fillRect/>
                      </a:stretch>
                    </p:blipFill>
                    <p:spPr bwMode="auto">
                      <a:xfrm>
                        <a:off x="5562600" y="2438400"/>
                        <a:ext cx="2960687" cy="138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325829810"/>
              </p:ext>
            </p:extLst>
          </p:nvPr>
        </p:nvGraphicFramePr>
        <p:xfrm>
          <a:off x="731837" y="4249738"/>
          <a:ext cx="8335963" cy="2074862"/>
        </p:xfrm>
        <a:graphic>
          <a:graphicData uri="http://schemas.openxmlformats.org/presentationml/2006/ole">
            <mc:AlternateContent xmlns:mc="http://schemas.openxmlformats.org/markup-compatibility/2006">
              <mc:Choice xmlns:v="urn:schemas-microsoft-com:vml" Requires="v">
                <p:oleObj spid="_x0000_s141528" name="数式" r:id="rId12" imgW="3682800" imgH="914400" progId="Equation.3">
                  <p:embed/>
                </p:oleObj>
              </mc:Choice>
              <mc:Fallback>
                <p:oleObj name="数式" r:id="rId12" imgW="3682800" imgH="914400" progId="Equation.3">
                  <p:embed/>
                  <p:pic>
                    <p:nvPicPr>
                      <p:cNvPr id="0" name=""/>
                      <p:cNvPicPr>
                        <a:picLocks noChangeAspect="1" noChangeArrowheads="1"/>
                      </p:cNvPicPr>
                      <p:nvPr/>
                    </p:nvPicPr>
                    <p:blipFill>
                      <a:blip r:embed="rId13"/>
                      <a:srcRect/>
                      <a:stretch>
                        <a:fillRect/>
                      </a:stretch>
                    </p:blipFill>
                    <p:spPr bwMode="auto">
                      <a:xfrm>
                        <a:off x="731837" y="4249738"/>
                        <a:ext cx="8335963" cy="207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43997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6E99C9-48B9-48C2-8843-2A04655E0DF8}"/>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C48E21A7-5704-465D-A898-29CEAE84E043}"/>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874EA1B1-7E4A-49D4-8427-99E11D452F0F}"/>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a:extLst>
              <a:ext uri="{FF2B5EF4-FFF2-40B4-BE49-F238E27FC236}">
                <a16:creationId xmlns:a16="http://schemas.microsoft.com/office/drawing/2014/main" id="{0ACDB8A0-2BF9-45B2-AB75-5629B866D02B}"/>
              </a:ext>
            </a:extLst>
          </p:cNvPr>
          <p:cNvPicPr>
            <a:picLocks noChangeAspect="1"/>
          </p:cNvPicPr>
          <p:nvPr/>
        </p:nvPicPr>
        <p:blipFill>
          <a:blip r:embed="rId3"/>
          <a:stretch>
            <a:fillRect/>
          </a:stretch>
        </p:blipFill>
        <p:spPr>
          <a:xfrm>
            <a:off x="-2793" y="1066800"/>
            <a:ext cx="9070593" cy="4148137"/>
          </a:xfrm>
          <a:prstGeom prst="rect">
            <a:avLst/>
          </a:prstGeom>
        </p:spPr>
      </p:pic>
    </p:spTree>
    <p:extLst>
      <p:ext uri="{BB962C8B-B14F-4D97-AF65-F5344CB8AC3E}">
        <p14:creationId xmlns:p14="http://schemas.microsoft.com/office/powerpoint/2010/main" val="2580984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526819391"/>
              </p:ext>
            </p:extLst>
          </p:nvPr>
        </p:nvGraphicFramePr>
        <p:xfrm>
          <a:off x="214313" y="571500"/>
          <a:ext cx="6615112" cy="3314700"/>
        </p:xfrm>
        <a:graphic>
          <a:graphicData uri="http://schemas.openxmlformats.org/presentationml/2006/ole">
            <mc:AlternateContent xmlns:mc="http://schemas.openxmlformats.org/markup-compatibility/2006">
              <mc:Choice xmlns:v="urn:schemas-microsoft-com:vml" Requires="v">
                <p:oleObj spid="_x0000_s142422" name="数式" r:id="rId4" imgW="2920680" imgH="1460160" progId="Equation.3">
                  <p:embed/>
                </p:oleObj>
              </mc:Choice>
              <mc:Fallback>
                <p:oleObj name="数式" r:id="rId4" imgW="2920680" imgH="1460160" progId="Equation.3">
                  <p:embed/>
                  <p:pic>
                    <p:nvPicPr>
                      <p:cNvPr id="0" name=""/>
                      <p:cNvPicPr>
                        <a:picLocks noChangeAspect="1" noChangeArrowheads="1"/>
                      </p:cNvPicPr>
                      <p:nvPr/>
                    </p:nvPicPr>
                    <p:blipFill>
                      <a:blip r:embed="rId5"/>
                      <a:srcRect/>
                      <a:stretch>
                        <a:fillRect/>
                      </a:stretch>
                    </p:blipFill>
                    <p:spPr bwMode="auto">
                      <a:xfrm>
                        <a:off x="214313" y="571500"/>
                        <a:ext cx="6615112" cy="331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91274104"/>
              </p:ext>
            </p:extLst>
          </p:nvPr>
        </p:nvGraphicFramePr>
        <p:xfrm>
          <a:off x="990600" y="4191000"/>
          <a:ext cx="4876800" cy="1075352"/>
        </p:xfrm>
        <a:graphic>
          <a:graphicData uri="http://schemas.openxmlformats.org/presentationml/2006/ole">
            <mc:AlternateContent xmlns:mc="http://schemas.openxmlformats.org/markup-compatibility/2006">
              <mc:Choice xmlns:v="urn:schemas-microsoft-com:vml" Requires="v">
                <p:oleObj spid="_x0000_s142423" name="数式" r:id="rId6" imgW="2311200" imgH="507960" progId="Equation.3">
                  <p:embed/>
                </p:oleObj>
              </mc:Choice>
              <mc:Fallback>
                <p:oleObj name="数式" r:id="rId6" imgW="2311200" imgH="507960" progId="Equation.3">
                  <p:embed/>
                  <p:pic>
                    <p:nvPicPr>
                      <p:cNvPr id="0" name=""/>
                      <p:cNvPicPr>
                        <a:picLocks noChangeAspect="1" noChangeArrowheads="1"/>
                      </p:cNvPicPr>
                      <p:nvPr/>
                    </p:nvPicPr>
                    <p:blipFill>
                      <a:blip r:embed="rId7"/>
                      <a:srcRect/>
                      <a:stretch>
                        <a:fillRect/>
                      </a:stretch>
                    </p:blipFill>
                    <p:spPr bwMode="auto">
                      <a:xfrm>
                        <a:off x="990600" y="4191000"/>
                        <a:ext cx="4876800" cy="107535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78172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796379276"/>
              </p:ext>
            </p:extLst>
          </p:nvPr>
        </p:nvGraphicFramePr>
        <p:xfrm>
          <a:off x="871538" y="2971800"/>
          <a:ext cx="5521325" cy="2363788"/>
        </p:xfrm>
        <a:graphic>
          <a:graphicData uri="http://schemas.openxmlformats.org/presentationml/2006/ole">
            <mc:AlternateContent xmlns:mc="http://schemas.openxmlformats.org/markup-compatibility/2006">
              <mc:Choice xmlns:v="urn:schemas-microsoft-com:vml" Requires="v">
                <p:oleObj spid="_x0000_s143446" name="数式" r:id="rId4" imgW="2438280" imgH="1041120" progId="Equation.3">
                  <p:embed/>
                </p:oleObj>
              </mc:Choice>
              <mc:Fallback>
                <p:oleObj name="数式" r:id="rId4" imgW="2438280" imgH="1041120" progId="Equation.3">
                  <p:embed/>
                  <p:pic>
                    <p:nvPicPr>
                      <p:cNvPr id="0" name=""/>
                      <p:cNvPicPr>
                        <a:picLocks noChangeAspect="1" noChangeArrowheads="1"/>
                      </p:cNvPicPr>
                      <p:nvPr/>
                    </p:nvPicPr>
                    <p:blipFill>
                      <a:blip r:embed="rId5"/>
                      <a:srcRect/>
                      <a:stretch>
                        <a:fillRect/>
                      </a:stretch>
                    </p:blipFill>
                    <p:spPr bwMode="auto">
                      <a:xfrm>
                        <a:off x="871538" y="2971800"/>
                        <a:ext cx="5521325" cy="236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597429770"/>
              </p:ext>
            </p:extLst>
          </p:nvPr>
        </p:nvGraphicFramePr>
        <p:xfrm>
          <a:off x="185738" y="1081088"/>
          <a:ext cx="6672262" cy="1152525"/>
        </p:xfrm>
        <a:graphic>
          <a:graphicData uri="http://schemas.openxmlformats.org/presentationml/2006/ole">
            <mc:AlternateContent xmlns:mc="http://schemas.openxmlformats.org/markup-compatibility/2006">
              <mc:Choice xmlns:v="urn:schemas-microsoft-com:vml" Requires="v">
                <p:oleObj spid="_x0000_s143447" name="数式" r:id="rId6" imgW="2946240" imgH="507960" progId="Equation.3">
                  <p:embed/>
                </p:oleObj>
              </mc:Choice>
              <mc:Fallback>
                <p:oleObj name="数式" r:id="rId6" imgW="2946240" imgH="507960" progId="Equation.3">
                  <p:embed/>
                  <p:pic>
                    <p:nvPicPr>
                      <p:cNvPr id="0" name=""/>
                      <p:cNvPicPr>
                        <a:picLocks noChangeAspect="1" noChangeArrowheads="1"/>
                      </p:cNvPicPr>
                      <p:nvPr/>
                    </p:nvPicPr>
                    <p:blipFill>
                      <a:blip r:embed="rId7"/>
                      <a:srcRect/>
                      <a:stretch>
                        <a:fillRect/>
                      </a:stretch>
                    </p:blipFill>
                    <p:spPr bwMode="auto">
                      <a:xfrm>
                        <a:off x="185738" y="1081088"/>
                        <a:ext cx="6672262"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Straight Arrow Connector 7"/>
          <p:cNvCxnSpPr/>
          <p:nvPr/>
        </p:nvCxnSpPr>
        <p:spPr>
          <a:xfrm flipV="1">
            <a:off x="4419600" y="914400"/>
            <a:ext cx="24384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086600" y="609600"/>
            <a:ext cx="838200" cy="457200"/>
          </a:xfrm>
          <a:prstGeom prst="rect">
            <a:avLst/>
          </a:prstGeom>
          <a:noFill/>
        </p:spPr>
        <p:txBody>
          <a:bodyPr wrap="square" rtlCol="0">
            <a:spAutoFit/>
          </a:bodyPr>
          <a:lstStyle/>
          <a:p>
            <a:r>
              <a:rPr lang="en-US" sz="2400" dirty="0">
                <a:latin typeface="+mj-lt"/>
              </a:rPr>
              <a:t>0</a:t>
            </a:r>
          </a:p>
        </p:txBody>
      </p:sp>
    </p:spTree>
    <p:extLst>
      <p:ext uri="{BB962C8B-B14F-4D97-AF65-F5344CB8AC3E}">
        <p14:creationId xmlns:p14="http://schemas.microsoft.com/office/powerpoint/2010/main" val="33209743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981200" y="533400"/>
            <a:ext cx="1371600" cy="10668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42</a:t>
            </a:fld>
            <a:endParaRPr lang="en-US" dirty="0"/>
          </a:p>
        </p:txBody>
      </p:sp>
      <p:sp>
        <p:nvSpPr>
          <p:cNvPr id="5" name="TextBox 4"/>
          <p:cNvSpPr txBox="1"/>
          <p:nvPr/>
        </p:nvSpPr>
        <p:spPr>
          <a:xfrm>
            <a:off x="457200" y="1712416"/>
            <a:ext cx="7391400" cy="4154984"/>
          </a:xfrm>
          <a:prstGeom prst="rect">
            <a:avLst/>
          </a:prstGeom>
          <a:noFill/>
        </p:spPr>
        <p:txBody>
          <a:bodyPr wrap="square" rtlCol="0">
            <a:spAutoFit/>
          </a:bodyPr>
          <a:lstStyle/>
          <a:p>
            <a:r>
              <a:rPr lang="en-US" sz="2400" dirty="0">
                <a:latin typeface="+mj-lt"/>
              </a:rPr>
              <a:t>Importance of </a:t>
            </a:r>
            <a:r>
              <a:rPr lang="en-US" sz="2400" dirty="0" err="1">
                <a:latin typeface="+mj-lt"/>
              </a:rPr>
              <a:t>Liouville’s</a:t>
            </a:r>
            <a:r>
              <a:rPr lang="en-US" sz="2400" dirty="0">
                <a:latin typeface="+mj-lt"/>
              </a:rPr>
              <a:t> theorem to statistical mechanical analysis:</a:t>
            </a:r>
          </a:p>
          <a:p>
            <a:endParaRPr lang="en-US" sz="2400" dirty="0">
              <a:latin typeface="+mj-lt"/>
            </a:endParaRPr>
          </a:p>
          <a:p>
            <a:pPr lvl="1"/>
            <a:r>
              <a:rPr lang="en-US" sz="2400" dirty="0">
                <a:latin typeface="+mj-lt"/>
              </a:rPr>
              <a:t>In statistical mechanics, we need to evaluate the probability of various configurations of particles. The fact that the density of particles in phase space is constant in time, implies that each point in phase space is equally probable and that the time average of the evolution of a system can be determined by an average of the system over phase space volume. </a:t>
            </a:r>
          </a:p>
        </p:txBody>
      </p:sp>
      <p:graphicFrame>
        <p:nvGraphicFramePr>
          <p:cNvPr id="6" name="Object 5"/>
          <p:cNvGraphicFramePr>
            <a:graphicFrameLocks noChangeAspect="1"/>
          </p:cNvGraphicFramePr>
          <p:nvPr>
            <p:extLst>
              <p:ext uri="{D42A27DB-BD31-4B8C-83A1-F6EECF244321}">
                <p14:modId xmlns:p14="http://schemas.microsoft.com/office/powerpoint/2010/main" val="3902527956"/>
              </p:ext>
            </p:extLst>
          </p:nvPr>
        </p:nvGraphicFramePr>
        <p:xfrm>
          <a:off x="1981200" y="457199"/>
          <a:ext cx="1371600" cy="1083201"/>
        </p:xfrm>
        <a:graphic>
          <a:graphicData uri="http://schemas.openxmlformats.org/presentationml/2006/ole">
            <mc:AlternateContent xmlns:mc="http://schemas.openxmlformats.org/markup-compatibility/2006">
              <mc:Choice xmlns:v="urn:schemas-microsoft-com:vml" Requires="v">
                <p:oleObj spid="_x0000_s144428" name="数式" r:id="rId4" imgW="495000" imgH="393480" progId="Equation.3">
                  <p:embed/>
                </p:oleObj>
              </mc:Choice>
              <mc:Fallback>
                <p:oleObj name="数式" r:id="rId4" imgW="495000" imgH="393480" progId="Equation.3">
                  <p:embed/>
                  <p:pic>
                    <p:nvPicPr>
                      <p:cNvPr id="0" name=""/>
                      <p:cNvPicPr>
                        <a:picLocks noChangeAspect="1" noChangeArrowheads="1"/>
                      </p:cNvPicPr>
                      <p:nvPr/>
                    </p:nvPicPr>
                    <p:blipFill>
                      <a:blip r:embed="rId5"/>
                      <a:srcRect/>
                      <a:stretch>
                        <a:fillRect/>
                      </a:stretch>
                    </p:blipFill>
                    <p:spPr bwMode="auto">
                      <a:xfrm>
                        <a:off x="1981200" y="457199"/>
                        <a:ext cx="1371600" cy="1083201"/>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70431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A8F40C-CDCB-462D-A3C7-985EE6AF928E}"/>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B642D5EF-C265-41C0-B720-D337F0BFDC1D}"/>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1B42FE37-D73B-4FB9-B02D-507E52DAC32A}"/>
              </a:ext>
            </a:extLst>
          </p:cNvPr>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a:extLst>
              <a:ext uri="{FF2B5EF4-FFF2-40B4-BE49-F238E27FC236}">
                <a16:creationId xmlns:a16="http://schemas.microsoft.com/office/drawing/2014/main" id="{E0AE0B96-BAAB-4005-BEE8-AD33B7877A01}"/>
              </a:ext>
            </a:extLst>
          </p:cNvPr>
          <p:cNvSpPr txBox="1"/>
          <p:nvPr/>
        </p:nvSpPr>
        <p:spPr>
          <a:xfrm>
            <a:off x="304800" y="304800"/>
            <a:ext cx="8458200" cy="2031325"/>
          </a:xfrm>
          <a:prstGeom prst="rect">
            <a:avLst/>
          </a:prstGeom>
          <a:noFill/>
        </p:spPr>
        <p:txBody>
          <a:bodyPr wrap="square" rtlCol="0">
            <a:spAutoFit/>
          </a:bodyPr>
          <a:lstStyle/>
          <a:p>
            <a:r>
              <a:rPr lang="en-US" sz="2400" dirty="0">
                <a:latin typeface="+mj-lt"/>
              </a:rPr>
              <a:t>Your questions –</a:t>
            </a:r>
          </a:p>
          <a:p>
            <a:r>
              <a:rPr lang="en-US" sz="2400" dirty="0">
                <a:latin typeface="+mj-lt"/>
              </a:rPr>
              <a:t>From Jeanette –</a:t>
            </a:r>
          </a:p>
          <a:p>
            <a:pPr marL="342900" indent="-342900">
              <a:buAutoNum type="arabicPeriod"/>
            </a:pPr>
            <a:r>
              <a:rPr lang="en-US" dirty="0"/>
              <a:t>Is there a physical meaning to a constant H?</a:t>
            </a:r>
          </a:p>
          <a:p>
            <a:pPr marL="342900" indent="-342900">
              <a:buAutoNum type="arabicPeriod"/>
            </a:pPr>
            <a:endParaRPr lang="en-US" dirty="0">
              <a:latin typeface="+mj-lt"/>
            </a:endParaRPr>
          </a:p>
          <a:p>
            <a:r>
              <a:rPr lang="en-US" sz="2400" dirty="0">
                <a:latin typeface="+mj-lt"/>
              </a:rPr>
              <a:t>From Nick –</a:t>
            </a:r>
          </a:p>
          <a:p>
            <a:r>
              <a:rPr lang="en-US" dirty="0">
                <a:latin typeface="+mj-lt"/>
              </a:rPr>
              <a:t>1. </a:t>
            </a:r>
            <a:r>
              <a:rPr lang="en-US" dirty="0"/>
              <a:t>Can you also explain tomorrow why the term vanishes in the equation below? </a:t>
            </a:r>
            <a:r>
              <a:rPr lang="en-US" dirty="0">
                <a:latin typeface="+mj-lt"/>
              </a:rPr>
              <a:t> </a:t>
            </a:r>
          </a:p>
        </p:txBody>
      </p:sp>
      <p:pic>
        <p:nvPicPr>
          <p:cNvPr id="6" name="Picture 5">
            <a:extLst>
              <a:ext uri="{FF2B5EF4-FFF2-40B4-BE49-F238E27FC236}">
                <a16:creationId xmlns:a16="http://schemas.microsoft.com/office/drawing/2014/main" id="{7B2C879E-A2D1-4186-A33A-E51F740A4449}"/>
              </a:ext>
            </a:extLst>
          </p:cNvPr>
          <p:cNvPicPr>
            <a:picLocks noChangeAspect="1"/>
          </p:cNvPicPr>
          <p:nvPr/>
        </p:nvPicPr>
        <p:blipFill>
          <a:blip r:embed="rId2"/>
          <a:stretch>
            <a:fillRect/>
          </a:stretch>
        </p:blipFill>
        <p:spPr>
          <a:xfrm>
            <a:off x="470452" y="2518398"/>
            <a:ext cx="6210300" cy="1158460"/>
          </a:xfrm>
          <a:prstGeom prst="rect">
            <a:avLst/>
          </a:prstGeom>
        </p:spPr>
      </p:pic>
      <p:sp>
        <p:nvSpPr>
          <p:cNvPr id="7" name="TextBox 6">
            <a:extLst>
              <a:ext uri="{FF2B5EF4-FFF2-40B4-BE49-F238E27FC236}">
                <a16:creationId xmlns:a16="http://schemas.microsoft.com/office/drawing/2014/main" id="{8EA7891F-067B-4AC3-BDE5-810B36661617}"/>
              </a:ext>
            </a:extLst>
          </p:cNvPr>
          <p:cNvSpPr txBox="1"/>
          <p:nvPr/>
        </p:nvSpPr>
        <p:spPr>
          <a:xfrm>
            <a:off x="327991" y="3660293"/>
            <a:ext cx="7696200" cy="2492990"/>
          </a:xfrm>
          <a:prstGeom prst="rect">
            <a:avLst/>
          </a:prstGeom>
          <a:noFill/>
        </p:spPr>
        <p:txBody>
          <a:bodyPr wrap="square" rtlCol="0">
            <a:spAutoFit/>
          </a:bodyPr>
          <a:lstStyle/>
          <a:p>
            <a:r>
              <a:rPr lang="en-US" sz="2400" dirty="0">
                <a:latin typeface="+mj-lt"/>
              </a:rPr>
              <a:t>From Tim –</a:t>
            </a:r>
          </a:p>
          <a:p>
            <a:pPr marL="342900" indent="-342900">
              <a:buAutoNum type="arabicPeriod"/>
            </a:pPr>
            <a:r>
              <a:rPr lang="en-US" dirty="0"/>
              <a:t>How can we make the statement H = sum d/dt(q)*p - L?  Where is this equation coming from?</a:t>
            </a:r>
          </a:p>
          <a:p>
            <a:pPr marL="342900" indent="-342900">
              <a:buAutoNum type="arabicPeriod"/>
            </a:pPr>
            <a:endParaRPr lang="en-US" dirty="0">
              <a:latin typeface="+mj-lt"/>
            </a:endParaRPr>
          </a:p>
          <a:p>
            <a:r>
              <a:rPr lang="en-US" sz="2400" dirty="0">
                <a:latin typeface="+mj-lt"/>
              </a:rPr>
              <a:t>From Gao –</a:t>
            </a:r>
          </a:p>
          <a:p>
            <a:r>
              <a:rPr lang="en-US" dirty="0">
                <a:latin typeface="+mj-lt"/>
              </a:rPr>
              <a:t>1. </a:t>
            </a:r>
            <a:r>
              <a:rPr lang="en-US" dirty="0"/>
              <a:t>Where can we use the Liouville theorem, the density of representative points in phase space corresponding to the motion of a system of particles remains constant during the motion?</a:t>
            </a:r>
            <a:endParaRPr lang="en-US" dirty="0">
              <a:latin typeface="+mj-lt"/>
            </a:endParaRPr>
          </a:p>
        </p:txBody>
      </p:sp>
    </p:spTree>
    <p:extLst>
      <p:ext uri="{BB962C8B-B14F-4D97-AF65-F5344CB8AC3E}">
        <p14:creationId xmlns:p14="http://schemas.microsoft.com/office/powerpoint/2010/main" val="860744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457200" y="108294"/>
            <a:ext cx="7543800" cy="461665"/>
          </a:xfrm>
          <a:prstGeom prst="rect">
            <a:avLst/>
          </a:prstGeom>
          <a:noFill/>
        </p:spPr>
        <p:txBody>
          <a:bodyPr wrap="square" rtlCol="0">
            <a:spAutoFit/>
          </a:bodyPr>
          <a:lstStyle/>
          <a:p>
            <a:r>
              <a:rPr lang="en-US" sz="2400" dirty="0" err="1">
                <a:latin typeface="+mj-lt"/>
              </a:rPr>
              <a:t>Lagrangian</a:t>
            </a:r>
            <a:r>
              <a:rPr lang="en-US" sz="2400" dirty="0">
                <a:latin typeface="+mj-lt"/>
              </a:rPr>
              <a:t> picture</a:t>
            </a:r>
          </a:p>
        </p:txBody>
      </p:sp>
      <p:graphicFrame>
        <p:nvGraphicFramePr>
          <p:cNvPr id="6" name="Object 5"/>
          <p:cNvGraphicFramePr>
            <a:graphicFrameLocks noChangeAspect="1"/>
          </p:cNvGraphicFramePr>
          <p:nvPr>
            <p:extLst>
              <p:ext uri="{D42A27DB-BD31-4B8C-83A1-F6EECF244321}">
                <p14:modId xmlns:p14="http://schemas.microsoft.com/office/powerpoint/2010/main" val="265735901"/>
              </p:ext>
            </p:extLst>
          </p:nvPr>
        </p:nvGraphicFramePr>
        <p:xfrm>
          <a:off x="990600" y="457200"/>
          <a:ext cx="6091238" cy="2197100"/>
        </p:xfrm>
        <a:graphic>
          <a:graphicData uri="http://schemas.openxmlformats.org/presentationml/2006/ole">
            <mc:AlternateContent xmlns:mc="http://schemas.openxmlformats.org/markup-compatibility/2006">
              <mc:Choice xmlns:v="urn:schemas-microsoft-com:vml" Requires="v">
                <p:oleObj spid="_x0000_s111812" name="数式" r:id="rId4" imgW="3149280" imgH="1143000" progId="Equation.3">
                  <p:embed/>
                </p:oleObj>
              </mc:Choice>
              <mc:Fallback>
                <p:oleObj name="数式" r:id="rId4" imgW="3149280" imgH="1143000" progId="Equation.3">
                  <p:embed/>
                  <p:pic>
                    <p:nvPicPr>
                      <p:cNvPr id="0" name=""/>
                      <p:cNvPicPr>
                        <a:picLocks noChangeAspect="1" noChangeArrowheads="1"/>
                      </p:cNvPicPr>
                      <p:nvPr/>
                    </p:nvPicPr>
                    <p:blipFill>
                      <a:blip r:embed="rId5"/>
                      <a:srcRect/>
                      <a:stretch>
                        <a:fillRect/>
                      </a:stretch>
                    </p:blipFill>
                    <p:spPr bwMode="auto">
                      <a:xfrm>
                        <a:off x="990600" y="457200"/>
                        <a:ext cx="6091238" cy="219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457200" y="2895600"/>
            <a:ext cx="7543800" cy="461665"/>
          </a:xfrm>
          <a:prstGeom prst="rect">
            <a:avLst/>
          </a:prstGeom>
          <a:noFill/>
        </p:spPr>
        <p:txBody>
          <a:bodyPr wrap="square" rtlCol="0">
            <a:spAutoFit/>
          </a:bodyPr>
          <a:lstStyle/>
          <a:p>
            <a:r>
              <a:rPr lang="en-US" sz="2400" dirty="0">
                <a:latin typeface="+mj-lt"/>
              </a:rPr>
              <a:t>Switching variables – Legendre transformation</a:t>
            </a:r>
          </a:p>
        </p:txBody>
      </p:sp>
      <p:graphicFrame>
        <p:nvGraphicFramePr>
          <p:cNvPr id="8" name="Object 7"/>
          <p:cNvGraphicFramePr>
            <a:graphicFrameLocks noChangeAspect="1"/>
          </p:cNvGraphicFramePr>
          <p:nvPr>
            <p:extLst>
              <p:ext uri="{D42A27DB-BD31-4B8C-83A1-F6EECF244321}">
                <p14:modId xmlns:p14="http://schemas.microsoft.com/office/powerpoint/2010/main" val="1330874433"/>
              </p:ext>
            </p:extLst>
          </p:nvPr>
        </p:nvGraphicFramePr>
        <p:xfrm>
          <a:off x="833438" y="3333750"/>
          <a:ext cx="6557962" cy="2243138"/>
        </p:xfrm>
        <a:graphic>
          <a:graphicData uri="http://schemas.openxmlformats.org/presentationml/2006/ole">
            <mc:AlternateContent xmlns:mc="http://schemas.openxmlformats.org/markup-compatibility/2006">
              <mc:Choice xmlns:v="urn:schemas-microsoft-com:vml" Requires="v">
                <p:oleObj spid="_x0000_s111813" name="数式" r:id="rId6" imgW="3390840" imgH="1168200" progId="Equation.3">
                  <p:embed/>
                </p:oleObj>
              </mc:Choice>
              <mc:Fallback>
                <p:oleObj name="数式" r:id="rId6" imgW="3390840" imgH="1168200" progId="Equation.3">
                  <p:embed/>
                  <p:pic>
                    <p:nvPicPr>
                      <p:cNvPr id="0" name="Object 5"/>
                      <p:cNvPicPr>
                        <a:picLocks noChangeAspect="1" noChangeArrowheads="1"/>
                      </p:cNvPicPr>
                      <p:nvPr/>
                    </p:nvPicPr>
                    <p:blipFill>
                      <a:blip r:embed="rId7"/>
                      <a:srcRect/>
                      <a:stretch>
                        <a:fillRect/>
                      </a:stretch>
                    </p:blipFill>
                    <p:spPr bwMode="auto">
                      <a:xfrm>
                        <a:off x="833438" y="3333750"/>
                        <a:ext cx="6557962" cy="224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75358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525D83-7108-4AA4-9679-887D5EBB2E87}"/>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02C78604-1ED7-4994-BF1C-3B457F640A40}"/>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F162C99F-58E5-4085-955F-09AC47DD2CA8}"/>
              </a:ext>
            </a:extLst>
          </p:cNvPr>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a:extLst>
              <a:ext uri="{FF2B5EF4-FFF2-40B4-BE49-F238E27FC236}">
                <a16:creationId xmlns:a16="http://schemas.microsoft.com/office/drawing/2014/main" id="{9845E066-C77E-4846-BEE6-FC9B88F65312}"/>
              </a:ext>
            </a:extLst>
          </p:cNvPr>
          <p:cNvSpPr txBox="1"/>
          <p:nvPr/>
        </p:nvSpPr>
        <p:spPr>
          <a:xfrm>
            <a:off x="104775" y="123273"/>
            <a:ext cx="7696200" cy="2492990"/>
          </a:xfrm>
          <a:prstGeom prst="rect">
            <a:avLst/>
          </a:prstGeom>
          <a:noFill/>
        </p:spPr>
        <p:txBody>
          <a:bodyPr wrap="square" rtlCol="0">
            <a:spAutoFit/>
          </a:bodyPr>
          <a:lstStyle/>
          <a:p>
            <a:r>
              <a:rPr lang="en-US" sz="2400" dirty="0">
                <a:latin typeface="+mj-lt"/>
              </a:rPr>
              <a:t>Your question -- </a:t>
            </a:r>
            <a:r>
              <a:rPr lang="en-US" sz="2400" dirty="0"/>
              <a:t>How can we make the statement </a:t>
            </a:r>
          </a:p>
          <a:p>
            <a:r>
              <a:rPr lang="en-US" sz="2400" dirty="0"/>
              <a:t>H = sum d/dt(q)*p - L?  Where is this equation coming from?</a:t>
            </a:r>
          </a:p>
          <a:p>
            <a:endParaRPr lang="en-US" sz="1200" dirty="0">
              <a:latin typeface="+mj-lt"/>
            </a:endParaRPr>
          </a:p>
          <a:p>
            <a:r>
              <a:rPr lang="en-US" sz="2400" dirty="0">
                <a:latin typeface="+mj-lt"/>
              </a:rPr>
              <a:t>Comment – The reasoning for this came in the last lecture when we illustrated the notion of the Legendre transformation.     Some details from Lecture 11</a:t>
            </a:r>
          </a:p>
        </p:txBody>
      </p:sp>
      <p:graphicFrame>
        <p:nvGraphicFramePr>
          <p:cNvPr id="6" name="Object 5">
            <a:extLst>
              <a:ext uri="{FF2B5EF4-FFF2-40B4-BE49-F238E27FC236}">
                <a16:creationId xmlns:a16="http://schemas.microsoft.com/office/drawing/2014/main" id="{EAAAA4DB-A8F9-4E45-A633-CA93EEAB6F59}"/>
              </a:ext>
            </a:extLst>
          </p:cNvPr>
          <p:cNvGraphicFramePr>
            <a:graphicFrameLocks noChangeAspect="1"/>
          </p:cNvGraphicFramePr>
          <p:nvPr>
            <p:extLst>
              <p:ext uri="{D42A27DB-BD31-4B8C-83A1-F6EECF244321}">
                <p14:modId xmlns:p14="http://schemas.microsoft.com/office/powerpoint/2010/main" val="2334561986"/>
              </p:ext>
            </p:extLst>
          </p:nvPr>
        </p:nvGraphicFramePr>
        <p:xfrm>
          <a:off x="348456" y="2449067"/>
          <a:ext cx="5486400" cy="1715455"/>
        </p:xfrm>
        <a:graphic>
          <a:graphicData uri="http://schemas.openxmlformats.org/presentationml/2006/ole">
            <mc:AlternateContent xmlns:mc="http://schemas.openxmlformats.org/markup-compatibility/2006">
              <mc:Choice xmlns:v="urn:schemas-microsoft-com:vml" Requires="v">
                <p:oleObj spid="_x0000_s147483" name="Equation" r:id="rId3" imgW="3085920" imgH="965160" progId="Equation.DSMT4">
                  <p:embed/>
                </p:oleObj>
              </mc:Choice>
              <mc:Fallback>
                <p:oleObj name="Equation" r:id="rId3" imgW="3085920" imgH="965160" progId="Equation.DSMT4">
                  <p:embed/>
                  <p:pic>
                    <p:nvPicPr>
                      <p:cNvPr id="6" name="Object 5"/>
                      <p:cNvPicPr>
                        <a:picLocks noChangeAspect="1" noChangeArrowheads="1"/>
                      </p:cNvPicPr>
                      <p:nvPr/>
                    </p:nvPicPr>
                    <p:blipFill>
                      <a:blip r:embed="rId4"/>
                      <a:srcRect/>
                      <a:stretch>
                        <a:fillRect/>
                      </a:stretch>
                    </p:blipFill>
                    <p:spPr bwMode="auto">
                      <a:xfrm>
                        <a:off x="348456" y="2449067"/>
                        <a:ext cx="5486400" cy="1715455"/>
                      </a:xfrm>
                      <a:prstGeom prst="rect">
                        <a:avLst/>
                      </a:prstGeom>
                      <a:noFill/>
                      <a:ln>
                        <a:noFill/>
                      </a:ln>
                    </p:spPr>
                  </p:pic>
                </p:oleObj>
              </mc:Fallback>
            </mc:AlternateContent>
          </a:graphicData>
        </a:graphic>
      </p:graphicFrame>
      <p:graphicFrame>
        <p:nvGraphicFramePr>
          <p:cNvPr id="7" name="Object 6">
            <a:extLst>
              <a:ext uri="{FF2B5EF4-FFF2-40B4-BE49-F238E27FC236}">
                <a16:creationId xmlns:a16="http://schemas.microsoft.com/office/drawing/2014/main" id="{6479A700-3DD7-45E0-AB8C-9104578116C3}"/>
              </a:ext>
            </a:extLst>
          </p:cNvPr>
          <p:cNvGraphicFramePr>
            <a:graphicFrameLocks noChangeAspect="1"/>
          </p:cNvGraphicFramePr>
          <p:nvPr>
            <p:extLst>
              <p:ext uri="{D42A27DB-BD31-4B8C-83A1-F6EECF244321}">
                <p14:modId xmlns:p14="http://schemas.microsoft.com/office/powerpoint/2010/main" val="2152867567"/>
              </p:ext>
            </p:extLst>
          </p:nvPr>
        </p:nvGraphicFramePr>
        <p:xfrm>
          <a:off x="298760" y="4293062"/>
          <a:ext cx="8624887" cy="1868488"/>
        </p:xfrm>
        <a:graphic>
          <a:graphicData uri="http://schemas.openxmlformats.org/presentationml/2006/ole">
            <mc:AlternateContent xmlns:mc="http://schemas.openxmlformats.org/markup-compatibility/2006">
              <mc:Choice xmlns:v="urn:schemas-microsoft-com:vml" Requires="v">
                <p:oleObj spid="_x0000_s147484" name="Equation" r:id="rId5" imgW="6273720" imgH="1358640" progId="Equation.DSMT4">
                  <p:embed/>
                </p:oleObj>
              </mc:Choice>
              <mc:Fallback>
                <p:oleObj name="Equation" r:id="rId5" imgW="6273720" imgH="1358640" progId="Equation.DSMT4">
                  <p:embed/>
                  <p:pic>
                    <p:nvPicPr>
                      <p:cNvPr id="7" name="Object 6"/>
                      <p:cNvPicPr>
                        <a:picLocks noChangeAspect="1" noChangeArrowheads="1"/>
                      </p:cNvPicPr>
                      <p:nvPr/>
                    </p:nvPicPr>
                    <p:blipFill>
                      <a:blip r:embed="rId6"/>
                      <a:srcRect/>
                      <a:stretch>
                        <a:fillRect/>
                      </a:stretch>
                    </p:blipFill>
                    <p:spPr bwMode="auto">
                      <a:xfrm>
                        <a:off x="298760" y="4293062"/>
                        <a:ext cx="8624887" cy="18684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89360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6ACD5D-E19D-4646-BCE9-DA30DDE904DA}"/>
              </a:ext>
            </a:extLst>
          </p:cNvPr>
          <p:cNvSpPr>
            <a:spLocks noGrp="1"/>
          </p:cNvSpPr>
          <p:nvPr>
            <p:ph type="dt" sz="half" idx="10"/>
          </p:nvPr>
        </p:nvSpPr>
        <p:spPr/>
        <p:txBody>
          <a:bodyPr/>
          <a:lstStyle/>
          <a:p>
            <a:r>
              <a:rPr lang="en-US"/>
              <a:t>9/21/2020</a:t>
            </a:r>
            <a:endParaRPr lang="en-US" dirty="0"/>
          </a:p>
        </p:txBody>
      </p:sp>
      <p:sp>
        <p:nvSpPr>
          <p:cNvPr id="3" name="Footer Placeholder 2">
            <a:extLst>
              <a:ext uri="{FF2B5EF4-FFF2-40B4-BE49-F238E27FC236}">
                <a16:creationId xmlns:a16="http://schemas.microsoft.com/office/drawing/2014/main" id="{4FA0C06B-1903-4071-9082-FA7DE45BC9E3}"/>
              </a:ext>
            </a:extLst>
          </p:cNvPr>
          <p:cNvSpPr>
            <a:spLocks noGrp="1"/>
          </p:cNvSpPr>
          <p:nvPr>
            <p:ph type="ftr" sz="quarter" idx="11"/>
          </p:nvPr>
        </p:nvSpPr>
        <p:spPr/>
        <p:txBody>
          <a:bodyPr/>
          <a:lstStyle/>
          <a:p>
            <a:r>
              <a:rPr lang="en-US"/>
              <a:t>PHY 711  Fall 2020 -- Lecture 12</a:t>
            </a:r>
            <a:endParaRPr lang="en-US" dirty="0"/>
          </a:p>
        </p:txBody>
      </p:sp>
      <p:sp>
        <p:nvSpPr>
          <p:cNvPr id="4" name="Slide Number Placeholder 3">
            <a:extLst>
              <a:ext uri="{FF2B5EF4-FFF2-40B4-BE49-F238E27FC236}">
                <a16:creationId xmlns:a16="http://schemas.microsoft.com/office/drawing/2014/main" id="{39B4780C-CAAB-43F3-B6CD-058008BB752C}"/>
              </a:ext>
            </a:extLst>
          </p:cNvPr>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a:extLst>
              <a:ext uri="{FF2B5EF4-FFF2-40B4-BE49-F238E27FC236}">
                <a16:creationId xmlns:a16="http://schemas.microsoft.com/office/drawing/2014/main" id="{86F14DF9-6630-4E29-8065-C508470054CF}"/>
              </a:ext>
            </a:extLst>
          </p:cNvPr>
          <p:cNvGraphicFramePr>
            <a:graphicFrameLocks noChangeAspect="1"/>
          </p:cNvGraphicFramePr>
          <p:nvPr>
            <p:extLst>
              <p:ext uri="{D42A27DB-BD31-4B8C-83A1-F6EECF244321}">
                <p14:modId xmlns:p14="http://schemas.microsoft.com/office/powerpoint/2010/main" val="3596424481"/>
              </p:ext>
            </p:extLst>
          </p:nvPr>
        </p:nvGraphicFramePr>
        <p:xfrm>
          <a:off x="124239" y="228600"/>
          <a:ext cx="8572500" cy="1979613"/>
        </p:xfrm>
        <a:graphic>
          <a:graphicData uri="http://schemas.openxmlformats.org/presentationml/2006/ole">
            <mc:AlternateContent xmlns:mc="http://schemas.openxmlformats.org/markup-compatibility/2006">
              <mc:Choice xmlns:v="urn:schemas-microsoft-com:vml" Requires="v">
                <p:oleObj spid="_x0000_s149528" name="Equation" r:id="rId3" imgW="4952880" imgH="1143000" progId="Equation.DSMT4">
                  <p:embed/>
                </p:oleObj>
              </mc:Choice>
              <mc:Fallback>
                <p:oleObj name="Equation" r:id="rId3" imgW="4952880" imgH="1143000" progId="Equation.DSMT4">
                  <p:embed/>
                  <p:pic>
                    <p:nvPicPr>
                      <p:cNvPr id="0" name=""/>
                      <p:cNvPicPr/>
                      <p:nvPr/>
                    </p:nvPicPr>
                    <p:blipFill>
                      <a:blip r:embed="rId4"/>
                      <a:stretch>
                        <a:fillRect/>
                      </a:stretch>
                    </p:blipFill>
                    <p:spPr>
                      <a:xfrm>
                        <a:off x="124239" y="228600"/>
                        <a:ext cx="8572500" cy="1979613"/>
                      </a:xfrm>
                      <a:prstGeom prst="rect">
                        <a:avLst/>
                      </a:prstGeom>
                    </p:spPr>
                  </p:pic>
                </p:oleObj>
              </mc:Fallback>
            </mc:AlternateContent>
          </a:graphicData>
        </a:graphic>
      </p:graphicFrame>
      <p:sp>
        <p:nvSpPr>
          <p:cNvPr id="6" name="TextBox 5">
            <a:extLst>
              <a:ext uri="{FF2B5EF4-FFF2-40B4-BE49-F238E27FC236}">
                <a16:creationId xmlns:a16="http://schemas.microsoft.com/office/drawing/2014/main" id="{6EC58EB4-C0AF-4759-8D28-B92827D2EDEC}"/>
              </a:ext>
            </a:extLst>
          </p:cNvPr>
          <p:cNvSpPr txBox="1"/>
          <p:nvPr/>
        </p:nvSpPr>
        <p:spPr>
          <a:xfrm>
            <a:off x="228600" y="4038600"/>
            <a:ext cx="8001000" cy="830997"/>
          </a:xfrm>
          <a:prstGeom prst="rect">
            <a:avLst/>
          </a:prstGeom>
          <a:noFill/>
        </p:spPr>
        <p:txBody>
          <a:bodyPr wrap="square" rtlCol="0">
            <a:spAutoFit/>
          </a:bodyPr>
          <a:lstStyle/>
          <a:p>
            <a:r>
              <a:rPr lang="en-US" sz="2400" dirty="0">
                <a:latin typeface="+mj-lt"/>
              </a:rPr>
              <a:t>The analysis on the following slides is a generalization to multiple dimensions </a:t>
            </a:r>
            <a:r>
              <a:rPr lang="en-US" sz="2400" i="1" dirty="0" err="1">
                <a:latin typeface="+mj-lt"/>
              </a:rPr>
              <a:t>q</a:t>
            </a:r>
            <a:r>
              <a:rPr lang="en-US" sz="2400" i="1" baseline="-25000" dirty="0" err="1">
                <a:latin typeface="Symbol" panose="05050102010706020507" pitchFamily="18" charset="2"/>
              </a:rPr>
              <a:t>s</a:t>
            </a:r>
            <a:r>
              <a:rPr lang="en-US" sz="2400" dirty="0">
                <a:latin typeface="+mj-lt"/>
              </a:rPr>
              <a:t> and </a:t>
            </a:r>
            <a:r>
              <a:rPr lang="en-US" sz="2400" i="1" dirty="0" err="1">
                <a:latin typeface="+mj-lt"/>
              </a:rPr>
              <a:t>p</a:t>
            </a:r>
            <a:r>
              <a:rPr lang="en-US" sz="2400" i="1" baseline="-25000" dirty="0" err="1">
                <a:latin typeface="Symbol" panose="05050102010706020507" pitchFamily="18" charset="2"/>
              </a:rPr>
              <a:t>s</a:t>
            </a:r>
            <a:r>
              <a:rPr lang="en-US" sz="2400" dirty="0">
                <a:latin typeface="+mj-lt"/>
              </a:rPr>
              <a:t> ….</a:t>
            </a:r>
          </a:p>
        </p:txBody>
      </p:sp>
      <p:cxnSp>
        <p:nvCxnSpPr>
          <p:cNvPr id="8" name="Straight Arrow Connector 7">
            <a:extLst>
              <a:ext uri="{FF2B5EF4-FFF2-40B4-BE49-F238E27FC236}">
                <a16:creationId xmlns:a16="http://schemas.microsoft.com/office/drawing/2014/main" id="{8E0C866B-DFED-4467-A1F5-19C376ACB33B}"/>
              </a:ext>
            </a:extLst>
          </p:cNvPr>
          <p:cNvCxnSpPr/>
          <p:nvPr/>
        </p:nvCxnSpPr>
        <p:spPr>
          <a:xfrm flipH="1" flipV="1">
            <a:off x="1600200" y="1981200"/>
            <a:ext cx="838200" cy="10668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0DE1F59D-ABCE-4615-8990-CA9C8A55BB1F}"/>
              </a:ext>
            </a:extLst>
          </p:cNvPr>
          <p:cNvCxnSpPr>
            <a:cxnSpLocks/>
          </p:cNvCxnSpPr>
          <p:nvPr/>
        </p:nvCxnSpPr>
        <p:spPr>
          <a:xfrm flipV="1">
            <a:off x="2590800" y="2094708"/>
            <a:ext cx="1066800" cy="89574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2" name="Object 11">
            <a:extLst>
              <a:ext uri="{FF2B5EF4-FFF2-40B4-BE49-F238E27FC236}">
                <a16:creationId xmlns:a16="http://schemas.microsoft.com/office/drawing/2014/main" id="{2845E265-1B88-4E15-A001-4556F24BEE66}"/>
              </a:ext>
            </a:extLst>
          </p:cNvPr>
          <p:cNvGraphicFramePr>
            <a:graphicFrameLocks noChangeAspect="1"/>
          </p:cNvGraphicFramePr>
          <p:nvPr>
            <p:extLst>
              <p:ext uri="{D42A27DB-BD31-4B8C-83A1-F6EECF244321}">
                <p14:modId xmlns:p14="http://schemas.microsoft.com/office/powerpoint/2010/main" val="2654521430"/>
              </p:ext>
            </p:extLst>
          </p:nvPr>
        </p:nvGraphicFramePr>
        <p:xfrm>
          <a:off x="2517360" y="2998556"/>
          <a:ext cx="4642727" cy="696409"/>
        </p:xfrm>
        <a:graphic>
          <a:graphicData uri="http://schemas.openxmlformats.org/presentationml/2006/ole">
            <mc:AlternateContent xmlns:mc="http://schemas.openxmlformats.org/markup-compatibility/2006">
              <mc:Choice xmlns:v="urn:schemas-microsoft-com:vml" Requires="v">
                <p:oleObj spid="_x0000_s149529" name="Equation" r:id="rId5" imgW="2793960" imgH="419040" progId="Equation.DSMT4">
                  <p:embed/>
                </p:oleObj>
              </mc:Choice>
              <mc:Fallback>
                <p:oleObj name="Equation" r:id="rId5" imgW="2793960" imgH="419040" progId="Equation.DSMT4">
                  <p:embed/>
                  <p:pic>
                    <p:nvPicPr>
                      <p:cNvPr id="0" name=""/>
                      <p:cNvPicPr/>
                      <p:nvPr/>
                    </p:nvPicPr>
                    <p:blipFill>
                      <a:blip r:embed="rId6"/>
                      <a:stretch>
                        <a:fillRect/>
                      </a:stretch>
                    </p:blipFill>
                    <p:spPr>
                      <a:xfrm>
                        <a:off x="2517360" y="2998556"/>
                        <a:ext cx="4642727" cy="696409"/>
                      </a:xfrm>
                      <a:prstGeom prst="rect">
                        <a:avLst/>
                      </a:prstGeom>
                    </p:spPr>
                  </p:pic>
                </p:oleObj>
              </mc:Fallback>
            </mc:AlternateContent>
          </a:graphicData>
        </a:graphic>
      </p:graphicFrame>
    </p:spTree>
    <p:extLst>
      <p:ext uri="{BB962C8B-B14F-4D97-AF65-F5344CB8AC3E}">
        <p14:creationId xmlns:p14="http://schemas.microsoft.com/office/powerpoint/2010/main" val="1886916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9/21/2020</a:t>
            </a:r>
            <a:endParaRPr lang="en-US" dirty="0"/>
          </a:p>
        </p:txBody>
      </p:sp>
      <p:sp>
        <p:nvSpPr>
          <p:cNvPr id="3" name="Footer Placeholder 2"/>
          <p:cNvSpPr>
            <a:spLocks noGrp="1"/>
          </p:cNvSpPr>
          <p:nvPr>
            <p:ph type="ftr" sz="quarter" idx="11"/>
          </p:nvPr>
        </p:nvSpPr>
        <p:spPr/>
        <p:txBody>
          <a:bodyPr/>
          <a:lstStyle/>
          <a:p>
            <a:r>
              <a:rPr lang="en-US"/>
              <a:t>PHY 711  Fall 2020 -- Lecture 12</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609600" y="457200"/>
            <a:ext cx="7162800" cy="461665"/>
          </a:xfrm>
          <a:prstGeom prst="rect">
            <a:avLst/>
          </a:prstGeom>
          <a:noFill/>
        </p:spPr>
        <p:txBody>
          <a:bodyPr wrap="square" rtlCol="0">
            <a:spAutoFit/>
          </a:bodyPr>
          <a:lstStyle/>
          <a:p>
            <a:r>
              <a:rPr lang="en-US" sz="2400" dirty="0">
                <a:latin typeface="+mj-lt"/>
              </a:rPr>
              <a:t>Hamiltonian picture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3053825761"/>
              </p:ext>
            </p:extLst>
          </p:nvPr>
        </p:nvGraphicFramePr>
        <p:xfrm>
          <a:off x="936625" y="1295400"/>
          <a:ext cx="7369175" cy="4024313"/>
        </p:xfrm>
        <a:graphic>
          <a:graphicData uri="http://schemas.openxmlformats.org/presentationml/2006/ole">
            <mc:AlternateContent xmlns:mc="http://schemas.openxmlformats.org/markup-compatibility/2006">
              <mc:Choice xmlns:v="urn:schemas-microsoft-com:vml" Requires="v">
                <p:oleObj spid="_x0000_s115810" name="数式" r:id="rId4" imgW="3809880" imgH="2095200" progId="Equation.3">
                  <p:embed/>
                </p:oleObj>
              </mc:Choice>
              <mc:Fallback>
                <p:oleObj name="数式" r:id="rId4" imgW="3809880" imgH="2095200" progId="Equation.3">
                  <p:embed/>
                  <p:pic>
                    <p:nvPicPr>
                      <p:cNvPr id="0" name="Object 7"/>
                      <p:cNvPicPr>
                        <a:picLocks noChangeAspect="1" noChangeArrowheads="1"/>
                      </p:cNvPicPr>
                      <p:nvPr/>
                    </p:nvPicPr>
                    <p:blipFill>
                      <a:blip r:embed="rId5"/>
                      <a:srcRect/>
                      <a:stretch>
                        <a:fillRect/>
                      </a:stretch>
                    </p:blipFill>
                    <p:spPr bwMode="auto">
                      <a:xfrm>
                        <a:off x="936625" y="1295400"/>
                        <a:ext cx="7369175" cy="402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93340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9768</TotalTime>
  <Words>1407</Words>
  <Application>Microsoft Office PowerPoint</Application>
  <PresentationFormat>On-screen Show (4:3)</PresentationFormat>
  <Paragraphs>304</Paragraphs>
  <Slides>42</Slides>
  <Notes>32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42</vt:i4>
      </vt:variant>
    </vt:vector>
  </HeadingPairs>
  <TitlesOfParts>
    <vt:vector size="49" baseType="lpstr">
      <vt:lpstr>Arial</vt:lpstr>
      <vt:lpstr>Calibri</vt:lpstr>
      <vt:lpstr>Symbol</vt:lpstr>
      <vt:lpstr>Office Theme</vt:lpstr>
      <vt:lpstr>Equation</vt:lpstr>
      <vt:lpstr>数式</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524</cp:revision>
  <cp:lastPrinted>2020-09-19T14:30:57Z</cp:lastPrinted>
  <dcterms:created xsi:type="dcterms:W3CDTF">2012-01-10T18:32:24Z</dcterms:created>
  <dcterms:modified xsi:type="dcterms:W3CDTF">2020-09-21T15:11:57Z</dcterms:modified>
</cp:coreProperties>
</file>