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96" r:id="rId2"/>
    <p:sldId id="455" r:id="rId3"/>
    <p:sldId id="478" r:id="rId4"/>
    <p:sldId id="479" r:id="rId5"/>
    <p:sldId id="450" r:id="rId6"/>
    <p:sldId id="477" r:id="rId7"/>
    <p:sldId id="480" r:id="rId8"/>
    <p:sldId id="428" r:id="rId9"/>
    <p:sldId id="429" r:id="rId10"/>
    <p:sldId id="437" r:id="rId11"/>
    <p:sldId id="438" r:id="rId12"/>
    <p:sldId id="439" r:id="rId13"/>
    <p:sldId id="440" r:id="rId14"/>
    <p:sldId id="441" r:id="rId15"/>
    <p:sldId id="442" r:id="rId16"/>
    <p:sldId id="443" r:id="rId17"/>
    <p:sldId id="444" r:id="rId18"/>
    <p:sldId id="445" r:id="rId19"/>
    <p:sldId id="446" r:id="rId20"/>
    <p:sldId id="447" r:id="rId21"/>
    <p:sldId id="448" r:id="rId22"/>
    <p:sldId id="449" r:id="rId23"/>
    <p:sldId id="456" r:id="rId24"/>
    <p:sldId id="457" r:id="rId25"/>
    <p:sldId id="458" r:id="rId26"/>
    <p:sldId id="459" r:id="rId27"/>
    <p:sldId id="460" r:id="rId28"/>
    <p:sldId id="481" r:id="rId29"/>
    <p:sldId id="482"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7" d="100"/>
          <a:sy n="77" d="100"/>
        </p:scale>
        <p:origin x="1618" y="67"/>
      </p:cViewPr>
      <p:guideLst>
        <p:guide orient="horz" pos="2160"/>
        <p:guide pos="2880"/>
      </p:guideLst>
    </p:cSldViewPr>
  </p:slideViewPr>
  <p:notesTextViewPr>
    <p:cViewPr>
      <p:scale>
        <a:sx n="1" d="1"/>
        <a:sy n="1" d="1"/>
      </p:scale>
      <p:origin x="0" y="0"/>
    </p:cViewPr>
  </p:notesTextViewPr>
  <p:sorterViewPr>
    <p:cViewPr>
      <p:scale>
        <a:sx n="48" d="100"/>
        <a:sy n="4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7.wmf"/><Relationship Id="rId1" Type="http://schemas.openxmlformats.org/officeDocument/2006/relationships/image" Target="../media/image19.wmf"/><Relationship Id="rId4"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7.wmf"/><Relationship Id="rId1" Type="http://schemas.openxmlformats.org/officeDocument/2006/relationships/image" Target="../media/image19.wmf"/><Relationship Id="rId4"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9/23/2020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9/23/2020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introduce the notion of phase space, prove an important theorem concerning the density of particles in phase space, and show some interesting examples.      The slides at the end are included only for those of you who may be interested in </a:t>
            </a:r>
            <a:r>
              <a:rPr lang="en-US"/>
              <a:t>statistical mechanics.      </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46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19496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the density of phase space – Liouville </a:t>
            </a:r>
            <a:r>
              <a:rPr lang="en-US" dirty="0" err="1"/>
              <a:t>theorm</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428669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flow in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261959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470196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18417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57596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more formal derivation of Liouville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020883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361390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635796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99429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about colloquium on Thursday.</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60117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shows an example of </a:t>
            </a:r>
            <a:r>
              <a:rPr lang="en-US" dirty="0" err="1"/>
              <a:t>Lagrangian</a:t>
            </a:r>
            <a:r>
              <a:rPr lang="en-US" dirty="0"/>
              <a:t> and Hamiltonian mechanics use to make realistic simulations of real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25093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the approach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53459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drawing of system modeled.</a:t>
            </a:r>
          </a:p>
        </p:txBody>
      </p:sp>
      <p:sp>
        <p:nvSpPr>
          <p:cNvPr id="4" name="Slide Number Placeholder 3"/>
          <p:cNvSpPr>
            <a:spLocks noGrp="1"/>
          </p:cNvSpPr>
          <p:nvPr>
            <p:ph type="sldNum" sz="quarter" idx="10"/>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Hamiltonian of particle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821892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cannot generally be solved </a:t>
            </a:r>
            <a:r>
              <a:rPr lang="en-US" dirty="0" err="1"/>
              <a:t>analystically</a:t>
            </a:r>
            <a:r>
              <a:rPr lang="en-US" dirty="0"/>
              <a:t> so that numerical methods must be used.    This slide shows some of the ideas for numerical devaluations.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293594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ideas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542707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Andersen’s approach of “extending the </a:t>
            </a:r>
            <a:r>
              <a:rPr lang="en-US" dirty="0" err="1"/>
              <a:t>Lagrangian</a:t>
            </a:r>
            <a:r>
              <a:rPr lang="en-US" dirty="0"/>
              <a:t> to include pressure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385563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803291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457231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alpha represents the controlling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38702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short homework problem due Friday.</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498363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simulation for a particular system.</a:t>
            </a:r>
          </a:p>
        </p:txBody>
      </p:sp>
      <p:sp>
        <p:nvSpPr>
          <p:cNvPr id="4" name="Slide Number Placeholder 3"/>
          <p:cNvSpPr>
            <a:spLocks noGrp="1"/>
          </p:cNvSpPr>
          <p:nvPr>
            <p:ph type="sldNum" sz="quarter" idx="10"/>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765428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volume and pressure variation for a particular simulation.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3505558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famous paper controlling the temperature rather than the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3095230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Nose’’s</a:t>
            </a:r>
            <a:r>
              <a:rPr lang="en-US" dirty="0"/>
              <a:t>    idea to control the temperature using an “extended”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3804744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how the scale factor s behaves on </a:t>
            </a:r>
            <a:r>
              <a:rPr lang="en-US" dirty="0" err="1"/>
              <a:t>averate</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620959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1861989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references to the related statistical mechanics developments.</a:t>
            </a:r>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709400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statistical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42</a:t>
            </a:fld>
            <a:endParaRPr lang="en-US" dirty="0"/>
          </a:p>
        </p:txBody>
      </p:sp>
    </p:spTree>
    <p:extLst>
      <p:ext uri="{BB962C8B-B14F-4D97-AF65-F5344CB8AC3E}">
        <p14:creationId xmlns:p14="http://schemas.microsoft.com/office/powerpoint/2010/main" val="2073150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43</a:t>
            </a:fld>
            <a:endParaRPr lang="en-US" dirty="0"/>
          </a:p>
        </p:txBody>
      </p:sp>
    </p:spTree>
    <p:extLst>
      <p:ext uri="{BB962C8B-B14F-4D97-AF65-F5344CB8AC3E}">
        <p14:creationId xmlns:p14="http://schemas.microsoft.com/office/powerpoint/2010/main" val="1632910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44</a:t>
            </a:fld>
            <a:endParaRPr lang="en-US" dirty="0"/>
          </a:p>
        </p:txBody>
      </p:sp>
    </p:spTree>
    <p:extLst>
      <p:ext uri="{BB962C8B-B14F-4D97-AF65-F5344CB8AC3E}">
        <p14:creationId xmlns:p14="http://schemas.microsoft.com/office/powerpoint/2010/main" val="209935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 need only read a small part of one of the papers.   Of course perhaps you will be interested to read more….   The papers are available from our webpage.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507605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really work?        We see that the approach allows fluctuations in the temperature, but the average is apparently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45</a:t>
            </a:fld>
            <a:endParaRPr lang="en-US" dirty="0"/>
          </a:p>
        </p:txBody>
      </p:sp>
    </p:spTree>
    <p:extLst>
      <p:ext uri="{BB962C8B-B14F-4D97-AF65-F5344CB8AC3E}">
        <p14:creationId xmlns:p14="http://schemas.microsoft.com/office/powerpoint/2010/main" val="112708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an interesting addition property of the Hamiltonian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06390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Poisson Bracket.</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51216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followed by introducing the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90569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of phase space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24369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09058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9/23/2020</a:t>
            </a:r>
            <a:endParaRPr lang="en-US" dirty="0"/>
          </a:p>
        </p:txBody>
      </p:sp>
      <p:sp>
        <p:nvSpPr>
          <p:cNvPr id="5" name="Footer Placeholder 4"/>
          <p:cNvSpPr>
            <a:spLocks noGrp="1"/>
          </p:cNvSpPr>
          <p:nvPr>
            <p:ph type="ftr" sz="quarter" idx="11"/>
          </p:nvPr>
        </p:nvSpPr>
        <p:spPr/>
        <p:txBody>
          <a:bodyPr/>
          <a:lstStyle/>
          <a:p>
            <a:r>
              <a:rPr lang="en-US"/>
              <a:t>PHY 711  Fall 2020 --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9/23/2020</a:t>
            </a:r>
            <a:endParaRPr lang="en-US" dirty="0"/>
          </a:p>
        </p:txBody>
      </p:sp>
      <p:sp>
        <p:nvSpPr>
          <p:cNvPr id="5" name="Footer Placeholder 4"/>
          <p:cNvSpPr>
            <a:spLocks noGrp="1"/>
          </p:cNvSpPr>
          <p:nvPr>
            <p:ph type="ftr" sz="quarter" idx="11"/>
          </p:nvPr>
        </p:nvSpPr>
        <p:spPr/>
        <p:txBody>
          <a:bodyPr/>
          <a:lstStyle/>
          <a:p>
            <a:r>
              <a:rPr lang="en-US"/>
              <a:t>PHY 711  Fall 2020 --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9/23/2020</a:t>
            </a:r>
            <a:endParaRPr lang="en-US" dirty="0"/>
          </a:p>
        </p:txBody>
      </p:sp>
      <p:sp>
        <p:nvSpPr>
          <p:cNvPr id="5" name="Footer Placeholder 4"/>
          <p:cNvSpPr>
            <a:spLocks noGrp="1"/>
          </p:cNvSpPr>
          <p:nvPr>
            <p:ph type="ftr" sz="quarter" idx="11"/>
          </p:nvPr>
        </p:nvSpPr>
        <p:spPr/>
        <p:txBody>
          <a:bodyPr/>
          <a:lstStyle/>
          <a:p>
            <a:r>
              <a:rPr lang="en-US"/>
              <a:t>PHY 711  Fall 2020 --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9/23/2020</a:t>
            </a:r>
            <a:endParaRPr lang="en-US" dirty="0"/>
          </a:p>
        </p:txBody>
      </p:sp>
      <p:sp>
        <p:nvSpPr>
          <p:cNvPr id="5" name="Footer Placeholder 4"/>
          <p:cNvSpPr>
            <a:spLocks noGrp="1"/>
          </p:cNvSpPr>
          <p:nvPr>
            <p:ph type="ftr" sz="quarter" idx="11"/>
          </p:nvPr>
        </p:nvSpPr>
        <p:spPr/>
        <p:txBody>
          <a:bodyPr/>
          <a:lstStyle/>
          <a:p>
            <a:r>
              <a:rPr lang="en-US"/>
              <a:t>PHY 711  Fall 2020 --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9/23/2020</a:t>
            </a:r>
            <a:endParaRPr lang="en-US" dirty="0"/>
          </a:p>
        </p:txBody>
      </p:sp>
      <p:sp>
        <p:nvSpPr>
          <p:cNvPr id="5" name="Footer Placeholder 4"/>
          <p:cNvSpPr>
            <a:spLocks noGrp="1"/>
          </p:cNvSpPr>
          <p:nvPr>
            <p:ph type="ftr" sz="quarter" idx="11"/>
          </p:nvPr>
        </p:nvSpPr>
        <p:spPr/>
        <p:txBody>
          <a:bodyPr/>
          <a:lstStyle/>
          <a:p>
            <a:r>
              <a:rPr lang="en-US"/>
              <a:t>PHY 711  Fall 2020 --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9/23/2020</a:t>
            </a:r>
            <a:endParaRPr lang="en-US" dirty="0"/>
          </a:p>
        </p:txBody>
      </p:sp>
      <p:sp>
        <p:nvSpPr>
          <p:cNvPr id="6" name="Footer Placeholder 5"/>
          <p:cNvSpPr>
            <a:spLocks noGrp="1"/>
          </p:cNvSpPr>
          <p:nvPr>
            <p:ph type="ftr" sz="quarter" idx="11"/>
          </p:nvPr>
        </p:nvSpPr>
        <p:spPr/>
        <p:txBody>
          <a:bodyPr/>
          <a:lstStyle/>
          <a:p>
            <a:r>
              <a:rPr lang="en-US"/>
              <a:t>PHY 711  Fall 2020 --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9/23/2020</a:t>
            </a:r>
            <a:endParaRPr lang="en-US" dirty="0"/>
          </a:p>
        </p:txBody>
      </p:sp>
      <p:sp>
        <p:nvSpPr>
          <p:cNvPr id="8" name="Footer Placeholder 7"/>
          <p:cNvSpPr>
            <a:spLocks noGrp="1"/>
          </p:cNvSpPr>
          <p:nvPr>
            <p:ph type="ftr" sz="quarter" idx="11"/>
          </p:nvPr>
        </p:nvSpPr>
        <p:spPr/>
        <p:txBody>
          <a:bodyPr/>
          <a:lstStyle/>
          <a:p>
            <a:r>
              <a:rPr lang="en-US"/>
              <a:t>PHY 711  Fall 2020 --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9/23/2020</a:t>
            </a:r>
            <a:endParaRPr lang="en-US" dirty="0"/>
          </a:p>
        </p:txBody>
      </p:sp>
      <p:sp>
        <p:nvSpPr>
          <p:cNvPr id="4" name="Footer Placeholder 3"/>
          <p:cNvSpPr>
            <a:spLocks noGrp="1"/>
          </p:cNvSpPr>
          <p:nvPr>
            <p:ph type="ftr" sz="quarter" idx="11"/>
          </p:nvPr>
        </p:nvSpPr>
        <p:spPr/>
        <p:txBody>
          <a:bodyPr/>
          <a:lstStyle/>
          <a:p>
            <a:r>
              <a:rPr lang="en-US"/>
              <a:t>PHY 711  Fall 2020 --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9/23/2020</a:t>
            </a:r>
            <a:endParaRPr lang="en-US" dirty="0"/>
          </a:p>
        </p:txBody>
      </p:sp>
      <p:sp>
        <p:nvSpPr>
          <p:cNvPr id="6" name="Footer Placeholder 5"/>
          <p:cNvSpPr>
            <a:spLocks noGrp="1"/>
          </p:cNvSpPr>
          <p:nvPr>
            <p:ph type="ftr" sz="quarter" idx="11"/>
          </p:nvPr>
        </p:nvSpPr>
        <p:spPr/>
        <p:txBody>
          <a:bodyPr/>
          <a:lstStyle/>
          <a:p>
            <a:r>
              <a:rPr lang="en-US"/>
              <a:t>PHY 711  Fall 2020 --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9/23/2020</a:t>
            </a:r>
            <a:endParaRPr lang="en-US" dirty="0"/>
          </a:p>
        </p:txBody>
      </p:sp>
      <p:sp>
        <p:nvSpPr>
          <p:cNvPr id="6" name="Footer Placeholder 5"/>
          <p:cNvSpPr>
            <a:spLocks noGrp="1"/>
          </p:cNvSpPr>
          <p:nvPr>
            <p:ph type="ftr" sz="quarter" idx="11"/>
          </p:nvPr>
        </p:nvSpPr>
        <p:spPr/>
        <p:txBody>
          <a:bodyPr/>
          <a:lstStyle/>
          <a:p>
            <a:r>
              <a:rPr lang="en-US"/>
              <a:t>PHY 711  Fall 2020 --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9/23/2020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7.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5.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2.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6.wmf"/><Relationship Id="rId4" Type="http://schemas.openxmlformats.org/officeDocument/2006/relationships/oleObject" Target="../embeddings/oleObject9.bin"/><Relationship Id="rId9" Type="http://schemas.openxmlformats.org/officeDocument/2006/relationships/image" Target="../media/image1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3.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3.bin"/><Relationship Id="rId11" Type="http://schemas.openxmlformats.org/officeDocument/2006/relationships/image" Target="../media/image21.wmf"/><Relationship Id="rId5" Type="http://schemas.openxmlformats.org/officeDocument/2006/relationships/image" Target="../media/image1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4.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8.wmf"/><Relationship Id="rId3" Type="http://schemas.openxmlformats.org/officeDocument/2006/relationships/notesSlide" Target="../notesSlides/notesSlide16.xml"/><Relationship Id="rId7" Type="http://schemas.openxmlformats.org/officeDocument/2006/relationships/image" Target="../media/image25.wmf"/><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2.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29.w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31.wmf"/><Relationship Id="rId4"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3.wmf"/><Relationship Id="rId4"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7.wmf"/><Relationship Id="rId4"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8.wmf"/><Relationship Id="rId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24.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5.bin"/><Relationship Id="rId5" Type="http://schemas.openxmlformats.org/officeDocument/2006/relationships/image" Target="../media/image39.wmf"/><Relationship Id="rId4" Type="http://schemas.openxmlformats.org/officeDocument/2006/relationships/oleObject" Target="../embeddings/oleObject34.bin"/><Relationship Id="rId9" Type="http://schemas.openxmlformats.org/officeDocument/2006/relationships/image" Target="../media/image4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43.wmf"/><Relationship Id="rId4" Type="http://schemas.openxmlformats.org/officeDocument/2006/relationships/oleObject" Target="../embeddings/oleObject3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45.wmf"/><Relationship Id="rId4" Type="http://schemas.openxmlformats.org/officeDocument/2006/relationships/oleObject" Target="../embeddings/oleObject4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47.wmf"/><Relationship Id="rId4" Type="http://schemas.openxmlformats.org/officeDocument/2006/relationships/oleObject" Target="../embeddings/oleObject4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http://lammps.sandia.gov/" TargetMode="Externa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8.wmf"/><Relationship Id="rId5" Type="http://schemas.openxmlformats.org/officeDocument/2006/relationships/oleObject" Target="../embeddings/oleObject43.bin"/><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53.wmf"/><Relationship Id="rId5" Type="http://schemas.openxmlformats.org/officeDocument/2006/relationships/oleObject" Target="../embeddings/oleObject44.bin"/><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5.wmf"/><Relationship Id="rId5" Type="http://schemas.openxmlformats.org/officeDocument/2006/relationships/oleObject" Target="../embeddings/oleObject45.bin"/><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46.bin"/><Relationship Id="rId5" Type="http://schemas.openxmlformats.org/officeDocument/2006/relationships/image" Target="../media/image58.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59.wmf"/><Relationship Id="rId4" Type="http://schemas.openxmlformats.org/officeDocument/2006/relationships/oleObject" Target="../embeddings/oleObject47.bin"/></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62.wmf"/><Relationship Id="rId5" Type="http://schemas.openxmlformats.org/officeDocument/2006/relationships/oleObject" Target="../embeddings/oleObject48.bin"/><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78904" y="609600"/>
            <a:ext cx="8786191" cy="526297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 in Olin 103</a:t>
            </a:r>
          </a:p>
          <a:p>
            <a:pPr algn="ctr"/>
            <a:endParaRPr lang="en-US" sz="3200" b="1" dirty="0"/>
          </a:p>
          <a:p>
            <a:pPr algn="ctr"/>
            <a:r>
              <a:rPr lang="en-US" sz="3200" b="1" dirty="0"/>
              <a:t>Discussion of Lecture 13 – Chap. 3&amp;6 (F&amp;W)</a:t>
            </a:r>
          </a:p>
          <a:p>
            <a:pPr marL="1428750" lvl="3" indent="-514350">
              <a:spcBef>
                <a:spcPct val="50000"/>
              </a:spcBef>
              <a:buFont typeface="+mj-lt"/>
              <a:buAutoNum type="arabicPeriod"/>
            </a:pPr>
            <a:r>
              <a:rPr lang="en-US" sz="3200" b="1" dirty="0">
                <a:solidFill>
                  <a:schemeClr val="folHlink"/>
                </a:solidFill>
              </a:rPr>
              <a:t>Phase space</a:t>
            </a:r>
          </a:p>
          <a:p>
            <a:pPr marL="1428750" lvl="3" indent="-514350">
              <a:spcBef>
                <a:spcPct val="50000"/>
              </a:spcBef>
              <a:buFont typeface="+mj-lt"/>
              <a:buAutoNum type="arabicPeriod"/>
            </a:pPr>
            <a:r>
              <a:rPr lang="en-US" sz="3200" b="1" dirty="0">
                <a:solidFill>
                  <a:schemeClr val="folHlink"/>
                </a:solidFill>
              </a:rPr>
              <a:t>Liouville theorem</a:t>
            </a:r>
          </a:p>
          <a:p>
            <a:pPr marL="1428750" lvl="3" indent="-514350">
              <a:spcBef>
                <a:spcPct val="50000"/>
              </a:spcBef>
              <a:buFont typeface="+mj-lt"/>
              <a:buAutoNum type="arabicPeriod"/>
            </a:pPr>
            <a:r>
              <a:rPr lang="en-US" sz="3200" b="1" dirty="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4789417"/>
              </p:ext>
            </p:extLst>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spid="_x0000_s132182" name="数式" r:id="rId4" imgW="2857320" imgH="1218960" progId="Equation.3">
                  <p:embed/>
                </p:oleObj>
              </mc:Choice>
              <mc:Fallback>
                <p:oleObj name="数式" r:id="rId4" imgW="2857320" imgH="1218960" progId="Equation.3">
                  <p:embed/>
                  <p:pic>
                    <p:nvPicPr>
                      <p:cNvPr id="0" name=""/>
                      <p:cNvPicPr>
                        <a:picLocks noChangeAspect="1" noChangeArrowheads="1"/>
                      </p:cNvPicPr>
                      <p:nvPr/>
                    </p:nvPicPr>
                    <p:blipFill>
                      <a:blip r:embed="rId5"/>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a:latin typeface="+mj-lt"/>
              </a:rPr>
              <a:t>Poisson brackets -- continued:</a:t>
            </a:r>
          </a:p>
        </p:txBody>
      </p:sp>
      <p:sp>
        <p:nvSpPr>
          <p:cNvPr id="7" name="TextBox 6"/>
          <p:cNvSpPr txBox="1"/>
          <p:nvPr/>
        </p:nvSpPr>
        <p:spPr>
          <a:xfrm>
            <a:off x="496093" y="4107379"/>
            <a:ext cx="6858000" cy="461665"/>
          </a:xfrm>
          <a:prstGeom prst="rect">
            <a:avLst/>
          </a:prstGeom>
          <a:noFill/>
        </p:spPr>
        <p:txBody>
          <a:bodyPr wrap="square" rtlCol="0">
            <a:spAutoFit/>
          </a:bodyPr>
          <a:lstStyle/>
          <a:p>
            <a:r>
              <a:rPr lang="en-US" sz="2400" dirty="0" err="1">
                <a:latin typeface="+mj-lt"/>
              </a:rPr>
              <a:t>Liouville</a:t>
            </a:r>
            <a:r>
              <a:rPr lang="en-US" sz="2400" dirty="0">
                <a:latin typeface="+mj-lt"/>
              </a:rPr>
              <a:t> theorem</a:t>
            </a:r>
          </a:p>
        </p:txBody>
      </p:sp>
      <p:graphicFrame>
        <p:nvGraphicFramePr>
          <p:cNvPr id="8" name="Object 7"/>
          <p:cNvGraphicFramePr>
            <a:graphicFrameLocks noChangeAspect="1"/>
          </p:cNvGraphicFramePr>
          <p:nvPr>
            <p:extLst>
              <p:ext uri="{D42A27DB-BD31-4B8C-83A1-F6EECF244321}">
                <p14:modId xmlns:p14="http://schemas.microsoft.com/office/powerpoint/2010/main" val="1339302444"/>
              </p:ext>
            </p:extLst>
          </p:nvPr>
        </p:nvGraphicFramePr>
        <p:xfrm>
          <a:off x="990600" y="4724400"/>
          <a:ext cx="5259387" cy="1169988"/>
        </p:xfrm>
        <a:graphic>
          <a:graphicData uri="http://schemas.openxmlformats.org/presentationml/2006/ole">
            <mc:AlternateContent xmlns:mc="http://schemas.openxmlformats.org/markup-compatibility/2006">
              <mc:Choice xmlns:v="urn:schemas-microsoft-com:vml" Requires="v">
                <p:oleObj spid="_x0000_s132183" name="数式" r:id="rId6" imgW="2717640" imgH="609480" progId="Equation.3">
                  <p:embed/>
                </p:oleObj>
              </mc:Choice>
              <mc:Fallback>
                <p:oleObj name="数式" r:id="rId6" imgW="2717640" imgH="609480" progId="Equation.3">
                  <p:embed/>
                  <p:pic>
                    <p:nvPicPr>
                      <p:cNvPr id="0" name=""/>
                      <p:cNvPicPr>
                        <a:picLocks noChangeAspect="1" noChangeArrowheads="1"/>
                      </p:cNvPicPr>
                      <p:nvPr/>
                    </p:nvPicPr>
                    <p:blipFill>
                      <a:blip r:embed="rId7"/>
                      <a:srcRect/>
                      <a:stretch>
                        <a:fillRect/>
                      </a:stretch>
                    </p:blipFill>
                    <p:spPr bwMode="auto">
                      <a:xfrm>
                        <a:off x="990600" y="47244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96ABFCD7-EECB-4009-9F8D-921C285E464D}"/>
              </a:ext>
            </a:extLst>
          </p:cNvPr>
          <p:cNvSpPr txBox="1"/>
          <p:nvPr/>
        </p:nvSpPr>
        <p:spPr>
          <a:xfrm>
            <a:off x="4724400" y="5257800"/>
            <a:ext cx="4114800" cy="1200329"/>
          </a:xfrm>
          <a:prstGeom prst="rect">
            <a:avLst/>
          </a:prstGeom>
          <a:noFill/>
        </p:spPr>
        <p:txBody>
          <a:bodyPr wrap="square" rtlCol="0">
            <a:spAutoFit/>
          </a:bodyPr>
          <a:lstStyle/>
          <a:p>
            <a:r>
              <a:rPr lang="en-US" sz="2400" dirty="0">
                <a:latin typeface="+mj-lt"/>
              </a:rPr>
              <a:t>In the following slides we will justify this statement using several approaches.</a:t>
            </a:r>
          </a:p>
        </p:txBody>
      </p:sp>
    </p:spTree>
    <p:extLst>
      <p:ext uri="{BB962C8B-B14F-4D97-AF65-F5344CB8AC3E}">
        <p14:creationId xmlns:p14="http://schemas.microsoft.com/office/powerpoint/2010/main" val="172501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1371416364"/>
              </p:ext>
            </p:extLst>
          </p:nvPr>
        </p:nvGraphicFramePr>
        <p:xfrm>
          <a:off x="1166813" y="1095375"/>
          <a:ext cx="6734175" cy="2244725"/>
        </p:xfrm>
        <a:graphic>
          <a:graphicData uri="http://schemas.openxmlformats.org/presentationml/2006/ole">
            <mc:AlternateContent xmlns:mc="http://schemas.openxmlformats.org/markup-compatibility/2006">
              <mc:Choice xmlns:v="urn:schemas-microsoft-com:vml" Requires="v">
                <p:oleObj spid="_x0000_s133163" name="Equation" r:id="rId4" imgW="3479760" imgH="1168200" progId="Equation.DSMT4">
                  <p:embed/>
                </p:oleObj>
              </mc:Choice>
              <mc:Fallback>
                <p:oleObj name="Equation" r:id="rId4" imgW="3479760" imgH="1168200" progId="Equation.DSMT4">
                  <p:embed/>
                  <p:pic>
                    <p:nvPicPr>
                      <p:cNvPr id="0" name=""/>
                      <p:cNvPicPr>
                        <a:picLocks noChangeAspect="1" noChangeArrowheads="1"/>
                      </p:cNvPicPr>
                      <p:nvPr/>
                    </p:nvPicPr>
                    <p:blipFill>
                      <a:blip r:embed="rId5"/>
                      <a:srcRect/>
                      <a:stretch>
                        <a:fillRect/>
                      </a:stretch>
                    </p:blipFill>
                    <p:spPr bwMode="auto">
                      <a:xfrm>
                        <a:off x="1166813" y="1095375"/>
                        <a:ext cx="6734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7DF74675-EDF5-40B7-955B-B56A88B9EF17}"/>
              </a:ext>
            </a:extLst>
          </p:cNvPr>
          <p:cNvSpPr txBox="1"/>
          <p:nvPr/>
        </p:nvSpPr>
        <p:spPr>
          <a:xfrm>
            <a:off x="457200" y="3962400"/>
            <a:ext cx="7848600" cy="2308324"/>
          </a:xfrm>
          <a:prstGeom prst="rect">
            <a:avLst/>
          </a:prstGeom>
          <a:noFill/>
        </p:spPr>
        <p:txBody>
          <a:bodyPr wrap="square" rtlCol="0">
            <a:spAutoFit/>
          </a:bodyPr>
          <a:lstStyle/>
          <a:p>
            <a:r>
              <a:rPr lang="en-US" sz="2400" dirty="0">
                <a:latin typeface="+mj-lt"/>
              </a:rPr>
              <a:t>The notion of density of particles in  phase space is simply the ratio of the number of particles per unit phase space volume.      It seems reasonable that under conditions where there are no sources or sinks for the particles, that the density should remain constant in time.</a:t>
            </a:r>
          </a:p>
        </p:txBody>
      </p:sp>
    </p:spTree>
    <p:extLst>
      <p:ext uri="{BB962C8B-B14F-4D97-AF65-F5344CB8AC3E}">
        <p14:creationId xmlns:p14="http://schemas.microsoft.com/office/powerpoint/2010/main" val="214695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131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a:latin typeface="+mj-lt"/>
              </a:rPr>
              <a:t>Phase space diagram for one-dimensional motion due to constant force</a:t>
            </a:r>
          </a:p>
        </p:txBody>
      </p:sp>
      <p:graphicFrame>
        <p:nvGraphicFramePr>
          <p:cNvPr id="10" name="Object 9"/>
          <p:cNvGraphicFramePr>
            <a:graphicFrameLocks noChangeAspect="1"/>
          </p:cNvGraphicFramePr>
          <p:nvPr>
            <p:extLst>
              <p:ext uri="{D42A27DB-BD31-4B8C-83A1-F6EECF244321}">
                <p14:modId xmlns:p14="http://schemas.microsoft.com/office/powerpoint/2010/main" val="3685674566"/>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spid="_x0000_s134186" name="Equation" r:id="rId5" imgW="4457520" imgH="1206360" progId="Equation.DSMT4">
                  <p:embed/>
                </p:oleObj>
              </mc:Choice>
              <mc:Fallback>
                <p:oleObj name="Equation" r:id="rId5" imgW="4457520" imgH="1206360" progId="Equation.DSMT4">
                  <p:embed/>
                  <p:pic>
                    <p:nvPicPr>
                      <p:cNvPr id="0" name=""/>
                      <p:cNvPicPr/>
                      <p:nvPr/>
                    </p:nvPicPr>
                    <p:blipFill>
                      <a:blip r:embed="rId6"/>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132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a:latin typeface="+mj-lt"/>
              </a:rPr>
              <a:t>x</a:t>
            </a:r>
          </a:p>
        </p:txBody>
      </p:sp>
      <p:graphicFrame>
        <p:nvGraphicFramePr>
          <p:cNvPr id="12" name="Object 11"/>
          <p:cNvGraphicFramePr>
            <a:graphicFrameLocks noChangeAspect="1"/>
          </p:cNvGraphicFramePr>
          <p:nvPr>
            <p:extLst>
              <p:ext uri="{D42A27DB-BD31-4B8C-83A1-F6EECF244321}">
                <p14:modId xmlns:p14="http://schemas.microsoft.com/office/powerpoint/2010/main" val="354549503"/>
              </p:ext>
            </p:extLst>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spid="_x0000_s135210" name="Equation" r:id="rId5" imgW="5130720" imgH="1206360" progId="Equation.DSMT4">
                  <p:embed/>
                </p:oleObj>
              </mc:Choice>
              <mc:Fallback>
                <p:oleObj name="Equation" r:id="rId5" imgW="5130720" imgH="1206360" progId="Equation.DSMT4">
                  <p:embed/>
                  <p:pic>
                    <p:nvPicPr>
                      <p:cNvPr id="0" name=""/>
                      <p:cNvPicPr/>
                      <p:nvPr/>
                    </p:nvPicPr>
                    <p:blipFill>
                      <a:blip r:embed="rId6"/>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381000" y="533400"/>
            <a:ext cx="7086600" cy="1938992"/>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078316874"/>
              </p:ext>
            </p:extLst>
          </p:nvPr>
        </p:nvGraphicFramePr>
        <p:xfrm>
          <a:off x="381000" y="2895600"/>
          <a:ext cx="8526462" cy="2146300"/>
        </p:xfrm>
        <a:graphic>
          <a:graphicData uri="http://schemas.openxmlformats.org/presentationml/2006/ole">
            <mc:AlternateContent xmlns:mc="http://schemas.openxmlformats.org/markup-compatibility/2006">
              <mc:Choice xmlns:v="urn:schemas-microsoft-com:vml" Requires="v">
                <p:oleObj spid="_x0000_s136234" name="数式" r:id="rId4" imgW="4406760" imgH="1117440" progId="Equation.3">
                  <p:embed/>
                </p:oleObj>
              </mc:Choice>
              <mc:Fallback>
                <p:oleObj name="数式" r:id="rId4" imgW="4406760" imgH="1117440" progId="Equation.3">
                  <p:embed/>
                  <p:pic>
                    <p:nvPicPr>
                      <p:cNvPr id="0" name=""/>
                      <p:cNvPicPr>
                        <a:picLocks noChangeAspect="1" noChangeArrowheads="1"/>
                      </p:cNvPicPr>
                      <p:nvPr/>
                    </p:nvPicPr>
                    <p:blipFill>
                      <a:blip r:embed="rId5"/>
                      <a:srcRect/>
                      <a:stretch>
                        <a:fillRect/>
                      </a:stretch>
                    </p:blipFill>
                    <p:spPr bwMode="auto">
                      <a:xfrm>
                        <a:off x="381000" y="2895600"/>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642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00732664"/>
              </p:ext>
            </p:extLst>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spid="_x0000_s137338"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371501"/>
              </p:ext>
            </p:extLst>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spid="_x0000_s137339"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45415439"/>
              </p:ext>
            </p:extLst>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spid="_x0000_s137340"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84927653"/>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8402"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10724799"/>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8403"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6596903"/>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8404"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154175587"/>
              </p:ext>
            </p:extLst>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spid="_x0000_s138405" name="Equation" r:id="rId10" imgW="5448240" imgH="1574640" progId="Equation.DSMT4">
                  <p:embed/>
                </p:oleObj>
              </mc:Choice>
              <mc:Fallback>
                <p:oleObj name="Equation" r:id="rId10" imgW="5448240" imgH="1574640" progId="Equation.DSMT4">
                  <p:embed/>
                  <p:pic>
                    <p:nvPicPr>
                      <p:cNvPr id="0" name=""/>
                      <p:cNvPicPr>
                        <a:picLocks noChangeAspect="1" noChangeArrowheads="1"/>
                      </p:cNvPicPr>
                      <p:nvPr/>
                    </p:nvPicPr>
                    <p:blipFill>
                      <a:blip r:embed="rId11"/>
                      <a:srcRect/>
                      <a:stretch>
                        <a:fillRect/>
                      </a:stretch>
                    </p:blipFill>
                    <p:spPr bwMode="auto">
                      <a:xfrm>
                        <a:off x="957357" y="4419600"/>
                        <a:ext cx="7457300" cy="2139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136444538"/>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9426"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3150550"/>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9427"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3658817"/>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9428"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852447864"/>
              </p:ext>
            </p:extLst>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spid="_x0000_s139429" name="数式" r:id="rId10" imgW="1765080" imgH="863280" progId="Equation.3">
                  <p:embed/>
                </p:oleObj>
              </mc:Choice>
              <mc:Fallback>
                <p:oleObj name="数式" r:id="rId10" imgW="1765080" imgH="863280" progId="Equation.3">
                  <p:embed/>
                  <p:pic>
                    <p:nvPicPr>
                      <p:cNvPr id="0" name=""/>
                      <p:cNvPicPr>
                        <a:picLocks noChangeAspect="1" noChangeArrowheads="1"/>
                      </p:cNvPicPr>
                      <p:nvPr/>
                    </p:nvPicPr>
                    <p:blipFill>
                      <a:blip r:embed="rId11"/>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685800" y="152400"/>
            <a:ext cx="6934200" cy="1938992"/>
          </a:xfrm>
          <a:prstGeom prst="rect">
            <a:avLst/>
          </a:prstGeom>
          <a:noFill/>
        </p:spPr>
        <p:txBody>
          <a:bodyPr wrap="square" rtlCol="0">
            <a:spAutoFit/>
          </a:bodyPr>
          <a:lstStyle/>
          <a:p>
            <a:r>
              <a:rPr lang="en-US" sz="2400" dirty="0">
                <a:latin typeface="+mj-lt"/>
              </a:rPr>
              <a:t>Review:</a:t>
            </a:r>
          </a:p>
          <a:p>
            <a:r>
              <a:rPr lang="en-US" sz="2400" dirty="0" err="1">
                <a:latin typeface="+mj-lt"/>
              </a:rPr>
              <a:t>Liouville’s</a:t>
            </a:r>
            <a:r>
              <a:rPr lang="en-US" sz="2400" dirty="0">
                <a:latin typeface="+mj-lt"/>
              </a:rPr>
              <a:t> theorem:</a:t>
            </a:r>
          </a:p>
          <a:p>
            <a:r>
              <a:rPr lang="en-US" sz="2400" dirty="0">
                <a:latin typeface="+mj-lt"/>
              </a:rPr>
              <a:t>      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2710917"/>
              </p:ext>
            </p:extLst>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spid="_x0000_s140331" name="数式" r:id="rId4" imgW="3568680" imgH="1066680" progId="Equation.3">
                  <p:embed/>
                </p:oleObj>
              </mc:Choice>
              <mc:Fallback>
                <p:oleObj name="数式" r:id="rId4" imgW="3568680" imgH="1066680" progId="Equation.3">
                  <p:embed/>
                  <p:pic>
                    <p:nvPicPr>
                      <p:cNvPr id="0" name=""/>
                      <p:cNvPicPr/>
                      <p:nvPr/>
                    </p:nvPicPr>
                    <p:blipFill>
                      <a:blip r:embed="rId5"/>
                      <a:stretch>
                        <a:fillRect/>
                      </a:stretch>
                    </p:blipFill>
                    <p:spPr>
                      <a:xfrm>
                        <a:off x="671513" y="2057400"/>
                        <a:ext cx="8080375" cy="24161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F4D07B-FA8C-48F0-9C5B-D09399D37DF6}"/>
              </a:ext>
            </a:extLst>
          </p:cNvPr>
          <p:cNvSpPr txBox="1"/>
          <p:nvPr/>
        </p:nvSpPr>
        <p:spPr>
          <a:xfrm>
            <a:off x="685800" y="5029200"/>
            <a:ext cx="7543800" cy="830997"/>
          </a:xfrm>
          <a:prstGeom prst="rect">
            <a:avLst/>
          </a:prstGeom>
          <a:noFill/>
        </p:spPr>
        <p:txBody>
          <a:bodyPr wrap="square" rtlCol="0">
            <a:spAutoFit/>
          </a:bodyPr>
          <a:lstStyle/>
          <a:p>
            <a:r>
              <a:rPr lang="en-US" sz="2400" dirty="0">
                <a:latin typeface="+mj-lt"/>
              </a:rPr>
              <a:t>Note that we are assuming that no particles are created or destroyed in these processes.</a:t>
            </a:r>
          </a:p>
        </p:txBody>
      </p:sp>
    </p:spTree>
    <p:extLst>
      <p:ext uri="{BB962C8B-B14F-4D97-AF65-F5344CB8AC3E}">
        <p14:creationId xmlns:p14="http://schemas.microsoft.com/office/powerpoint/2010/main" val="299797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a:latin typeface="+mj-lt"/>
              </a:rPr>
              <a:t>Another proof of Liouville’s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38739659"/>
              </p:ext>
            </p:extLst>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spid="_x0000_s141519" name="数式" r:id="rId4" imgW="253800" imgH="393480" progId="Equation.3">
                  <p:embed/>
                </p:oleObj>
              </mc:Choice>
              <mc:Fallback>
                <p:oleObj name="数式" r:id="rId4" imgW="253800" imgH="393480" progId="Equation.3">
                  <p:embed/>
                  <p:pic>
                    <p:nvPicPr>
                      <p:cNvPr id="0" name=""/>
                      <p:cNvPicPr>
                        <a:picLocks noChangeAspect="1" noChangeArrowheads="1"/>
                      </p:cNvPicPr>
                      <p:nvPr/>
                    </p:nvPicPr>
                    <p:blipFill>
                      <a:blip r:embed="rId5"/>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09880987"/>
              </p:ext>
            </p:extLst>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spid="_x0000_s141520" name="数式" r:id="rId6" imgW="228600" imgH="164880" progId="Equation.3">
                  <p:embed/>
                </p:oleObj>
              </mc:Choice>
              <mc:Fallback>
                <p:oleObj name="数式" r:id="rId6" imgW="228600" imgH="164880" progId="Equation.3">
                  <p:embed/>
                  <p:pic>
                    <p:nvPicPr>
                      <p:cNvPr id="0" name=""/>
                      <p:cNvPicPr>
                        <a:picLocks noChangeAspect="1" noChangeArrowheads="1"/>
                      </p:cNvPicPr>
                      <p:nvPr/>
                    </p:nvPicPr>
                    <p:blipFill>
                      <a:blip r:embed="rId7"/>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4905300"/>
              </p:ext>
            </p:extLst>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spid="_x0000_s141521" name="数式" r:id="rId8" imgW="228600" imgH="164880" progId="Equation.3">
                  <p:embed/>
                </p:oleObj>
              </mc:Choice>
              <mc:Fallback>
                <p:oleObj name="数式" r:id="rId8" imgW="22860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5387659"/>
              </p:ext>
            </p:extLst>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spid="_x0000_s141522" name="数式" r:id="rId10" imgW="1307880" imgH="609480" progId="Equation.3">
                  <p:embed/>
                </p:oleObj>
              </mc:Choice>
              <mc:Fallback>
                <p:oleObj name="数式" r:id="rId10" imgW="1307880" imgH="609480" progId="Equation.3">
                  <p:embed/>
                  <p:pic>
                    <p:nvPicPr>
                      <p:cNvPr id="0" name=""/>
                      <p:cNvPicPr>
                        <a:picLocks noChangeAspect="1" noChangeArrowheads="1"/>
                      </p:cNvPicPr>
                      <p:nvPr/>
                    </p:nvPicPr>
                    <p:blipFill>
                      <a:blip r:embed="rId11"/>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5829810"/>
              </p:ext>
            </p:extLst>
          </p:nvPr>
        </p:nvGraphicFramePr>
        <p:xfrm>
          <a:off x="731837" y="4249738"/>
          <a:ext cx="8335963" cy="2074862"/>
        </p:xfrm>
        <a:graphic>
          <a:graphicData uri="http://schemas.openxmlformats.org/presentationml/2006/ole">
            <mc:AlternateContent xmlns:mc="http://schemas.openxmlformats.org/markup-compatibility/2006">
              <mc:Choice xmlns:v="urn:schemas-microsoft-com:vml" Requires="v">
                <p:oleObj spid="_x0000_s141523" name="数式" r:id="rId12" imgW="3682800" imgH="914400" progId="Equation.3">
                  <p:embed/>
                </p:oleObj>
              </mc:Choice>
              <mc:Fallback>
                <p:oleObj name="数式" r:id="rId12" imgW="3682800" imgH="914400" progId="Equation.3">
                  <p:embed/>
                  <p:pic>
                    <p:nvPicPr>
                      <p:cNvPr id="0" name=""/>
                      <p:cNvPicPr>
                        <a:picLocks noChangeAspect="1" noChangeArrowheads="1"/>
                      </p:cNvPicPr>
                      <p:nvPr/>
                    </p:nvPicPr>
                    <p:blipFill>
                      <a:blip r:embed="rId13"/>
                      <a:srcRect/>
                      <a:stretch>
                        <a:fillRect/>
                      </a:stretch>
                    </p:blipFill>
                    <p:spPr bwMode="auto">
                      <a:xfrm>
                        <a:off x="731837" y="4249738"/>
                        <a:ext cx="833596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5F99D-031D-4C30-AD57-ECF378A61752}"/>
              </a:ext>
            </a:extLst>
          </p:cNvPr>
          <p:cNvSpPr>
            <a:spLocks noGrp="1"/>
          </p:cNvSpPr>
          <p:nvPr>
            <p:ph type="dt" sz="half" idx="10"/>
          </p:nvPr>
        </p:nvSpPr>
        <p:spPr/>
        <p:txBody>
          <a:bodyPr/>
          <a:lstStyle/>
          <a:p>
            <a:r>
              <a:rPr lang="en-US"/>
              <a:t>9/23/2020</a:t>
            </a:r>
            <a:endParaRPr lang="en-US" dirty="0"/>
          </a:p>
        </p:txBody>
      </p:sp>
      <p:sp>
        <p:nvSpPr>
          <p:cNvPr id="3" name="Footer Placeholder 2">
            <a:extLst>
              <a:ext uri="{FF2B5EF4-FFF2-40B4-BE49-F238E27FC236}">
                <a16:creationId xmlns:a16="http://schemas.microsoft.com/office/drawing/2014/main" id="{D1BA010D-5BD1-41AD-9D76-1910CC836879}"/>
              </a:ext>
            </a:extLst>
          </p:cNvPr>
          <p:cNvSpPr>
            <a:spLocks noGrp="1"/>
          </p:cNvSpPr>
          <p:nvPr>
            <p:ph type="ftr" sz="quarter" idx="11"/>
          </p:nvPr>
        </p:nvSpPr>
        <p:spPr/>
        <p:txBody>
          <a:bodyPr/>
          <a:lstStyle/>
          <a:p>
            <a:r>
              <a:rPr lang="en-US"/>
              <a:t>PHY 711  Fall 2020 -- Lecture 13</a:t>
            </a:r>
            <a:endParaRPr lang="en-US" dirty="0"/>
          </a:p>
        </p:txBody>
      </p:sp>
      <p:sp>
        <p:nvSpPr>
          <p:cNvPr id="4" name="Slide Number Placeholder 3">
            <a:extLst>
              <a:ext uri="{FF2B5EF4-FFF2-40B4-BE49-F238E27FC236}">
                <a16:creationId xmlns:a16="http://schemas.microsoft.com/office/drawing/2014/main" id="{25F51557-A5C3-4B0F-9A80-016826044534}"/>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62CBBB8E-07FA-4050-8A0A-442175D50834}"/>
              </a:ext>
            </a:extLst>
          </p:cNvPr>
          <p:cNvPicPr>
            <a:picLocks noChangeAspect="1"/>
          </p:cNvPicPr>
          <p:nvPr/>
        </p:nvPicPr>
        <p:blipFill>
          <a:blip r:embed="rId3"/>
          <a:stretch>
            <a:fillRect/>
          </a:stretch>
        </p:blipFill>
        <p:spPr>
          <a:xfrm>
            <a:off x="475593" y="838200"/>
            <a:ext cx="8192814" cy="4949825"/>
          </a:xfrm>
          <a:prstGeom prst="rect">
            <a:avLst/>
          </a:prstGeom>
        </p:spPr>
      </p:pic>
      <p:sp>
        <p:nvSpPr>
          <p:cNvPr id="6" name="TextBox 5">
            <a:extLst>
              <a:ext uri="{FF2B5EF4-FFF2-40B4-BE49-F238E27FC236}">
                <a16:creationId xmlns:a16="http://schemas.microsoft.com/office/drawing/2014/main" id="{A16FA842-FFB9-4A2A-AFB0-CA2E022DE77F}"/>
              </a:ext>
            </a:extLst>
          </p:cNvPr>
          <p:cNvSpPr txBox="1"/>
          <p:nvPr/>
        </p:nvSpPr>
        <p:spPr>
          <a:xfrm>
            <a:off x="152400" y="136525"/>
            <a:ext cx="8763000" cy="461665"/>
          </a:xfrm>
          <a:prstGeom prst="rect">
            <a:avLst/>
          </a:prstGeom>
          <a:noFill/>
        </p:spPr>
        <p:txBody>
          <a:bodyPr wrap="square" rtlCol="0">
            <a:spAutoFit/>
          </a:bodyPr>
          <a:lstStyle/>
          <a:p>
            <a:r>
              <a:rPr lang="en-US" sz="2400" dirty="0">
                <a:latin typeface="+mj-lt"/>
              </a:rPr>
              <a:t>Physics Colloquium – Thursday, September 24, 2020</a:t>
            </a:r>
          </a:p>
        </p:txBody>
      </p:sp>
      <p:sp>
        <p:nvSpPr>
          <p:cNvPr id="7" name="TextBox 6">
            <a:extLst>
              <a:ext uri="{FF2B5EF4-FFF2-40B4-BE49-F238E27FC236}">
                <a16:creationId xmlns:a16="http://schemas.microsoft.com/office/drawing/2014/main" id="{49922DE9-5098-4965-898F-DC4849FB1B27}"/>
              </a:ext>
            </a:extLst>
          </p:cNvPr>
          <p:cNvSpPr txBox="1"/>
          <p:nvPr/>
        </p:nvSpPr>
        <p:spPr>
          <a:xfrm>
            <a:off x="152400" y="5788025"/>
            <a:ext cx="8763000" cy="461665"/>
          </a:xfrm>
          <a:prstGeom prst="rect">
            <a:avLst/>
          </a:prstGeom>
          <a:noFill/>
        </p:spPr>
        <p:txBody>
          <a:bodyPr wrap="square" rtlCol="0">
            <a:spAutoFit/>
          </a:bodyPr>
          <a:lstStyle/>
          <a:p>
            <a:pPr algn="ctr"/>
            <a:r>
              <a:rPr lang="en-US" sz="2400" b="1" dirty="0">
                <a:solidFill>
                  <a:srgbClr val="FF0000"/>
                </a:solidFill>
                <a:latin typeface="+mj-lt"/>
              </a:rPr>
              <a:t>-- Bring your ideas and suggestions --</a:t>
            </a:r>
          </a:p>
        </p:txBody>
      </p:sp>
    </p:spTree>
    <p:extLst>
      <p:ext uri="{BB962C8B-B14F-4D97-AF65-F5344CB8AC3E}">
        <p14:creationId xmlns:p14="http://schemas.microsoft.com/office/powerpoint/2010/main" val="1138642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6819391"/>
              </p:ext>
            </p:extLst>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spid="_x0000_s142418" name="数式" r:id="rId4" imgW="2920680" imgH="1460160" progId="Equation.3">
                  <p:embed/>
                </p:oleObj>
              </mc:Choice>
              <mc:Fallback>
                <p:oleObj name="数式" r:id="rId4" imgW="2920680" imgH="1460160" progId="Equation.3">
                  <p:embed/>
                  <p:pic>
                    <p:nvPicPr>
                      <p:cNvPr id="0" name=""/>
                      <p:cNvPicPr>
                        <a:picLocks noChangeAspect="1" noChangeArrowheads="1"/>
                      </p:cNvPicPr>
                      <p:nvPr/>
                    </p:nvPicPr>
                    <p:blipFill>
                      <a:blip r:embed="rId5"/>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1274104"/>
              </p:ext>
            </p:extLst>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spid="_x0000_s142419" name="数式" r:id="rId6" imgW="2311200" imgH="507960" progId="Equation.3">
                  <p:embed/>
                </p:oleObj>
              </mc:Choice>
              <mc:Fallback>
                <p:oleObj name="数式" r:id="rId6" imgW="2311200" imgH="507960" progId="Equation.3">
                  <p:embed/>
                  <p:pic>
                    <p:nvPicPr>
                      <p:cNvPr id="0" name=""/>
                      <p:cNvPicPr>
                        <a:picLocks noChangeAspect="1" noChangeArrowheads="1"/>
                      </p:cNvPicPr>
                      <p:nvPr/>
                    </p:nvPicPr>
                    <p:blipFill>
                      <a:blip r:embed="rId7"/>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96379276"/>
              </p:ext>
            </p:extLst>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spid="_x0000_s143442" name="数式" r:id="rId4" imgW="2438280" imgH="1041120" progId="Equation.3">
                  <p:embed/>
                </p:oleObj>
              </mc:Choice>
              <mc:Fallback>
                <p:oleObj name="数式" r:id="rId4" imgW="2438280" imgH="1041120" progId="Equation.3">
                  <p:embed/>
                  <p:pic>
                    <p:nvPicPr>
                      <p:cNvPr id="0" name=""/>
                      <p:cNvPicPr>
                        <a:picLocks noChangeAspect="1" noChangeArrowheads="1"/>
                      </p:cNvPicPr>
                      <p:nvPr/>
                    </p:nvPicPr>
                    <p:blipFill>
                      <a:blip r:embed="rId5"/>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7429770"/>
              </p:ext>
            </p:extLst>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spid="_x0000_s143443" name="数式" r:id="rId6" imgW="2946240" imgH="507960" progId="Equation.3">
                  <p:embed/>
                </p:oleObj>
              </mc:Choice>
              <mc:Fallback>
                <p:oleObj name="数式" r:id="rId6" imgW="2946240" imgH="507960" progId="Equation.3">
                  <p:embed/>
                  <p:pic>
                    <p:nvPicPr>
                      <p:cNvPr id="0" name=""/>
                      <p:cNvPicPr>
                        <a:picLocks noChangeAspect="1" noChangeArrowheads="1"/>
                      </p:cNvPicPr>
                      <p:nvPr/>
                    </p:nvPicPr>
                    <p:blipFill>
                      <a:blip r:embed="rId7"/>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3320974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457200" y="1712416"/>
            <a:ext cx="7391400" cy="4154984"/>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spid="_x0000_s144426" name="数式" r:id="rId4" imgW="495000" imgH="393480" progId="Equation.3">
                  <p:embed/>
                </p:oleObj>
              </mc:Choice>
              <mc:Fallback>
                <p:oleObj name="数式" r:id="rId4" imgW="495000" imgH="393480" progId="Equation.3">
                  <p:embed/>
                  <p:pic>
                    <p:nvPicPr>
                      <p:cNvPr id="0" name=""/>
                      <p:cNvPicPr>
                        <a:picLocks noChangeAspect="1" noChangeArrowheads="1"/>
                      </p:cNvPicPr>
                      <p:nvPr/>
                    </p:nvPicPr>
                    <p:blipFill>
                      <a:blip r:embed="rId5"/>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130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a:latin typeface="+mj-lt"/>
              </a:rPr>
              <a:t>J. Chem. Physics </a:t>
            </a:r>
            <a:r>
              <a:rPr lang="en-US" sz="2400" b="1" dirty="0">
                <a:latin typeface="+mj-lt"/>
              </a:rPr>
              <a:t>72</a:t>
            </a:r>
            <a:r>
              <a:rPr lang="en-US" sz="2400" dirty="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a:latin typeface="+mj-lt"/>
              </a:rPr>
              <a:t>Modern usage of </a:t>
            </a:r>
            <a:r>
              <a:rPr lang="en-US" sz="2400" dirty="0" err="1">
                <a:latin typeface="+mj-lt"/>
              </a:rPr>
              <a:t>Lagrangian</a:t>
            </a:r>
            <a:r>
              <a:rPr lang="en-US" sz="2400" dirty="0">
                <a:latin typeface="+mj-lt"/>
              </a:rPr>
              <a:t> and Hamiltonian formalisms</a:t>
            </a:r>
          </a:p>
        </p:txBody>
      </p:sp>
    </p:spTree>
    <p:extLst>
      <p:ext uri="{BB962C8B-B14F-4D97-AF65-F5344CB8AC3E}">
        <p14:creationId xmlns:p14="http://schemas.microsoft.com/office/powerpoint/2010/main" val="100800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2232563173"/>
              </p:ext>
            </p:extLst>
          </p:nvPr>
        </p:nvGraphicFramePr>
        <p:xfrm>
          <a:off x="347663" y="3368675"/>
          <a:ext cx="7073900" cy="2317750"/>
        </p:xfrm>
        <a:graphic>
          <a:graphicData uri="http://schemas.openxmlformats.org/presentationml/2006/ole">
            <mc:AlternateContent xmlns:mc="http://schemas.openxmlformats.org/markup-compatibility/2006">
              <mc:Choice xmlns:v="urn:schemas-microsoft-com:vml" Requires="v">
                <p:oleObj spid="_x0000_s1041" name="Equation" r:id="rId4" imgW="3657600" imgH="1206360" progId="Equation.DSMT4">
                  <p:embed/>
                </p:oleObj>
              </mc:Choice>
              <mc:Fallback>
                <p:oleObj name="Equation" r:id="rId4" imgW="3657600" imgH="1206360" progId="Equation.DSMT4">
                  <p:embed/>
                  <p:pic>
                    <p:nvPicPr>
                      <p:cNvPr id="6" name="Object 5"/>
                      <p:cNvPicPr>
                        <a:picLocks noChangeAspect="1" noChangeArrowheads="1"/>
                      </p:cNvPicPr>
                      <p:nvPr/>
                    </p:nvPicPr>
                    <p:blipFill>
                      <a:blip r:embed="rId5"/>
                      <a:srcRect/>
                      <a:stretch>
                        <a:fillRect/>
                      </a:stretch>
                    </p:blipFill>
                    <p:spPr bwMode="auto">
                      <a:xfrm>
                        <a:off x="347663" y="3368675"/>
                        <a:ext cx="7073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spid="_x0000_s146448" name="数式" r:id="rId4" imgW="2844720" imgH="380880" progId="Equation.3">
                  <p:embed/>
                </p:oleObj>
              </mc:Choice>
              <mc:Fallback>
                <p:oleObj name="数式" r:id="rId4" imgW="2844720" imgH="380880" progId="Equation.3">
                  <p:embed/>
                  <p:pic>
                    <p:nvPicPr>
                      <p:cNvPr id="27" name="Object 26"/>
                      <p:cNvPicPr>
                        <a:picLocks noChangeAspect="1" noChangeArrowheads="1"/>
                      </p:cNvPicPr>
                      <p:nvPr/>
                    </p:nvPicPr>
                    <p:blipFill>
                      <a:blip r:embed="rId5"/>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5013840"/>
              </p:ext>
            </p:extLst>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spid="_x0000_s147472" name="Equation" r:id="rId4" imgW="3098520" imgH="2844720" progId="Equation.DSMT4">
                  <p:embed/>
                </p:oleObj>
              </mc:Choice>
              <mc:Fallback>
                <p:oleObj name="Equation" r:id="rId4" imgW="3098520" imgH="2844720" progId="Equation.DSMT4">
                  <p:embed/>
                  <p:pic>
                    <p:nvPicPr>
                      <p:cNvPr id="5" name="Object 4"/>
                      <p:cNvPicPr>
                        <a:picLocks noChangeAspect="1" noChangeArrowheads="1"/>
                      </p:cNvPicPr>
                      <p:nvPr/>
                    </p:nvPicPr>
                    <p:blipFill>
                      <a:blip r:embed="rId5"/>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Tree>
    <p:extLst>
      <p:ext uri="{BB962C8B-B14F-4D97-AF65-F5344CB8AC3E}">
        <p14:creationId xmlns:p14="http://schemas.microsoft.com/office/powerpoint/2010/main" val="1366111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481409359"/>
              </p:ext>
            </p:extLst>
          </p:nvPr>
        </p:nvGraphicFramePr>
        <p:xfrm>
          <a:off x="169863" y="939800"/>
          <a:ext cx="6308725" cy="1706563"/>
        </p:xfrm>
        <a:graphic>
          <a:graphicData uri="http://schemas.openxmlformats.org/presentationml/2006/ole">
            <mc:AlternateContent xmlns:mc="http://schemas.openxmlformats.org/markup-compatibility/2006">
              <mc:Choice xmlns:v="urn:schemas-microsoft-com:vml" Requires="v">
                <p:oleObj spid="_x0000_s148529" name="Equation" r:id="rId4" imgW="3263760" imgH="888840" progId="Equation.DSMT4">
                  <p:embed/>
                </p:oleObj>
              </mc:Choice>
              <mc:Fallback>
                <p:oleObj name="Equation" r:id="rId4" imgW="3263760" imgH="888840" progId="Equation.DSMT4">
                  <p:embed/>
                  <p:pic>
                    <p:nvPicPr>
                      <p:cNvPr id="6" name="Object 5"/>
                      <p:cNvPicPr>
                        <a:picLocks noChangeAspect="1" noChangeArrowheads="1"/>
                      </p:cNvPicPr>
                      <p:nvPr/>
                    </p:nvPicPr>
                    <p:blipFill>
                      <a:blip r:embed="rId5"/>
                      <a:srcRect/>
                      <a:stretch>
                        <a:fillRect/>
                      </a:stretch>
                    </p:blipFill>
                    <p:spPr bwMode="auto">
                      <a:xfrm>
                        <a:off x="169863" y="939800"/>
                        <a:ext cx="63087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5311618"/>
              </p:ext>
            </p:extLst>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spid="_x0000_s148530" name="数式" r:id="rId6" imgW="1676160" imgH="838080" progId="Equation.3">
                  <p:embed/>
                </p:oleObj>
              </mc:Choice>
              <mc:Fallback>
                <p:oleObj name="数式" r:id="rId6" imgW="1676160" imgH="838080" progId="Equation.3">
                  <p:embed/>
                  <p:pic>
                    <p:nvPicPr>
                      <p:cNvPr id="7" name="Object 6"/>
                      <p:cNvPicPr>
                        <a:picLocks noChangeAspect="1" noChangeArrowheads="1"/>
                      </p:cNvPicPr>
                      <p:nvPr/>
                    </p:nvPicPr>
                    <p:blipFill>
                      <a:blip r:embed="rId7"/>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58459903"/>
              </p:ext>
            </p:extLst>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spid="_x0000_s148531" name="数式" r:id="rId8" imgW="1714320" imgH="1015920" progId="Equation.3">
                  <p:embed/>
                </p:oleObj>
              </mc:Choice>
              <mc:Fallback>
                <p:oleObj name="数式" r:id="rId8" imgW="1714320" imgH="1015920" progId="Equation.3">
                  <p:embed/>
                  <p:pic>
                    <p:nvPicPr>
                      <p:cNvPr id="8" name="Object 7"/>
                      <p:cNvPicPr>
                        <a:picLocks noChangeAspect="1" noChangeArrowheads="1"/>
                      </p:cNvPicPr>
                      <p:nvPr/>
                    </p:nvPicPr>
                    <p:blipFill>
                      <a:blip r:embed="rId9"/>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486E5-8EF0-42EB-9497-E578736F32C1}"/>
              </a:ext>
            </a:extLst>
          </p:cNvPr>
          <p:cNvSpPr>
            <a:spLocks noGrp="1"/>
          </p:cNvSpPr>
          <p:nvPr>
            <p:ph type="dt" sz="half" idx="10"/>
          </p:nvPr>
        </p:nvSpPr>
        <p:spPr/>
        <p:txBody>
          <a:bodyPr/>
          <a:lstStyle/>
          <a:p>
            <a:r>
              <a:rPr lang="en-US"/>
              <a:t>9/23/2020</a:t>
            </a:r>
            <a:endParaRPr lang="en-US" dirty="0"/>
          </a:p>
        </p:txBody>
      </p:sp>
      <p:sp>
        <p:nvSpPr>
          <p:cNvPr id="3" name="Footer Placeholder 2">
            <a:extLst>
              <a:ext uri="{FF2B5EF4-FFF2-40B4-BE49-F238E27FC236}">
                <a16:creationId xmlns:a16="http://schemas.microsoft.com/office/drawing/2014/main" id="{64E9B77E-097A-48EE-9EE2-53BC76F89EE9}"/>
              </a:ext>
            </a:extLst>
          </p:cNvPr>
          <p:cNvSpPr>
            <a:spLocks noGrp="1"/>
          </p:cNvSpPr>
          <p:nvPr>
            <p:ph type="ftr" sz="quarter" idx="11"/>
          </p:nvPr>
        </p:nvSpPr>
        <p:spPr/>
        <p:txBody>
          <a:bodyPr/>
          <a:lstStyle/>
          <a:p>
            <a:r>
              <a:rPr lang="en-US"/>
              <a:t>PHY 711  Fall 2020 -- Lecture 13</a:t>
            </a:r>
            <a:endParaRPr lang="en-US" dirty="0"/>
          </a:p>
        </p:txBody>
      </p:sp>
      <p:sp>
        <p:nvSpPr>
          <p:cNvPr id="4" name="Slide Number Placeholder 3">
            <a:extLst>
              <a:ext uri="{FF2B5EF4-FFF2-40B4-BE49-F238E27FC236}">
                <a16:creationId xmlns:a16="http://schemas.microsoft.com/office/drawing/2014/main" id="{05EBD8EF-A228-4392-B26E-C3CD3BBF6CD1}"/>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057A24EB-3186-43F8-B64E-CF80A0EB3DB1}"/>
              </a:ext>
            </a:extLst>
          </p:cNvPr>
          <p:cNvSpPr txBox="1"/>
          <p:nvPr/>
        </p:nvSpPr>
        <p:spPr>
          <a:xfrm>
            <a:off x="457200" y="304800"/>
            <a:ext cx="7696200" cy="5632311"/>
          </a:xfrm>
          <a:prstGeom prst="rect">
            <a:avLst/>
          </a:prstGeom>
          <a:noFill/>
        </p:spPr>
        <p:txBody>
          <a:bodyPr wrap="square" rtlCol="0">
            <a:spAutoFit/>
          </a:bodyPr>
          <a:lstStyle/>
          <a:p>
            <a:r>
              <a:rPr lang="en-US" sz="2400" dirty="0">
                <a:latin typeface="+mj-lt"/>
              </a:rPr>
              <a:t>Your question –… </a:t>
            </a:r>
            <a:r>
              <a:rPr lang="en-US" sz="2400" dirty="0"/>
              <a:t>I was intrigued by the numerical algorithms you slipped in there, are we going to be doing any more with numerical algorithms in this class? I was just wondering because I've seen Euler's method used in practice before but I have never used the Velocity </a:t>
            </a:r>
            <a:r>
              <a:rPr lang="en-US" sz="2400" dirty="0" err="1"/>
              <a:t>Verlet</a:t>
            </a:r>
            <a:r>
              <a:rPr lang="en-US" sz="2400" dirty="0"/>
              <a:t> algorithm. </a:t>
            </a:r>
          </a:p>
          <a:p>
            <a:endParaRPr lang="en-US" sz="2400" dirty="0">
              <a:latin typeface="+mj-lt"/>
            </a:endParaRPr>
          </a:p>
          <a:p>
            <a:r>
              <a:rPr lang="en-US" sz="2400" dirty="0">
                <a:latin typeface="+mj-lt"/>
              </a:rPr>
              <a:t>Comment – Numerical algorithms is a big subject and we might have some time in this class and in PHY 712 to cover some of the ideas.   I would be glad to help you research some aspects for your “project” in this class.   For a more comprehensive presentation I would recommend some classes in Math and Computer science and Professor Greg Cook in our department teaches a class every other year or so.    </a:t>
            </a:r>
          </a:p>
        </p:txBody>
      </p:sp>
    </p:spTree>
    <p:extLst>
      <p:ext uri="{BB962C8B-B14F-4D97-AF65-F5344CB8AC3E}">
        <p14:creationId xmlns:p14="http://schemas.microsoft.com/office/powerpoint/2010/main" val="3434322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1DDFF-01A9-43CE-9ED3-85F0C7C8648E}"/>
              </a:ext>
            </a:extLst>
          </p:cNvPr>
          <p:cNvSpPr>
            <a:spLocks noGrp="1"/>
          </p:cNvSpPr>
          <p:nvPr>
            <p:ph type="dt" sz="half" idx="10"/>
          </p:nvPr>
        </p:nvSpPr>
        <p:spPr/>
        <p:txBody>
          <a:bodyPr/>
          <a:lstStyle/>
          <a:p>
            <a:r>
              <a:rPr lang="en-US"/>
              <a:t>9/23/2020</a:t>
            </a:r>
            <a:endParaRPr lang="en-US" dirty="0"/>
          </a:p>
        </p:txBody>
      </p:sp>
      <p:sp>
        <p:nvSpPr>
          <p:cNvPr id="3" name="Footer Placeholder 2">
            <a:extLst>
              <a:ext uri="{FF2B5EF4-FFF2-40B4-BE49-F238E27FC236}">
                <a16:creationId xmlns:a16="http://schemas.microsoft.com/office/drawing/2014/main" id="{F4171F78-8B02-4D6E-9CA2-05239A6D1896}"/>
              </a:ext>
            </a:extLst>
          </p:cNvPr>
          <p:cNvSpPr>
            <a:spLocks noGrp="1"/>
          </p:cNvSpPr>
          <p:nvPr>
            <p:ph type="ftr" sz="quarter" idx="11"/>
          </p:nvPr>
        </p:nvSpPr>
        <p:spPr/>
        <p:txBody>
          <a:bodyPr/>
          <a:lstStyle/>
          <a:p>
            <a:r>
              <a:rPr lang="en-US"/>
              <a:t>PHY 711  Fall 2020 -- Lecture 13</a:t>
            </a:r>
            <a:endParaRPr lang="en-US" dirty="0"/>
          </a:p>
        </p:txBody>
      </p:sp>
      <p:sp>
        <p:nvSpPr>
          <p:cNvPr id="4" name="Slide Number Placeholder 3">
            <a:extLst>
              <a:ext uri="{FF2B5EF4-FFF2-40B4-BE49-F238E27FC236}">
                <a16:creationId xmlns:a16="http://schemas.microsoft.com/office/drawing/2014/main" id="{8BEDB7BA-C4F7-41EA-A96D-9972F13092AC}"/>
              </a:ext>
            </a:extLst>
          </p:cNvPr>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a:extLst>
              <a:ext uri="{FF2B5EF4-FFF2-40B4-BE49-F238E27FC236}">
                <a16:creationId xmlns:a16="http://schemas.microsoft.com/office/drawing/2014/main" id="{F9919451-3531-4E14-AC22-3E1E1B59D5D9}"/>
              </a:ext>
            </a:extLst>
          </p:cNvPr>
          <p:cNvSpPr txBox="1"/>
          <p:nvPr/>
        </p:nvSpPr>
        <p:spPr>
          <a:xfrm>
            <a:off x="381000" y="304800"/>
            <a:ext cx="8458200" cy="5509200"/>
          </a:xfrm>
          <a:prstGeom prst="rect">
            <a:avLst/>
          </a:prstGeom>
          <a:noFill/>
        </p:spPr>
        <p:txBody>
          <a:bodyPr wrap="square" rtlCol="0">
            <a:spAutoFit/>
          </a:bodyPr>
          <a:lstStyle/>
          <a:p>
            <a:r>
              <a:rPr lang="en-US" sz="2400" dirty="0">
                <a:latin typeface="+mj-lt"/>
              </a:rPr>
              <a:t>Your question – a related question about research expertise.  </a:t>
            </a:r>
          </a:p>
          <a:p>
            <a:endParaRPr lang="en-US" sz="2400" dirty="0">
              <a:latin typeface="+mj-lt"/>
            </a:endParaRPr>
          </a:p>
          <a:p>
            <a:r>
              <a:rPr lang="en-US" sz="2400" dirty="0">
                <a:latin typeface="+mj-lt"/>
              </a:rPr>
              <a:t>Comment – </a:t>
            </a:r>
            <a:r>
              <a:rPr lang="en-US" sz="2000" dirty="0">
                <a:latin typeface="+mj-lt"/>
              </a:rPr>
              <a:t>I do not view myself as an expert in molecular dynamics which we are discussing,  despite having used some of these techniques.    Professors Sam Cho and Fred </a:t>
            </a:r>
            <a:r>
              <a:rPr lang="en-US" sz="2000" dirty="0" err="1">
                <a:latin typeface="+mj-lt"/>
              </a:rPr>
              <a:t>Salsbury</a:t>
            </a:r>
            <a:r>
              <a:rPr lang="en-US" sz="2000" dirty="0">
                <a:latin typeface="+mj-lt"/>
              </a:rPr>
              <a:t> have much more experience in these areas than I do.    My main goal in presenting these ideas here is to help you understand that the seemingly dusty topic of classical mechanics and old ideas developed over a century ago can be useful in modern times.</a:t>
            </a:r>
          </a:p>
          <a:p>
            <a:endParaRPr lang="en-US" sz="2000" dirty="0">
              <a:latin typeface="+mj-lt"/>
            </a:endParaRPr>
          </a:p>
          <a:p>
            <a:r>
              <a:rPr lang="en-US" sz="2000" dirty="0">
                <a:latin typeface="+mj-lt"/>
              </a:rPr>
              <a:t>In defense of numerical evaluation, here is a quote from Richard Feynman: </a:t>
            </a:r>
            <a:r>
              <a:rPr lang="en-US" sz="2000" dirty="0"/>
              <a:t>First you guess. Don’t laugh, this is the most important step. Then you compute the consequences. Compare the consequences to experience. If it disagrees with experience, the guess is wrong. In that simple statement is the key to science. It doesn’t matter how beautiful your guess is or how smart you are or what your name is. If it disagrees with experience, it’s wrong. That’s all there is to it. </a:t>
            </a:r>
            <a:endParaRPr lang="en-US" sz="2000" dirty="0">
              <a:latin typeface="+mj-lt"/>
            </a:endParaRPr>
          </a:p>
        </p:txBody>
      </p:sp>
    </p:spTree>
    <p:extLst>
      <p:ext uri="{BB962C8B-B14F-4D97-AF65-F5344CB8AC3E}">
        <p14:creationId xmlns:p14="http://schemas.microsoft.com/office/powerpoint/2010/main" val="382325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015F6E-A692-4B99-92A5-9AB98BC793A9}"/>
              </a:ext>
            </a:extLst>
          </p:cNvPr>
          <p:cNvSpPr>
            <a:spLocks noGrp="1"/>
          </p:cNvSpPr>
          <p:nvPr>
            <p:ph type="dt" sz="half" idx="10"/>
          </p:nvPr>
        </p:nvSpPr>
        <p:spPr/>
        <p:txBody>
          <a:bodyPr/>
          <a:lstStyle/>
          <a:p>
            <a:r>
              <a:rPr lang="en-US"/>
              <a:t>9/23/2020</a:t>
            </a:r>
            <a:endParaRPr lang="en-US" dirty="0"/>
          </a:p>
        </p:txBody>
      </p:sp>
      <p:sp>
        <p:nvSpPr>
          <p:cNvPr id="3" name="Footer Placeholder 2">
            <a:extLst>
              <a:ext uri="{FF2B5EF4-FFF2-40B4-BE49-F238E27FC236}">
                <a16:creationId xmlns:a16="http://schemas.microsoft.com/office/drawing/2014/main" id="{3F582114-F369-411C-AF37-74FAD572083A}"/>
              </a:ext>
            </a:extLst>
          </p:cNvPr>
          <p:cNvSpPr>
            <a:spLocks noGrp="1"/>
          </p:cNvSpPr>
          <p:nvPr>
            <p:ph type="ftr" sz="quarter" idx="11"/>
          </p:nvPr>
        </p:nvSpPr>
        <p:spPr/>
        <p:txBody>
          <a:bodyPr/>
          <a:lstStyle/>
          <a:p>
            <a:r>
              <a:rPr lang="en-US"/>
              <a:t>PHY 711  Fall 2020 -- Lecture 13</a:t>
            </a:r>
            <a:endParaRPr lang="en-US" dirty="0"/>
          </a:p>
        </p:txBody>
      </p:sp>
      <p:sp>
        <p:nvSpPr>
          <p:cNvPr id="4" name="Slide Number Placeholder 3">
            <a:extLst>
              <a:ext uri="{FF2B5EF4-FFF2-40B4-BE49-F238E27FC236}">
                <a16:creationId xmlns:a16="http://schemas.microsoft.com/office/drawing/2014/main" id="{C93BE1EC-3978-4AF2-A654-6829B9BEA7D1}"/>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CF4E544D-CD0A-4BA3-8C48-2DB4F391AE36}"/>
              </a:ext>
            </a:extLst>
          </p:cNvPr>
          <p:cNvSpPr txBox="1"/>
          <p:nvPr/>
        </p:nvSpPr>
        <p:spPr>
          <a:xfrm>
            <a:off x="0" y="838200"/>
            <a:ext cx="8991600" cy="4031873"/>
          </a:xfrm>
          <a:prstGeom prst="rect">
            <a:avLst/>
          </a:prstGeom>
          <a:noFill/>
        </p:spPr>
        <p:txBody>
          <a:bodyPr wrap="square" rtlCol="0">
            <a:spAutoFit/>
          </a:bodyPr>
          <a:lstStyle/>
          <a:p>
            <a:r>
              <a:rPr lang="en-US" sz="3200" dirty="0"/>
              <a:t>Schedule for weekly one-on-one meetings</a:t>
            </a:r>
          </a:p>
          <a:p>
            <a:r>
              <a:rPr lang="en-US" sz="3200" dirty="0"/>
              <a:t> </a:t>
            </a:r>
          </a:p>
          <a:p>
            <a:r>
              <a:rPr lang="en-US" sz="3200" dirty="0"/>
              <a:t>Nick – 11 AM Monday (ED/ST)</a:t>
            </a:r>
          </a:p>
          <a:p>
            <a:r>
              <a:rPr lang="en-US" sz="3200" dirty="0"/>
              <a:t>Tim – 9 AM Tuesday</a:t>
            </a:r>
          </a:p>
          <a:p>
            <a:r>
              <a:rPr lang="en-US" sz="3200" dirty="0"/>
              <a:t>Bamidele – 7 PM Tuesday</a:t>
            </a:r>
          </a:p>
          <a:p>
            <a:r>
              <a:rPr lang="en-US" sz="3200" dirty="0" err="1"/>
              <a:t>Zhi</a:t>
            </a:r>
            <a:r>
              <a:rPr lang="en-US" sz="3200" dirty="0"/>
              <a:t>– 9 PM Tuesday </a:t>
            </a:r>
          </a:p>
          <a:p>
            <a:r>
              <a:rPr lang="en-US" sz="3200" dirty="0"/>
              <a:t>Jeanette – 11 AM Wednesday (this week only?)</a:t>
            </a:r>
          </a:p>
          <a:p>
            <a:r>
              <a:rPr lang="en-US" sz="3200" dirty="0"/>
              <a:t>Derek – 12 PM Friday</a:t>
            </a:r>
            <a:endParaRPr lang="en-US" sz="3200" dirty="0">
              <a:latin typeface="+mj-lt"/>
            </a:endParaRPr>
          </a:p>
        </p:txBody>
      </p:sp>
    </p:spTree>
    <p:extLst>
      <p:ext uri="{BB962C8B-B14F-4D97-AF65-F5344CB8AC3E}">
        <p14:creationId xmlns:p14="http://schemas.microsoft.com/office/powerpoint/2010/main" val="368783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a:latin typeface="+mj-lt"/>
              </a:rPr>
              <a:t>P constant, V variable</a:t>
            </a:r>
          </a:p>
        </p:txBody>
      </p:sp>
    </p:spTree>
    <p:extLst>
      <p:ext uri="{BB962C8B-B14F-4D97-AF65-F5344CB8AC3E}">
        <p14:creationId xmlns:p14="http://schemas.microsoft.com/office/powerpoint/2010/main" val="4137001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spid="_x0000_s149520" name="数式" r:id="rId4" imgW="4660560" imgH="1269720" progId="Equation.3">
                  <p:embed/>
                </p:oleObj>
              </mc:Choice>
              <mc:Fallback>
                <p:oleObj name="数式" r:id="rId4" imgW="4660560" imgH="1269720" progId="Equation.3">
                  <p:embed/>
                  <p:pic>
                    <p:nvPicPr>
                      <p:cNvPr id="5" name="Object 4"/>
                      <p:cNvPicPr>
                        <a:picLocks noChangeAspect="1" noChangeArrowheads="1"/>
                      </p:cNvPicPr>
                      <p:nvPr/>
                    </p:nvPicPr>
                    <p:blipFill>
                      <a:blip r:embed="rId5"/>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a:latin typeface="+mj-lt"/>
              </a:rPr>
              <a:t>kinetic energy of “balloon”</a:t>
            </a:r>
          </a:p>
        </p:txBody>
      </p:sp>
    </p:spTree>
    <p:extLst>
      <p:ext uri="{BB962C8B-B14F-4D97-AF65-F5344CB8AC3E}">
        <p14:creationId xmlns:p14="http://schemas.microsoft.com/office/powerpoint/2010/main" val="3370764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spid="_x0000_s150559" name="数式" r:id="rId4" imgW="4660560" imgH="1777680" progId="Equation.3">
                  <p:embed/>
                </p:oleObj>
              </mc:Choice>
              <mc:Fallback>
                <p:oleObj name="数式" r:id="rId4" imgW="4660560" imgH="1777680" progId="Equation.3">
                  <p:embed/>
                  <p:pic>
                    <p:nvPicPr>
                      <p:cNvPr id="5" name="Object 4"/>
                      <p:cNvPicPr>
                        <a:picLocks noChangeAspect="1" noChangeArrowheads="1"/>
                      </p:cNvPicPr>
                      <p:nvPr/>
                    </p:nvPicPr>
                    <p:blipFill>
                      <a:blip r:embed="rId5"/>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549707"/>
              </p:ext>
            </p:extLst>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spid="_x0000_s150560" name="Equation" r:id="rId6" imgW="3670200" imgH="1447560" progId="Equation.DSMT4">
                  <p:embed/>
                </p:oleObj>
              </mc:Choice>
              <mc:Fallback>
                <p:oleObj name="Equation" r:id="rId6" imgW="3670200" imgH="1447560" progId="Equation.DSMT4">
                  <p:embed/>
                  <p:pic>
                    <p:nvPicPr>
                      <p:cNvPr id="6" name="Object 5"/>
                      <p:cNvPicPr>
                        <a:picLocks noChangeAspect="1" noChangeArrowheads="1"/>
                      </p:cNvPicPr>
                      <p:nvPr/>
                    </p:nvPicPr>
                    <p:blipFill>
                      <a:blip r:embed="rId7"/>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a:latin typeface="+mj-lt"/>
              </a:rPr>
              <a:t>Relationship between system representations</a:t>
            </a:r>
          </a:p>
          <a:p>
            <a:r>
              <a:rPr lang="en-US" sz="2400" dirty="0">
                <a:latin typeface="+mj-lt"/>
              </a:rPr>
              <a:t>                </a:t>
            </a:r>
          </a:p>
          <a:p>
            <a:r>
              <a:rPr lang="en-US" sz="2400" dirty="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spid="_x0000_s151583" name="数式" r:id="rId4" imgW="1447560" imgH="711000" progId="Equation.3">
                  <p:embed/>
                </p:oleObj>
              </mc:Choice>
              <mc:Fallback>
                <p:oleObj name="数式" r:id="rId4" imgW="1447560" imgH="711000" progId="Equation.3">
                  <p:embed/>
                  <p:pic>
                    <p:nvPicPr>
                      <p:cNvPr id="6" name="Object 5"/>
                      <p:cNvPicPr>
                        <a:picLocks noChangeAspect="1" noChangeArrowheads="1"/>
                      </p:cNvPicPr>
                      <p:nvPr/>
                    </p:nvPicPr>
                    <p:blipFill>
                      <a:blip r:embed="rId5"/>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spid="_x0000_s151584" name="数式" r:id="rId6" imgW="3327120" imgH="1473120" progId="Equation.3">
                  <p:embed/>
                </p:oleObj>
              </mc:Choice>
              <mc:Fallback>
                <p:oleObj name="数式" r:id="rId6" imgW="3327120" imgH="1473120" progId="Equation.3">
                  <p:embed/>
                  <p:pic>
                    <p:nvPicPr>
                      <p:cNvPr id="8" name="Object 7"/>
                      <p:cNvPicPr>
                        <a:picLocks noChangeAspect="1" noChangeArrowheads="1"/>
                      </p:cNvPicPr>
                      <p:nvPr/>
                    </p:nvPicPr>
                    <p:blipFill>
                      <a:blip r:embed="rId7"/>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7046926"/>
              </p:ext>
            </p:extLst>
          </p:nvPr>
        </p:nvGraphicFramePr>
        <p:xfrm>
          <a:off x="76200" y="990600"/>
          <a:ext cx="8491537" cy="4656137"/>
        </p:xfrm>
        <a:graphic>
          <a:graphicData uri="http://schemas.openxmlformats.org/presentationml/2006/ole">
            <mc:AlternateContent xmlns:mc="http://schemas.openxmlformats.org/markup-compatibility/2006">
              <mc:Choice xmlns:v="urn:schemas-microsoft-com:vml" Requires="v">
                <p:oleObj spid="_x0000_s152592" name="Equation" r:id="rId4" imgW="4394160" imgH="2425680" progId="Equation.DSMT4">
                  <p:embed/>
                </p:oleObj>
              </mc:Choice>
              <mc:Fallback>
                <p:oleObj name="Equation" r:id="rId4" imgW="4394160" imgH="2425680" progId="Equation.DSMT4">
                  <p:embed/>
                  <p:pic>
                    <p:nvPicPr>
                      <p:cNvPr id="5" name="Object 4"/>
                      <p:cNvPicPr>
                        <a:picLocks noChangeAspect="1" noChangeArrowheads="1"/>
                      </p:cNvPicPr>
                      <p:nvPr/>
                    </p:nvPicPr>
                    <p:blipFill>
                      <a:blip r:embed="rId5"/>
                      <a:srcRect/>
                      <a:stretch>
                        <a:fillRect/>
                      </a:stretch>
                    </p:blipFill>
                    <p:spPr bwMode="auto">
                      <a:xfrm>
                        <a:off x="76200" y="990600"/>
                        <a:ext cx="84915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a:latin typeface="+mj-lt"/>
              </a:rPr>
              <a:t>Physical interpretation:</a:t>
            </a:r>
          </a:p>
        </p:txBody>
      </p:sp>
    </p:spTree>
    <p:extLst>
      <p:ext uri="{BB962C8B-B14F-4D97-AF65-F5344CB8AC3E}">
        <p14:creationId xmlns:p14="http://schemas.microsoft.com/office/powerpoint/2010/main" val="3513389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457200" y="304800"/>
            <a:ext cx="7086600" cy="830997"/>
          </a:xfrm>
          <a:prstGeom prst="rect">
            <a:avLst/>
          </a:prstGeom>
          <a:noFill/>
        </p:spPr>
        <p:txBody>
          <a:bodyPr wrap="square" rtlCol="0">
            <a:spAutoFit/>
          </a:bodyPr>
          <a:lstStyle/>
          <a:p>
            <a:r>
              <a:rPr lang="en-US" sz="2400" dirty="0">
                <a:latin typeface="+mj-lt"/>
              </a:rPr>
              <a:t>Example simulation for NPT molecular dynamics simulation of Li</a:t>
            </a:r>
            <a:r>
              <a:rPr lang="en-US" sz="2400" baseline="-25000" dirty="0">
                <a:latin typeface="+mj-lt"/>
              </a:rPr>
              <a:t>2</a:t>
            </a:r>
            <a:r>
              <a:rPr lang="en-US" sz="2400" dirty="0">
                <a:latin typeface="+mj-lt"/>
              </a:rPr>
              <a:t>O using 1500 atoms with </a:t>
            </a:r>
            <a:r>
              <a:rPr lang="en-US" sz="2400" dirty="0">
                <a:latin typeface="Symbol" panose="05050102010706020507" pitchFamily="18" charset="2"/>
              </a:rPr>
              <a:t>q</a:t>
            </a:r>
            <a:r>
              <a:rPr lang="en-US" sz="2400" dirty="0">
                <a:latin typeface="+mj-lt"/>
              </a:rPr>
              <a:t>=0</a:t>
            </a:r>
          </a:p>
        </p:txBody>
      </p:sp>
      <p:pic>
        <p:nvPicPr>
          <p:cNvPr id="6" name="Picture 5"/>
          <p:cNvPicPr>
            <a:picLocks noChangeAspect="1"/>
          </p:cNvPicPr>
          <p:nvPr/>
        </p:nvPicPr>
        <p:blipFill>
          <a:blip r:embed="rId4"/>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376860902"/>
              </p:ext>
            </p:extLst>
          </p:nvPr>
        </p:nvGraphicFramePr>
        <p:xfrm>
          <a:off x="5180013" y="1905000"/>
          <a:ext cx="3830637" cy="1447800"/>
        </p:xfrm>
        <a:graphic>
          <a:graphicData uri="http://schemas.openxmlformats.org/presentationml/2006/ole">
            <mc:AlternateContent xmlns:mc="http://schemas.openxmlformats.org/markup-compatibility/2006">
              <mc:Choice xmlns:v="urn:schemas-microsoft-com:vml" Requires="v">
                <p:oleObj spid="_x0000_s153616" name="Equation" r:id="rId5" imgW="2654280" imgH="1002960" progId="Equation.DSMT4">
                  <p:embed/>
                </p:oleObj>
              </mc:Choice>
              <mc:Fallback>
                <p:oleObj name="Equation" r:id="rId5" imgW="2654280" imgH="1002960" progId="Equation.DSMT4">
                  <p:embed/>
                  <p:pic>
                    <p:nvPicPr>
                      <p:cNvPr id="7" name="Object 6"/>
                      <p:cNvPicPr/>
                      <p:nvPr/>
                    </p:nvPicPr>
                    <p:blipFill>
                      <a:blip r:embed="rId6"/>
                      <a:stretch>
                        <a:fillRect/>
                      </a:stretch>
                    </p:blipFill>
                    <p:spPr>
                      <a:xfrm>
                        <a:off x="5180013" y="1905000"/>
                        <a:ext cx="3830637"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a:latin typeface="+mj-lt"/>
              </a:rPr>
              <a:t>Use LAMMPS code</a:t>
            </a:r>
          </a:p>
          <a:p>
            <a:r>
              <a:rPr lang="en-US" sz="2400" dirty="0">
                <a:latin typeface="+mj-lt"/>
                <a:hlinkClick r:id="rId7"/>
              </a:rPr>
              <a:t>http://LAMMPS.sandia.gov</a:t>
            </a:r>
            <a:endParaRPr lang="en-US" sz="2400" dirty="0">
              <a:latin typeface="+mj-lt"/>
            </a:endParaRPr>
          </a:p>
        </p:txBody>
      </p:sp>
    </p:spTree>
    <p:extLst>
      <p:ext uri="{BB962C8B-B14F-4D97-AF65-F5344CB8AC3E}">
        <p14:creationId xmlns:p14="http://schemas.microsoft.com/office/powerpoint/2010/main" val="1749417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0266" y="2743200"/>
            <a:ext cx="6212933" cy="3393369"/>
          </a:xfrm>
          <a:prstGeom prst="rect">
            <a:avLst/>
          </a:prstGeom>
        </p:spPr>
      </p:pic>
      <p:pic>
        <p:nvPicPr>
          <p:cNvPr id="12" name="Picture 11"/>
          <p:cNvPicPr>
            <a:picLocks noChangeAspect="1"/>
          </p:cNvPicPr>
          <p:nvPr/>
        </p:nvPicPr>
        <p:blipFill>
          <a:blip r:embed="rId4"/>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a:latin typeface="+mj-lt"/>
              </a:rPr>
              <a:t>P (</a:t>
            </a:r>
            <a:r>
              <a:rPr lang="en-US" sz="2400" dirty="0" err="1">
                <a:latin typeface="+mj-lt"/>
              </a:rPr>
              <a:t>GPa</a:t>
            </a:r>
            <a:r>
              <a:rPr lang="en-US" sz="2400" dirty="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a:latin typeface="+mj-lt"/>
              </a:rPr>
              <a:t>V (</a:t>
            </a:r>
            <a:r>
              <a:rPr lang="en-US" sz="2400" dirty="0"/>
              <a:t>Å</a:t>
            </a:r>
            <a:r>
              <a:rPr lang="en-US" sz="2400" baseline="30000" dirty="0"/>
              <a:t>3</a:t>
            </a:r>
            <a:r>
              <a:rPr lang="en-US" sz="2400" dirty="0">
                <a:latin typeface="+mj-lt"/>
              </a:rPr>
              <a:t>)</a:t>
            </a:r>
          </a:p>
        </p:txBody>
      </p:sp>
      <p:sp>
        <p:nvSpPr>
          <p:cNvPr id="5" name="TextBox 4">
            <a:extLst>
              <a:ext uri="{FF2B5EF4-FFF2-40B4-BE49-F238E27FC236}">
                <a16:creationId xmlns:a16="http://schemas.microsoft.com/office/drawing/2014/main" id="{AC1890EE-E49B-4D05-A69D-BE78C900DFEC}"/>
              </a:ext>
            </a:extLst>
          </p:cNvPr>
          <p:cNvSpPr txBox="1"/>
          <p:nvPr/>
        </p:nvSpPr>
        <p:spPr>
          <a:xfrm>
            <a:off x="6622582" y="914400"/>
            <a:ext cx="1683218" cy="461665"/>
          </a:xfrm>
          <a:prstGeom prst="rect">
            <a:avLst/>
          </a:prstGeom>
          <a:noFill/>
        </p:spPr>
        <p:txBody>
          <a:bodyPr wrap="square" rtlCol="0">
            <a:spAutoFit/>
          </a:bodyPr>
          <a:lstStyle/>
          <a:p>
            <a:r>
              <a:rPr lang="en-US" sz="2400" dirty="0">
                <a:latin typeface="Symbol" panose="05050102010706020507" pitchFamily="18" charset="2"/>
              </a:rPr>
              <a:t>a</a:t>
            </a:r>
            <a:r>
              <a:rPr lang="en-US" sz="2400" dirty="0">
                <a:latin typeface="+mj-lt"/>
              </a:rPr>
              <a:t>=0</a:t>
            </a:r>
          </a:p>
        </p:txBody>
      </p:sp>
    </p:spTree>
    <p:extLst>
      <p:ext uri="{BB962C8B-B14F-4D97-AF65-F5344CB8AC3E}">
        <p14:creationId xmlns:p14="http://schemas.microsoft.com/office/powerpoint/2010/main" val="3917227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pic>
        <p:nvPicPr>
          <p:cNvPr id="5" name="Picture 4"/>
          <p:cNvPicPr>
            <a:picLocks noChangeAspect="1"/>
          </p:cNvPicPr>
          <p:nvPr/>
        </p:nvPicPr>
        <p:blipFill>
          <a:blip r:embed="rId3"/>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6485835"/>
              </p:ext>
            </p:extLst>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spid="_x0000_s154639" name="Equation" r:id="rId5" imgW="5790960" imgH="927000" progId="Equation.DSMT4">
                  <p:embed/>
                </p:oleObj>
              </mc:Choice>
              <mc:Fallback>
                <p:oleObj name="Equation" r:id="rId5" imgW="5790960" imgH="927000" progId="Equation.DSMT4">
                  <p:embed/>
                  <p:pic>
                    <p:nvPicPr>
                      <p:cNvPr id="5" name="Object 4"/>
                      <p:cNvPicPr/>
                      <p:nvPr/>
                    </p:nvPicPr>
                    <p:blipFill>
                      <a:blip r:embed="rId6"/>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a:latin typeface="+mj-lt"/>
              </a:rPr>
              <a:t>Equations of motion:</a:t>
            </a:r>
          </a:p>
        </p:txBody>
      </p:sp>
    </p:spTree>
    <p:extLst>
      <p:ext uri="{BB962C8B-B14F-4D97-AF65-F5344CB8AC3E}">
        <p14:creationId xmlns:p14="http://schemas.microsoft.com/office/powerpoint/2010/main" val="3325923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4"/>
          <a:stretch>
            <a:fillRect/>
          </a:stretch>
        </p:blipFill>
        <p:spPr>
          <a:xfrm>
            <a:off x="1371600" y="3374414"/>
            <a:ext cx="4200525" cy="1285875"/>
          </a:xfrm>
          <a:prstGeom prst="rect">
            <a:avLst/>
          </a:prstGeom>
        </p:spPr>
      </p:pic>
      <p:graphicFrame>
        <p:nvGraphicFramePr>
          <p:cNvPr id="10" name="Object 9">
            <a:extLst>
              <a:ext uri="{FF2B5EF4-FFF2-40B4-BE49-F238E27FC236}">
                <a16:creationId xmlns:a16="http://schemas.microsoft.com/office/drawing/2014/main" id="{969CA6BB-0F6A-4268-8B32-B189819AA205}"/>
              </a:ext>
            </a:extLst>
          </p:cNvPr>
          <p:cNvGraphicFramePr>
            <a:graphicFrameLocks noChangeAspect="1"/>
          </p:cNvGraphicFramePr>
          <p:nvPr>
            <p:extLst>
              <p:ext uri="{D42A27DB-BD31-4B8C-83A1-F6EECF244321}">
                <p14:modId xmlns:p14="http://schemas.microsoft.com/office/powerpoint/2010/main" val="1664073753"/>
              </p:ext>
            </p:extLst>
          </p:nvPr>
        </p:nvGraphicFramePr>
        <p:xfrm>
          <a:off x="1371600" y="1066800"/>
          <a:ext cx="5622925" cy="2039937"/>
        </p:xfrm>
        <a:graphic>
          <a:graphicData uri="http://schemas.openxmlformats.org/presentationml/2006/ole">
            <mc:AlternateContent xmlns:mc="http://schemas.openxmlformats.org/markup-compatibility/2006">
              <mc:Choice xmlns:v="urn:schemas-microsoft-com:vml" Requires="v">
                <p:oleObj spid="_x0000_s155663" name="Equation" r:id="rId5" imgW="2590560" imgH="939600" progId="Equation.DSMT4">
                  <p:embed/>
                </p:oleObj>
              </mc:Choice>
              <mc:Fallback>
                <p:oleObj name="Equation" r:id="rId5" imgW="2590560" imgH="939600" progId="Equation.DSMT4">
                  <p:embed/>
                  <p:pic>
                    <p:nvPicPr>
                      <p:cNvPr id="10" name="Object 9">
                        <a:extLst>
                          <a:ext uri="{FF2B5EF4-FFF2-40B4-BE49-F238E27FC236}">
                            <a16:creationId xmlns:a16="http://schemas.microsoft.com/office/drawing/2014/main" id="{969CA6BB-0F6A-4268-8B32-B189819AA205}"/>
                          </a:ext>
                        </a:extLst>
                      </p:cNvPr>
                      <p:cNvPicPr/>
                      <p:nvPr/>
                    </p:nvPicPr>
                    <p:blipFill>
                      <a:blip r:embed="rId6"/>
                      <a:stretch>
                        <a:fillRect/>
                      </a:stretch>
                    </p:blipFill>
                    <p:spPr>
                      <a:xfrm>
                        <a:off x="1371600" y="1066800"/>
                        <a:ext cx="5622925" cy="2039937"/>
                      </a:xfrm>
                      <a:prstGeom prst="rect">
                        <a:avLst/>
                      </a:prstGeom>
                    </p:spPr>
                  </p:pic>
                </p:oleObj>
              </mc:Fallback>
            </mc:AlternateContent>
          </a:graphicData>
        </a:graphic>
      </p:graphicFrame>
    </p:spTree>
    <p:extLst>
      <p:ext uri="{BB962C8B-B14F-4D97-AF65-F5344CB8AC3E}">
        <p14:creationId xmlns:p14="http://schemas.microsoft.com/office/powerpoint/2010/main" val="419050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E6BCA8-06D5-4D5A-9FDA-7668BD264914}"/>
              </a:ext>
            </a:extLst>
          </p:cNvPr>
          <p:cNvSpPr>
            <a:spLocks noGrp="1"/>
          </p:cNvSpPr>
          <p:nvPr>
            <p:ph type="dt" sz="half" idx="10"/>
          </p:nvPr>
        </p:nvSpPr>
        <p:spPr/>
        <p:txBody>
          <a:bodyPr/>
          <a:lstStyle/>
          <a:p>
            <a:r>
              <a:rPr lang="en-US"/>
              <a:t>9/23/2020</a:t>
            </a:r>
            <a:endParaRPr lang="en-US" dirty="0"/>
          </a:p>
        </p:txBody>
      </p:sp>
      <p:sp>
        <p:nvSpPr>
          <p:cNvPr id="3" name="Footer Placeholder 2">
            <a:extLst>
              <a:ext uri="{FF2B5EF4-FFF2-40B4-BE49-F238E27FC236}">
                <a16:creationId xmlns:a16="http://schemas.microsoft.com/office/drawing/2014/main" id="{8D6D55B0-73B5-404A-9622-8D6A62CAC4F9}"/>
              </a:ext>
            </a:extLst>
          </p:cNvPr>
          <p:cNvSpPr>
            <a:spLocks noGrp="1"/>
          </p:cNvSpPr>
          <p:nvPr>
            <p:ph type="ftr" sz="quarter" idx="11"/>
          </p:nvPr>
        </p:nvSpPr>
        <p:spPr/>
        <p:txBody>
          <a:bodyPr/>
          <a:lstStyle/>
          <a:p>
            <a:r>
              <a:rPr lang="en-US"/>
              <a:t>PHY 711  Fall 2020 -- Lecture 13</a:t>
            </a:r>
            <a:endParaRPr lang="en-US" dirty="0"/>
          </a:p>
        </p:txBody>
      </p:sp>
      <p:sp>
        <p:nvSpPr>
          <p:cNvPr id="4" name="Slide Number Placeholder 3">
            <a:extLst>
              <a:ext uri="{FF2B5EF4-FFF2-40B4-BE49-F238E27FC236}">
                <a16:creationId xmlns:a16="http://schemas.microsoft.com/office/drawing/2014/main" id="{F4BDE810-9CBE-4AD5-84E0-D856D2383CB0}"/>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E8F6C73B-AC0F-4B19-9D81-2B3FE580221B}"/>
              </a:ext>
            </a:extLst>
          </p:cNvPr>
          <p:cNvSpPr txBox="1"/>
          <p:nvPr/>
        </p:nvSpPr>
        <p:spPr>
          <a:xfrm>
            <a:off x="457200" y="304800"/>
            <a:ext cx="8305800" cy="6278642"/>
          </a:xfrm>
          <a:prstGeom prst="rect">
            <a:avLst/>
          </a:prstGeom>
          <a:noFill/>
        </p:spPr>
        <p:txBody>
          <a:bodyPr wrap="square" rtlCol="0">
            <a:spAutoFit/>
          </a:bodyPr>
          <a:lstStyle/>
          <a:p>
            <a:r>
              <a:rPr lang="en-US" sz="2400" dirty="0">
                <a:latin typeface="+mj-lt"/>
              </a:rPr>
              <a:t>Your questions –</a:t>
            </a:r>
          </a:p>
          <a:p>
            <a:r>
              <a:rPr lang="en-US" sz="2400" dirty="0">
                <a:latin typeface="+mj-lt"/>
              </a:rPr>
              <a:t>From Gao –</a:t>
            </a:r>
          </a:p>
          <a:p>
            <a:pPr marL="342900" indent="-342900">
              <a:buAutoNum type="arabicPeriod"/>
            </a:pPr>
            <a:r>
              <a:rPr lang="en-US" dirty="0"/>
              <a:t>I have no questions about this lecture. Could you give a brief introduction to your research areas and their relationship with today's lecture if they have.</a:t>
            </a:r>
          </a:p>
          <a:p>
            <a:pPr marL="342900" indent="-342900">
              <a:buAutoNum type="arabicPeriod"/>
            </a:pPr>
            <a:endParaRPr lang="en-US" dirty="0">
              <a:latin typeface="+mj-lt"/>
            </a:endParaRPr>
          </a:p>
          <a:p>
            <a:r>
              <a:rPr lang="en-US" sz="2400" dirty="0">
                <a:latin typeface="+mj-lt"/>
              </a:rPr>
              <a:t>From Nick –</a:t>
            </a:r>
          </a:p>
          <a:p>
            <a:pPr marL="342900" indent="-342900">
              <a:buAutoNum type="arabicPeriod"/>
            </a:pPr>
            <a:r>
              <a:rPr lang="en-US" dirty="0"/>
              <a:t>As of right now, Liouville's Theorem seems to make sense to me. But I wanted to ask, because I was intrigued by the numerical algorithms you slipped in there, are we going to be doing any more with numerical algorithms in this class? I was just wondering because I've seen Euler's method used in practice before but I have never used the Velocity </a:t>
            </a:r>
            <a:r>
              <a:rPr lang="en-US" dirty="0" err="1"/>
              <a:t>Verlet</a:t>
            </a:r>
            <a:r>
              <a:rPr lang="en-US" dirty="0"/>
              <a:t> algorithm. </a:t>
            </a:r>
          </a:p>
          <a:p>
            <a:pPr marL="342900" indent="-342900">
              <a:buAutoNum type="arabicPeriod"/>
            </a:pPr>
            <a:endParaRPr lang="en-US" dirty="0">
              <a:latin typeface="+mj-lt"/>
            </a:endParaRPr>
          </a:p>
          <a:p>
            <a:r>
              <a:rPr lang="en-US" sz="2400" dirty="0">
                <a:latin typeface="+mj-lt"/>
              </a:rPr>
              <a:t>From Tim –</a:t>
            </a:r>
          </a:p>
          <a:p>
            <a:r>
              <a:rPr lang="en-US" dirty="0">
                <a:latin typeface="+mj-lt"/>
              </a:rPr>
              <a:t>1. </a:t>
            </a:r>
            <a:r>
              <a:rPr lang="en-US" dirty="0"/>
              <a:t>For the homework due on Friday I am a little confused as to which </a:t>
            </a:r>
            <a:r>
              <a:rPr lang="en-US" dirty="0" err="1"/>
              <a:t>Langrangian</a:t>
            </a:r>
            <a:r>
              <a:rPr lang="en-US" dirty="0"/>
              <a:t> we are supposed to find the Hamiltonian for because all the </a:t>
            </a:r>
            <a:r>
              <a:rPr lang="en-US" dirty="0" err="1"/>
              <a:t>Lagrangians</a:t>
            </a:r>
            <a:r>
              <a:rPr lang="en-US" dirty="0"/>
              <a:t> I have found in the articles have already been solved.</a:t>
            </a:r>
          </a:p>
          <a:p>
            <a:br>
              <a:rPr lang="en-US" dirty="0"/>
            </a:br>
            <a:endParaRPr lang="en-US" dirty="0"/>
          </a:p>
          <a:p>
            <a:br>
              <a:rPr lang="en-US" dirty="0"/>
            </a:br>
            <a:endParaRPr lang="en-US" dirty="0">
              <a:latin typeface="+mj-lt"/>
            </a:endParaRPr>
          </a:p>
        </p:txBody>
      </p:sp>
    </p:spTree>
    <p:extLst>
      <p:ext uri="{BB962C8B-B14F-4D97-AF65-F5344CB8AC3E}">
        <p14:creationId xmlns:p14="http://schemas.microsoft.com/office/powerpoint/2010/main" val="231919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4"/>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a:latin typeface="+mj-lt"/>
              </a:rPr>
              <a:t>Hamiltonian</a:t>
            </a:r>
          </a:p>
        </p:txBody>
      </p:sp>
      <p:pic>
        <p:nvPicPr>
          <p:cNvPr id="8" name="Picture 7"/>
          <p:cNvPicPr>
            <a:picLocks noChangeAspect="1"/>
          </p:cNvPicPr>
          <p:nvPr/>
        </p:nvPicPr>
        <p:blipFill>
          <a:blip r:embed="rId5"/>
          <a:stretch>
            <a:fillRect/>
          </a:stretch>
        </p:blipFill>
        <p:spPr>
          <a:xfrm>
            <a:off x="1676400" y="3208565"/>
            <a:ext cx="6038850" cy="1019175"/>
          </a:xfrm>
          <a:prstGeom prst="rect">
            <a:avLst/>
          </a:prstGeom>
        </p:spPr>
      </p:pic>
      <p:graphicFrame>
        <p:nvGraphicFramePr>
          <p:cNvPr id="9" name="Object 8">
            <a:extLst>
              <a:ext uri="{FF2B5EF4-FFF2-40B4-BE49-F238E27FC236}">
                <a16:creationId xmlns:a16="http://schemas.microsoft.com/office/drawing/2014/main" id="{73900C69-C114-47B4-90C4-EEC868B2536C}"/>
              </a:ext>
            </a:extLst>
          </p:cNvPr>
          <p:cNvGraphicFramePr>
            <a:graphicFrameLocks noChangeAspect="1"/>
          </p:cNvGraphicFramePr>
          <p:nvPr/>
        </p:nvGraphicFramePr>
        <p:xfrm>
          <a:off x="1230313" y="4643438"/>
          <a:ext cx="6448425" cy="717550"/>
        </p:xfrm>
        <a:graphic>
          <a:graphicData uri="http://schemas.openxmlformats.org/presentationml/2006/ole">
            <mc:AlternateContent xmlns:mc="http://schemas.openxmlformats.org/markup-compatibility/2006">
              <mc:Choice xmlns:v="urn:schemas-microsoft-com:vml" Requires="v">
                <p:oleObj spid="_x0000_s156687" name="Equation" r:id="rId6" imgW="2171520" imgH="241200" progId="Equation.DSMT4">
                  <p:embed/>
                </p:oleObj>
              </mc:Choice>
              <mc:Fallback>
                <p:oleObj name="Equation" r:id="rId6" imgW="2171520" imgH="241200" progId="Equation.DSMT4">
                  <p:embed/>
                  <p:pic>
                    <p:nvPicPr>
                      <p:cNvPr id="9" name="Object 8">
                        <a:extLst>
                          <a:ext uri="{FF2B5EF4-FFF2-40B4-BE49-F238E27FC236}">
                            <a16:creationId xmlns:a16="http://schemas.microsoft.com/office/drawing/2014/main" id="{73900C69-C114-47B4-90C4-EEC868B2536C}"/>
                          </a:ext>
                        </a:extLst>
                      </p:cNvPr>
                      <p:cNvPicPr/>
                      <p:nvPr/>
                    </p:nvPicPr>
                    <p:blipFill>
                      <a:blip r:embed="rId7"/>
                      <a:stretch>
                        <a:fillRect/>
                      </a:stretch>
                    </p:blipFill>
                    <p:spPr>
                      <a:xfrm>
                        <a:off x="1230313" y="4643438"/>
                        <a:ext cx="6448425" cy="717550"/>
                      </a:xfrm>
                      <a:prstGeom prst="rect">
                        <a:avLst/>
                      </a:prstGeom>
                    </p:spPr>
                  </p:pic>
                </p:oleObj>
              </mc:Fallback>
            </mc:AlternateContent>
          </a:graphicData>
        </a:graphic>
      </p:graphicFrame>
    </p:spTree>
    <p:extLst>
      <p:ext uri="{BB962C8B-B14F-4D97-AF65-F5344CB8AC3E}">
        <p14:creationId xmlns:p14="http://schemas.microsoft.com/office/powerpoint/2010/main" val="2028385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1256401"/>
              </p:ext>
            </p:extLst>
          </p:nvPr>
        </p:nvGraphicFramePr>
        <p:xfrm>
          <a:off x="176213" y="268288"/>
          <a:ext cx="8534400" cy="4868862"/>
        </p:xfrm>
        <a:graphic>
          <a:graphicData uri="http://schemas.openxmlformats.org/presentationml/2006/ole">
            <mc:AlternateContent xmlns:mc="http://schemas.openxmlformats.org/markup-compatibility/2006">
              <mc:Choice xmlns:v="urn:schemas-microsoft-com:vml" Requires="v">
                <p:oleObj spid="_x0000_s157711" name="Equation" r:id="rId4" imgW="7124400" imgH="4063680" progId="Equation.DSMT4">
                  <p:embed/>
                </p:oleObj>
              </mc:Choice>
              <mc:Fallback>
                <p:oleObj name="Equation" r:id="rId4" imgW="7124400" imgH="4063680" progId="Equation.DSMT4">
                  <p:embed/>
                  <p:pic>
                    <p:nvPicPr>
                      <p:cNvPr id="5" name="Object 4"/>
                      <p:cNvPicPr/>
                      <p:nvPr/>
                    </p:nvPicPr>
                    <p:blipFill>
                      <a:blip r:embed="rId5"/>
                      <a:stretch>
                        <a:fillRect/>
                      </a:stretch>
                    </p:blipFill>
                    <p:spPr>
                      <a:xfrm>
                        <a:off x="176213" y="268288"/>
                        <a:ext cx="8534400" cy="4868862"/>
                      </a:xfrm>
                      <a:prstGeom prst="rect">
                        <a:avLst/>
                      </a:prstGeom>
                    </p:spPr>
                  </p:pic>
                </p:oleObj>
              </mc:Fallback>
            </mc:AlternateContent>
          </a:graphicData>
        </a:graphic>
      </p:graphicFrame>
      <p:sp>
        <p:nvSpPr>
          <p:cNvPr id="6" name="TextBox 5"/>
          <p:cNvSpPr txBox="1"/>
          <p:nvPr/>
        </p:nvSpPr>
        <p:spPr>
          <a:xfrm>
            <a:off x="480646" y="5524069"/>
            <a:ext cx="7924800" cy="830997"/>
          </a:xfrm>
          <a:prstGeom prst="rect">
            <a:avLst/>
          </a:prstGeom>
          <a:noFill/>
        </p:spPr>
        <p:txBody>
          <a:bodyPr wrap="square" rtlCol="0">
            <a:spAutoFit/>
          </a:bodyPr>
          <a:lstStyle/>
          <a:p>
            <a:r>
              <a:rPr lang="en-US" sz="2400" dirty="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13F03-A628-4A0C-AD65-702E43040E62}"/>
              </a:ext>
            </a:extLst>
          </p:cNvPr>
          <p:cNvSpPr>
            <a:spLocks noGrp="1"/>
          </p:cNvSpPr>
          <p:nvPr>
            <p:ph type="dt" sz="half" idx="10"/>
          </p:nvPr>
        </p:nvSpPr>
        <p:spPr/>
        <p:txBody>
          <a:bodyPr/>
          <a:lstStyle/>
          <a:p>
            <a:r>
              <a:rPr lang="en-US"/>
              <a:t>9/20/2019</a:t>
            </a:r>
            <a:endParaRPr lang="en-US" dirty="0"/>
          </a:p>
        </p:txBody>
      </p:sp>
      <p:sp>
        <p:nvSpPr>
          <p:cNvPr id="3" name="Footer Placeholder 2">
            <a:extLst>
              <a:ext uri="{FF2B5EF4-FFF2-40B4-BE49-F238E27FC236}">
                <a16:creationId xmlns:a16="http://schemas.microsoft.com/office/drawing/2014/main" id="{EB73EABE-C429-4BA2-A3BD-CD832C32AB95}"/>
              </a:ext>
            </a:extLst>
          </p:cNvPr>
          <p:cNvSpPr>
            <a:spLocks noGrp="1"/>
          </p:cNvSpPr>
          <p:nvPr>
            <p:ph type="ftr" sz="quarter" idx="11"/>
          </p:nvPr>
        </p:nvSpPr>
        <p:spPr/>
        <p:txBody>
          <a:bodyPr/>
          <a:lstStyle/>
          <a:p>
            <a:r>
              <a:rPr lang="en-US"/>
              <a:t>PHY 711  Fall 2019 -- Lecture 12</a:t>
            </a:r>
            <a:endParaRPr lang="en-US" dirty="0"/>
          </a:p>
        </p:txBody>
      </p:sp>
      <p:sp>
        <p:nvSpPr>
          <p:cNvPr id="4" name="Slide Number Placeholder 3">
            <a:extLst>
              <a:ext uri="{FF2B5EF4-FFF2-40B4-BE49-F238E27FC236}">
                <a16:creationId xmlns:a16="http://schemas.microsoft.com/office/drawing/2014/main" id="{7F6E8706-3BEA-4B0E-9696-4E44AD07D320}"/>
              </a:ext>
            </a:extLst>
          </p:cNvPr>
          <p:cNvSpPr>
            <a:spLocks noGrp="1"/>
          </p:cNvSpPr>
          <p:nvPr>
            <p:ph type="sldNum" sz="quarter" idx="12"/>
          </p:nvPr>
        </p:nvSpPr>
        <p:spPr/>
        <p:txBody>
          <a:bodyPr/>
          <a:lstStyle/>
          <a:p>
            <a:fld id="{CE368B07-CEBF-4C80-90AF-53B34FA04CF3}" type="slidenum">
              <a:rPr lang="en-US" smtClean="0"/>
              <a:t>42</a:t>
            </a:fld>
            <a:endParaRPr lang="en-US" dirty="0"/>
          </a:p>
        </p:txBody>
      </p:sp>
      <p:pic>
        <p:nvPicPr>
          <p:cNvPr id="5" name="Picture 4">
            <a:extLst>
              <a:ext uri="{FF2B5EF4-FFF2-40B4-BE49-F238E27FC236}">
                <a16:creationId xmlns:a16="http://schemas.microsoft.com/office/drawing/2014/main" id="{69E1D803-8ADE-4B53-80A2-994057237A64}"/>
              </a:ext>
            </a:extLst>
          </p:cNvPr>
          <p:cNvPicPr>
            <a:picLocks noChangeAspect="1"/>
          </p:cNvPicPr>
          <p:nvPr/>
        </p:nvPicPr>
        <p:blipFill>
          <a:blip r:embed="rId3"/>
          <a:stretch>
            <a:fillRect/>
          </a:stretch>
        </p:blipFill>
        <p:spPr>
          <a:xfrm>
            <a:off x="990600" y="838200"/>
            <a:ext cx="5142738" cy="1295400"/>
          </a:xfrm>
          <a:prstGeom prst="rect">
            <a:avLst/>
          </a:prstGeom>
        </p:spPr>
      </p:pic>
      <p:sp>
        <p:nvSpPr>
          <p:cNvPr id="6" name="TextBox 5">
            <a:extLst>
              <a:ext uri="{FF2B5EF4-FFF2-40B4-BE49-F238E27FC236}">
                <a16:creationId xmlns:a16="http://schemas.microsoft.com/office/drawing/2014/main" id="{9CF14CFF-2F3D-4FDC-93C9-F95117111DCF}"/>
              </a:ext>
            </a:extLst>
          </p:cNvPr>
          <p:cNvSpPr txBox="1"/>
          <p:nvPr/>
        </p:nvSpPr>
        <p:spPr>
          <a:xfrm>
            <a:off x="381000" y="136525"/>
            <a:ext cx="7543800" cy="830997"/>
          </a:xfrm>
          <a:prstGeom prst="rect">
            <a:avLst/>
          </a:prstGeom>
          <a:noFill/>
        </p:spPr>
        <p:txBody>
          <a:bodyPr wrap="square" rtlCol="0">
            <a:spAutoFit/>
          </a:bodyPr>
          <a:lstStyle/>
          <a:p>
            <a:r>
              <a:rPr lang="en-US" sz="2400" dirty="0">
                <a:latin typeface="+mj-lt"/>
              </a:rPr>
              <a:t>Relationship between </a:t>
            </a:r>
            <a:r>
              <a:rPr lang="en-US" sz="2400" dirty="0" err="1">
                <a:latin typeface="+mj-lt"/>
              </a:rPr>
              <a:t>Nose’’s</a:t>
            </a:r>
            <a:r>
              <a:rPr lang="en-US" sz="2400" dirty="0">
                <a:latin typeface="+mj-lt"/>
              </a:rPr>
              <a:t> partition function and the canonical partition function:</a:t>
            </a:r>
          </a:p>
        </p:txBody>
      </p:sp>
      <p:sp>
        <p:nvSpPr>
          <p:cNvPr id="7" name="Right Brace 6">
            <a:extLst>
              <a:ext uri="{FF2B5EF4-FFF2-40B4-BE49-F238E27FC236}">
                <a16:creationId xmlns:a16="http://schemas.microsoft.com/office/drawing/2014/main" id="{3C5BDCEB-8097-4EBB-87DC-245A643BDE9B}"/>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B08F04D-AD3A-48C9-9986-EEC3766B2AA1}"/>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pic>
        <p:nvPicPr>
          <p:cNvPr id="9" name="Picture 8">
            <a:extLst>
              <a:ext uri="{FF2B5EF4-FFF2-40B4-BE49-F238E27FC236}">
                <a16:creationId xmlns:a16="http://schemas.microsoft.com/office/drawing/2014/main" id="{9D3C5AC6-337F-484B-9F14-8BE5F798F50C}"/>
              </a:ext>
            </a:extLst>
          </p:cNvPr>
          <p:cNvPicPr>
            <a:picLocks noChangeAspect="1"/>
          </p:cNvPicPr>
          <p:nvPr/>
        </p:nvPicPr>
        <p:blipFill>
          <a:blip r:embed="rId4"/>
          <a:stretch>
            <a:fillRect/>
          </a:stretch>
        </p:blipFill>
        <p:spPr>
          <a:xfrm rot="60000">
            <a:off x="228600" y="5000777"/>
            <a:ext cx="8915400" cy="856074"/>
          </a:xfrm>
          <a:prstGeom prst="rect">
            <a:avLst/>
          </a:prstGeom>
        </p:spPr>
      </p:pic>
      <p:sp>
        <p:nvSpPr>
          <p:cNvPr id="10" name="TextBox 9">
            <a:extLst>
              <a:ext uri="{FF2B5EF4-FFF2-40B4-BE49-F238E27FC236}">
                <a16:creationId xmlns:a16="http://schemas.microsoft.com/office/drawing/2014/main" id="{AC8830E6-0151-4705-9912-F275FA3C58C5}"/>
              </a:ext>
            </a:extLst>
          </p:cNvPr>
          <p:cNvSpPr txBox="1"/>
          <p:nvPr/>
        </p:nvSpPr>
        <p:spPr>
          <a:xfrm>
            <a:off x="457200" y="3647151"/>
            <a:ext cx="7543800" cy="830997"/>
          </a:xfrm>
          <a:prstGeom prst="rect">
            <a:avLst/>
          </a:prstGeom>
          <a:noFill/>
        </p:spPr>
        <p:txBody>
          <a:bodyPr wrap="square" rtlCol="0">
            <a:spAutoFit/>
          </a:bodyPr>
          <a:lstStyle/>
          <a:p>
            <a:r>
              <a:rPr lang="en-US" sz="2400" dirty="0">
                <a:latin typeface="+mj-lt"/>
              </a:rPr>
              <a:t>Some details:</a:t>
            </a:r>
          </a:p>
          <a:p>
            <a:r>
              <a:rPr lang="en-US" sz="2400" dirty="0">
                <a:latin typeface="+mj-lt"/>
              </a:rPr>
              <a:t>    Starting with partition for microcanonical ensemble:</a:t>
            </a:r>
          </a:p>
        </p:txBody>
      </p:sp>
    </p:spTree>
    <p:extLst>
      <p:ext uri="{BB962C8B-B14F-4D97-AF65-F5344CB8AC3E}">
        <p14:creationId xmlns:p14="http://schemas.microsoft.com/office/powerpoint/2010/main" val="2152028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F2E0B-1512-4EAE-A36C-78CE75A9E9C7}"/>
              </a:ext>
            </a:extLst>
          </p:cNvPr>
          <p:cNvSpPr>
            <a:spLocks noGrp="1"/>
          </p:cNvSpPr>
          <p:nvPr>
            <p:ph type="dt" sz="half" idx="10"/>
          </p:nvPr>
        </p:nvSpPr>
        <p:spPr/>
        <p:txBody>
          <a:bodyPr/>
          <a:lstStyle/>
          <a:p>
            <a:r>
              <a:rPr lang="en-US"/>
              <a:t>9/20/2019</a:t>
            </a:r>
            <a:endParaRPr lang="en-US" dirty="0"/>
          </a:p>
        </p:txBody>
      </p:sp>
      <p:sp>
        <p:nvSpPr>
          <p:cNvPr id="3" name="Footer Placeholder 2">
            <a:extLst>
              <a:ext uri="{FF2B5EF4-FFF2-40B4-BE49-F238E27FC236}">
                <a16:creationId xmlns:a16="http://schemas.microsoft.com/office/drawing/2014/main" id="{44D5597A-68E7-4F64-8733-9103BE8C0B2C}"/>
              </a:ext>
            </a:extLst>
          </p:cNvPr>
          <p:cNvSpPr>
            <a:spLocks noGrp="1"/>
          </p:cNvSpPr>
          <p:nvPr>
            <p:ph type="ftr" sz="quarter" idx="11"/>
          </p:nvPr>
        </p:nvSpPr>
        <p:spPr/>
        <p:txBody>
          <a:bodyPr/>
          <a:lstStyle/>
          <a:p>
            <a:r>
              <a:rPr lang="en-US"/>
              <a:t>PHY 711  Fall 2019 -- Lecture 12</a:t>
            </a:r>
            <a:endParaRPr lang="en-US" dirty="0"/>
          </a:p>
        </p:txBody>
      </p:sp>
      <p:sp>
        <p:nvSpPr>
          <p:cNvPr id="4" name="Slide Number Placeholder 3">
            <a:extLst>
              <a:ext uri="{FF2B5EF4-FFF2-40B4-BE49-F238E27FC236}">
                <a16:creationId xmlns:a16="http://schemas.microsoft.com/office/drawing/2014/main" id="{4F228470-36DF-48EE-800F-772ACB2B09CD}"/>
              </a:ext>
            </a:extLst>
          </p:cNvPr>
          <p:cNvSpPr>
            <a:spLocks noGrp="1"/>
          </p:cNvSpPr>
          <p:nvPr>
            <p:ph type="sldNum" sz="quarter" idx="12"/>
          </p:nvPr>
        </p:nvSpPr>
        <p:spPr/>
        <p:txBody>
          <a:bodyPr/>
          <a:lstStyle/>
          <a:p>
            <a:fld id="{CE368B07-CEBF-4C80-90AF-53B34FA04CF3}" type="slidenum">
              <a:rPr lang="en-US" smtClean="0"/>
              <a:t>43</a:t>
            </a:fld>
            <a:endParaRPr lang="en-US" dirty="0"/>
          </a:p>
        </p:txBody>
      </p:sp>
      <p:pic>
        <p:nvPicPr>
          <p:cNvPr id="5" name="Picture 4">
            <a:extLst>
              <a:ext uri="{FF2B5EF4-FFF2-40B4-BE49-F238E27FC236}">
                <a16:creationId xmlns:a16="http://schemas.microsoft.com/office/drawing/2014/main" id="{E236278C-1EA8-431A-8E9F-89356784DFB4}"/>
              </a:ext>
            </a:extLst>
          </p:cNvPr>
          <p:cNvPicPr>
            <a:picLocks noChangeAspect="1"/>
          </p:cNvPicPr>
          <p:nvPr/>
        </p:nvPicPr>
        <p:blipFill>
          <a:blip r:embed="rId4"/>
          <a:stretch>
            <a:fillRect/>
          </a:stretch>
        </p:blipFill>
        <p:spPr>
          <a:xfrm rot="60000">
            <a:off x="221808" y="306332"/>
            <a:ext cx="8915400" cy="856074"/>
          </a:xfrm>
          <a:prstGeom prst="rect">
            <a:avLst/>
          </a:prstGeom>
        </p:spPr>
      </p:pic>
      <p:graphicFrame>
        <p:nvGraphicFramePr>
          <p:cNvPr id="6" name="Object 5">
            <a:extLst>
              <a:ext uri="{FF2B5EF4-FFF2-40B4-BE49-F238E27FC236}">
                <a16:creationId xmlns:a16="http://schemas.microsoft.com/office/drawing/2014/main" id="{14E01825-E70B-4D40-8977-AF9E0596B046}"/>
              </a:ext>
            </a:extLst>
          </p:cNvPr>
          <p:cNvGraphicFramePr>
            <a:graphicFrameLocks noChangeAspect="1"/>
          </p:cNvGraphicFramePr>
          <p:nvPr>
            <p:extLst>
              <p:ext uri="{D42A27DB-BD31-4B8C-83A1-F6EECF244321}">
                <p14:modId xmlns:p14="http://schemas.microsoft.com/office/powerpoint/2010/main" val="4186916262"/>
              </p:ext>
            </p:extLst>
          </p:nvPr>
        </p:nvGraphicFramePr>
        <p:xfrm>
          <a:off x="246580" y="1066800"/>
          <a:ext cx="8705850" cy="5006975"/>
        </p:xfrm>
        <a:graphic>
          <a:graphicData uri="http://schemas.openxmlformats.org/presentationml/2006/ole">
            <mc:AlternateContent xmlns:mc="http://schemas.openxmlformats.org/markup-compatibility/2006">
              <mc:Choice xmlns:v="urn:schemas-microsoft-com:vml" Requires="v">
                <p:oleObj spid="_x0000_s158735" name="Equation" r:id="rId5" imgW="4749480" imgH="2730240" progId="Equation.DSMT4">
                  <p:embed/>
                </p:oleObj>
              </mc:Choice>
              <mc:Fallback>
                <p:oleObj name="Equation" r:id="rId5" imgW="4749480" imgH="2730240" progId="Equation.DSMT4">
                  <p:embed/>
                  <p:pic>
                    <p:nvPicPr>
                      <p:cNvPr id="6" name="Object 5">
                        <a:extLst>
                          <a:ext uri="{FF2B5EF4-FFF2-40B4-BE49-F238E27FC236}">
                            <a16:creationId xmlns:a16="http://schemas.microsoft.com/office/drawing/2014/main" id="{14E01825-E70B-4D40-8977-AF9E0596B046}"/>
                          </a:ext>
                        </a:extLst>
                      </p:cNvPr>
                      <p:cNvPicPr/>
                      <p:nvPr/>
                    </p:nvPicPr>
                    <p:blipFill>
                      <a:blip r:embed="rId6"/>
                      <a:stretch>
                        <a:fillRect/>
                      </a:stretch>
                    </p:blipFill>
                    <p:spPr>
                      <a:xfrm>
                        <a:off x="246580" y="1066800"/>
                        <a:ext cx="8705850" cy="5006975"/>
                      </a:xfrm>
                      <a:prstGeom prst="rect">
                        <a:avLst/>
                      </a:prstGeom>
                    </p:spPr>
                  </p:pic>
                </p:oleObj>
              </mc:Fallback>
            </mc:AlternateContent>
          </a:graphicData>
        </a:graphic>
      </p:graphicFrame>
    </p:spTree>
    <p:extLst>
      <p:ext uri="{BB962C8B-B14F-4D97-AF65-F5344CB8AC3E}">
        <p14:creationId xmlns:p14="http://schemas.microsoft.com/office/powerpoint/2010/main" val="1862999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1E07-7C37-4112-BA47-E3A7119878D4}"/>
              </a:ext>
            </a:extLst>
          </p:cNvPr>
          <p:cNvSpPr>
            <a:spLocks noGrp="1"/>
          </p:cNvSpPr>
          <p:nvPr>
            <p:ph type="dt" sz="half" idx="10"/>
          </p:nvPr>
        </p:nvSpPr>
        <p:spPr/>
        <p:txBody>
          <a:bodyPr/>
          <a:lstStyle/>
          <a:p>
            <a:r>
              <a:rPr lang="en-US"/>
              <a:t>9/20/2019</a:t>
            </a:r>
            <a:endParaRPr lang="en-US" dirty="0"/>
          </a:p>
        </p:txBody>
      </p:sp>
      <p:sp>
        <p:nvSpPr>
          <p:cNvPr id="3" name="Footer Placeholder 2">
            <a:extLst>
              <a:ext uri="{FF2B5EF4-FFF2-40B4-BE49-F238E27FC236}">
                <a16:creationId xmlns:a16="http://schemas.microsoft.com/office/drawing/2014/main" id="{9BD1E4D9-C200-4B2F-8017-92C1750F23C3}"/>
              </a:ext>
            </a:extLst>
          </p:cNvPr>
          <p:cNvSpPr>
            <a:spLocks noGrp="1"/>
          </p:cNvSpPr>
          <p:nvPr>
            <p:ph type="ftr" sz="quarter" idx="11"/>
          </p:nvPr>
        </p:nvSpPr>
        <p:spPr/>
        <p:txBody>
          <a:bodyPr/>
          <a:lstStyle/>
          <a:p>
            <a:r>
              <a:rPr lang="en-US"/>
              <a:t>PHY 711  Fall 2019 -- Lecture 12</a:t>
            </a:r>
            <a:endParaRPr lang="en-US" dirty="0"/>
          </a:p>
        </p:txBody>
      </p:sp>
      <p:sp>
        <p:nvSpPr>
          <p:cNvPr id="4" name="Slide Number Placeholder 3">
            <a:extLst>
              <a:ext uri="{FF2B5EF4-FFF2-40B4-BE49-F238E27FC236}">
                <a16:creationId xmlns:a16="http://schemas.microsoft.com/office/drawing/2014/main" id="{40954C95-FFAE-4F26-97F8-40D378F98AF0}"/>
              </a:ext>
            </a:extLst>
          </p:cNvPr>
          <p:cNvSpPr>
            <a:spLocks noGrp="1"/>
          </p:cNvSpPr>
          <p:nvPr>
            <p:ph type="sldNum" sz="quarter" idx="12"/>
          </p:nvPr>
        </p:nvSpPr>
        <p:spPr/>
        <p:txBody>
          <a:bodyPr/>
          <a:lstStyle/>
          <a:p>
            <a:fld id="{CE368B07-CEBF-4C80-90AF-53B34FA04CF3}" type="slidenum">
              <a:rPr lang="en-US" smtClean="0"/>
              <a:t>44</a:t>
            </a:fld>
            <a:endParaRPr lang="en-US" dirty="0"/>
          </a:p>
        </p:txBody>
      </p:sp>
      <p:sp>
        <p:nvSpPr>
          <p:cNvPr id="5" name="TextBox 4">
            <a:extLst>
              <a:ext uri="{FF2B5EF4-FFF2-40B4-BE49-F238E27FC236}">
                <a16:creationId xmlns:a16="http://schemas.microsoft.com/office/drawing/2014/main" id="{7016C209-F50F-4EC0-B609-85BEFEDDD581}"/>
              </a:ext>
            </a:extLst>
          </p:cNvPr>
          <p:cNvSpPr txBox="1"/>
          <p:nvPr/>
        </p:nvSpPr>
        <p:spPr>
          <a:xfrm>
            <a:off x="457200" y="381000"/>
            <a:ext cx="7696200" cy="461665"/>
          </a:xfrm>
          <a:prstGeom prst="rect">
            <a:avLst/>
          </a:prstGeom>
          <a:noFill/>
        </p:spPr>
        <p:txBody>
          <a:bodyPr wrap="square" rtlCol="0">
            <a:spAutoFit/>
          </a:bodyPr>
          <a:lstStyle/>
          <a:p>
            <a:r>
              <a:rPr lang="en-US" sz="2400" dirty="0">
                <a:latin typeface="+mj-lt"/>
              </a:rPr>
              <a:t>When the dust clears --</a:t>
            </a:r>
          </a:p>
        </p:txBody>
      </p:sp>
      <p:pic>
        <p:nvPicPr>
          <p:cNvPr id="6" name="Picture 5">
            <a:extLst>
              <a:ext uri="{FF2B5EF4-FFF2-40B4-BE49-F238E27FC236}">
                <a16:creationId xmlns:a16="http://schemas.microsoft.com/office/drawing/2014/main" id="{C497C2FA-0385-4930-AD26-E078725AF32A}"/>
              </a:ext>
            </a:extLst>
          </p:cNvPr>
          <p:cNvPicPr>
            <a:picLocks noChangeAspect="1"/>
          </p:cNvPicPr>
          <p:nvPr/>
        </p:nvPicPr>
        <p:blipFill>
          <a:blip r:embed="rId3"/>
          <a:stretch>
            <a:fillRect/>
          </a:stretch>
        </p:blipFill>
        <p:spPr>
          <a:xfrm>
            <a:off x="990600" y="838200"/>
            <a:ext cx="5142738" cy="1295400"/>
          </a:xfrm>
          <a:prstGeom prst="rect">
            <a:avLst/>
          </a:prstGeom>
        </p:spPr>
      </p:pic>
      <p:sp>
        <p:nvSpPr>
          <p:cNvPr id="7" name="Right Brace 6">
            <a:extLst>
              <a:ext uri="{FF2B5EF4-FFF2-40B4-BE49-F238E27FC236}">
                <a16:creationId xmlns:a16="http://schemas.microsoft.com/office/drawing/2014/main" id="{97197FC7-C00C-4A8E-820A-56A74FA819AC}"/>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04D258-8213-4EC7-A45E-70243251D2E0}"/>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sp>
        <p:nvSpPr>
          <p:cNvPr id="9" name="TextBox 8">
            <a:extLst>
              <a:ext uri="{FF2B5EF4-FFF2-40B4-BE49-F238E27FC236}">
                <a16:creationId xmlns:a16="http://schemas.microsoft.com/office/drawing/2014/main" id="{E4257E22-EFD8-4467-ABE4-2359457127A1}"/>
              </a:ext>
            </a:extLst>
          </p:cNvPr>
          <p:cNvSpPr txBox="1"/>
          <p:nvPr/>
        </p:nvSpPr>
        <p:spPr>
          <a:xfrm>
            <a:off x="609600" y="3810000"/>
            <a:ext cx="7162800" cy="1938992"/>
          </a:xfrm>
          <a:prstGeom prst="rect">
            <a:avLst/>
          </a:prstGeom>
          <a:noFill/>
        </p:spPr>
        <p:txBody>
          <a:bodyPr wrap="square" rtlCol="0">
            <a:spAutoFit/>
          </a:bodyPr>
          <a:lstStyle/>
          <a:p>
            <a:r>
              <a:rPr lang="en-US" sz="2400" dirty="0">
                <a:latin typeface="+mj-lt"/>
                <a:sym typeface="Wingdings" panose="05000000000000000000" pitchFamily="2" charset="2"/>
              </a:rPr>
              <a:t>The Nose’ ensemble should sample phase space in the same way as does the canonical ensemble at </a:t>
            </a:r>
            <a:r>
              <a:rPr lang="en-US" sz="2400" dirty="0" err="1">
                <a:latin typeface="+mj-lt"/>
                <a:sym typeface="Wingdings" panose="05000000000000000000" pitchFamily="2" charset="2"/>
              </a:rPr>
              <a:t>T</a:t>
            </a:r>
            <a:r>
              <a:rPr lang="en-US" sz="2400" baseline="-25000" dirty="0" err="1">
                <a:latin typeface="+mj-lt"/>
                <a:sym typeface="Wingdings" panose="05000000000000000000" pitchFamily="2" charset="2"/>
              </a:rPr>
              <a:t>eq</a:t>
            </a:r>
            <a:r>
              <a:rPr lang="en-US" sz="2400" baseline="30000" dirty="0">
                <a:latin typeface="+mj-lt"/>
                <a:sym typeface="Wingdings" panose="05000000000000000000" pitchFamily="2" charset="2"/>
              </a:rPr>
              <a:t>.</a:t>
            </a:r>
            <a:endParaRPr lang="en-US" sz="2400" dirty="0">
              <a:latin typeface="+mj-lt"/>
              <a:sym typeface="Wingdings" panose="05000000000000000000" pitchFamily="2" charset="2"/>
            </a:endParaRPr>
          </a:p>
          <a:p>
            <a:endParaRPr lang="en-US" sz="2400" dirty="0">
              <a:latin typeface="+mj-lt"/>
              <a:sym typeface="Wingdings" panose="05000000000000000000" pitchFamily="2" charset="2"/>
            </a:endParaRPr>
          </a:p>
          <a:p>
            <a:endParaRPr lang="en-US" sz="2400" dirty="0">
              <a:latin typeface="+mj-lt"/>
            </a:endParaRPr>
          </a:p>
        </p:txBody>
      </p:sp>
    </p:spTree>
    <p:extLst>
      <p:ext uri="{BB962C8B-B14F-4D97-AF65-F5344CB8AC3E}">
        <p14:creationId xmlns:p14="http://schemas.microsoft.com/office/powerpoint/2010/main" val="1633222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9/20/2019</a:t>
            </a:r>
            <a:endParaRPr lang="en-US" dirty="0"/>
          </a:p>
        </p:txBody>
      </p:sp>
      <p:sp>
        <p:nvSpPr>
          <p:cNvPr id="3" name="Footer Placeholder 2"/>
          <p:cNvSpPr>
            <a:spLocks noGrp="1"/>
          </p:cNvSpPr>
          <p:nvPr>
            <p:ph type="ftr" sz="quarter" idx="11"/>
          </p:nvPr>
        </p:nvSpPr>
        <p:spPr/>
        <p:txBody>
          <a:bodyPr/>
          <a:lstStyle/>
          <a:p>
            <a:r>
              <a:rPr lang="en-US"/>
              <a:t>PHY 711  Fall 2019 --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45</a:t>
            </a:fld>
            <a:endParaRPr lang="en-US" dirty="0"/>
          </a:p>
        </p:txBody>
      </p:sp>
      <p:pic>
        <p:nvPicPr>
          <p:cNvPr id="5" name="Picture 4"/>
          <p:cNvPicPr>
            <a:picLocks noChangeAspect="1"/>
          </p:cNvPicPr>
          <p:nvPr/>
        </p:nvPicPr>
        <p:blipFill>
          <a:blip r:embed="rId3"/>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166C7119-F5AD-474C-B339-FD9DE91DB408}"/>
              </a:ext>
            </a:extLst>
          </p:cNvPr>
          <p:cNvPicPr>
            <a:picLocks noChangeAspect="1"/>
          </p:cNvPicPr>
          <p:nvPr/>
        </p:nvPicPr>
        <p:blipFill>
          <a:blip r:embed="rId3"/>
          <a:stretch>
            <a:fillRect/>
          </a:stretch>
        </p:blipFill>
        <p:spPr>
          <a:xfrm>
            <a:off x="368858" y="399773"/>
            <a:ext cx="8785081" cy="5391427"/>
          </a:xfrm>
          <a:prstGeom prst="rect">
            <a:avLst/>
          </a:prstGeom>
        </p:spPr>
      </p:pic>
      <p:sp>
        <p:nvSpPr>
          <p:cNvPr id="6" name="Right Arrow 5"/>
          <p:cNvSpPr/>
          <p:nvPr/>
        </p:nvSpPr>
        <p:spPr>
          <a:xfrm>
            <a:off x="76200" y="5385352"/>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994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90A7A-85B4-43FA-837C-5122CA51F37C}"/>
              </a:ext>
            </a:extLst>
          </p:cNvPr>
          <p:cNvSpPr>
            <a:spLocks noGrp="1"/>
          </p:cNvSpPr>
          <p:nvPr>
            <p:ph type="dt" sz="half" idx="10"/>
          </p:nvPr>
        </p:nvSpPr>
        <p:spPr/>
        <p:txBody>
          <a:bodyPr/>
          <a:lstStyle/>
          <a:p>
            <a:r>
              <a:rPr lang="en-US"/>
              <a:t>9/23/2020</a:t>
            </a:r>
            <a:endParaRPr lang="en-US" dirty="0"/>
          </a:p>
        </p:txBody>
      </p:sp>
      <p:sp>
        <p:nvSpPr>
          <p:cNvPr id="3" name="Footer Placeholder 2">
            <a:extLst>
              <a:ext uri="{FF2B5EF4-FFF2-40B4-BE49-F238E27FC236}">
                <a16:creationId xmlns:a16="http://schemas.microsoft.com/office/drawing/2014/main" id="{A5540E61-53E3-4650-BCE7-CC38A42CEA13}"/>
              </a:ext>
            </a:extLst>
          </p:cNvPr>
          <p:cNvSpPr>
            <a:spLocks noGrp="1"/>
          </p:cNvSpPr>
          <p:nvPr>
            <p:ph type="ftr" sz="quarter" idx="11"/>
          </p:nvPr>
        </p:nvSpPr>
        <p:spPr/>
        <p:txBody>
          <a:bodyPr/>
          <a:lstStyle/>
          <a:p>
            <a:r>
              <a:rPr lang="en-US"/>
              <a:t>PHY 711  Fall 2020 -- Lecture 13</a:t>
            </a:r>
            <a:endParaRPr lang="en-US" dirty="0"/>
          </a:p>
        </p:txBody>
      </p:sp>
      <p:sp>
        <p:nvSpPr>
          <p:cNvPr id="4" name="Slide Number Placeholder 3">
            <a:extLst>
              <a:ext uri="{FF2B5EF4-FFF2-40B4-BE49-F238E27FC236}">
                <a16:creationId xmlns:a16="http://schemas.microsoft.com/office/drawing/2014/main" id="{9FC286FE-6A63-427F-A173-D1462E53C3F1}"/>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7D58E5D1-2FE5-4631-91F4-54E3E4EDD1A8}"/>
              </a:ext>
            </a:extLst>
          </p:cNvPr>
          <p:cNvPicPr>
            <a:picLocks noChangeAspect="1"/>
          </p:cNvPicPr>
          <p:nvPr/>
        </p:nvPicPr>
        <p:blipFill rotWithShape="1">
          <a:blip r:embed="rId3"/>
          <a:srcRect l="847"/>
          <a:stretch/>
        </p:blipFill>
        <p:spPr>
          <a:xfrm>
            <a:off x="228600" y="0"/>
            <a:ext cx="8915400" cy="2454229"/>
          </a:xfrm>
          <a:prstGeom prst="rect">
            <a:avLst/>
          </a:prstGeom>
        </p:spPr>
      </p:pic>
      <p:pic>
        <p:nvPicPr>
          <p:cNvPr id="6" name="Picture 5">
            <a:extLst>
              <a:ext uri="{FF2B5EF4-FFF2-40B4-BE49-F238E27FC236}">
                <a16:creationId xmlns:a16="http://schemas.microsoft.com/office/drawing/2014/main" id="{E8366B64-C08F-4C05-B167-73703BD683D1}"/>
              </a:ext>
            </a:extLst>
          </p:cNvPr>
          <p:cNvPicPr>
            <a:picLocks noChangeAspect="1"/>
          </p:cNvPicPr>
          <p:nvPr/>
        </p:nvPicPr>
        <p:blipFill>
          <a:blip r:embed="rId4"/>
          <a:stretch>
            <a:fillRect/>
          </a:stretch>
        </p:blipFill>
        <p:spPr>
          <a:xfrm>
            <a:off x="0" y="2590800"/>
            <a:ext cx="6094413" cy="1676400"/>
          </a:xfrm>
          <a:prstGeom prst="rect">
            <a:avLst/>
          </a:prstGeom>
        </p:spPr>
      </p:pic>
      <p:pic>
        <p:nvPicPr>
          <p:cNvPr id="7" name="Picture 6">
            <a:extLst>
              <a:ext uri="{FF2B5EF4-FFF2-40B4-BE49-F238E27FC236}">
                <a16:creationId xmlns:a16="http://schemas.microsoft.com/office/drawing/2014/main" id="{482A84C5-DC03-4B01-9FE3-E3E5C663E21C}"/>
              </a:ext>
            </a:extLst>
          </p:cNvPr>
          <p:cNvPicPr>
            <a:picLocks noChangeAspect="1"/>
          </p:cNvPicPr>
          <p:nvPr/>
        </p:nvPicPr>
        <p:blipFill>
          <a:blip r:embed="rId5"/>
          <a:stretch>
            <a:fillRect/>
          </a:stretch>
        </p:blipFill>
        <p:spPr>
          <a:xfrm>
            <a:off x="5281612" y="3319462"/>
            <a:ext cx="3786188" cy="2166938"/>
          </a:xfrm>
          <a:prstGeom prst="rect">
            <a:avLst/>
          </a:prstGeom>
        </p:spPr>
      </p:pic>
    </p:spTree>
    <p:extLst>
      <p:ext uri="{BB962C8B-B14F-4D97-AF65-F5344CB8AC3E}">
        <p14:creationId xmlns:p14="http://schemas.microsoft.com/office/powerpoint/2010/main" val="205275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20C73-F87F-4AE5-9DE7-1E0608408E11}"/>
              </a:ext>
            </a:extLst>
          </p:cNvPr>
          <p:cNvSpPr>
            <a:spLocks noGrp="1"/>
          </p:cNvSpPr>
          <p:nvPr>
            <p:ph type="dt" sz="half" idx="10"/>
          </p:nvPr>
        </p:nvSpPr>
        <p:spPr/>
        <p:txBody>
          <a:bodyPr/>
          <a:lstStyle/>
          <a:p>
            <a:r>
              <a:rPr lang="en-US"/>
              <a:t>9/23/2020</a:t>
            </a:r>
            <a:endParaRPr lang="en-US" dirty="0"/>
          </a:p>
        </p:txBody>
      </p:sp>
      <p:sp>
        <p:nvSpPr>
          <p:cNvPr id="3" name="Footer Placeholder 2">
            <a:extLst>
              <a:ext uri="{FF2B5EF4-FFF2-40B4-BE49-F238E27FC236}">
                <a16:creationId xmlns:a16="http://schemas.microsoft.com/office/drawing/2014/main" id="{79C63990-47EB-41E9-A8D2-4F87EB84182C}"/>
              </a:ext>
            </a:extLst>
          </p:cNvPr>
          <p:cNvSpPr>
            <a:spLocks noGrp="1"/>
          </p:cNvSpPr>
          <p:nvPr>
            <p:ph type="ftr" sz="quarter" idx="11"/>
          </p:nvPr>
        </p:nvSpPr>
        <p:spPr/>
        <p:txBody>
          <a:bodyPr/>
          <a:lstStyle/>
          <a:p>
            <a:r>
              <a:rPr lang="en-US"/>
              <a:t>PHY 711  Fall 2020 -- Lecture 13</a:t>
            </a:r>
            <a:endParaRPr lang="en-US" dirty="0"/>
          </a:p>
        </p:txBody>
      </p:sp>
      <p:sp>
        <p:nvSpPr>
          <p:cNvPr id="4" name="Slide Number Placeholder 3">
            <a:extLst>
              <a:ext uri="{FF2B5EF4-FFF2-40B4-BE49-F238E27FC236}">
                <a16:creationId xmlns:a16="http://schemas.microsoft.com/office/drawing/2014/main" id="{534E7C87-8B07-4280-9227-04FFC8A5BC5A}"/>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3CB6C3B9-0529-40F9-A488-EAEF8AE80919}"/>
              </a:ext>
            </a:extLst>
          </p:cNvPr>
          <p:cNvSpPr txBox="1"/>
          <p:nvPr/>
        </p:nvSpPr>
        <p:spPr>
          <a:xfrm>
            <a:off x="381000" y="304800"/>
            <a:ext cx="7924800" cy="4154984"/>
          </a:xfrm>
          <a:prstGeom prst="rect">
            <a:avLst/>
          </a:prstGeom>
          <a:noFill/>
        </p:spPr>
        <p:txBody>
          <a:bodyPr wrap="square" rtlCol="0">
            <a:spAutoFit/>
          </a:bodyPr>
          <a:lstStyle/>
          <a:p>
            <a:r>
              <a:rPr lang="en-US" sz="2400" dirty="0">
                <a:latin typeface="+mj-lt"/>
              </a:rPr>
              <a:t>Your question -- </a:t>
            </a:r>
            <a:r>
              <a:rPr lang="en-US" sz="2400" dirty="0"/>
              <a:t>For the homework due on Friday I am a little confused as to which </a:t>
            </a:r>
            <a:r>
              <a:rPr lang="en-US" sz="2400" dirty="0" err="1"/>
              <a:t>Langrangian</a:t>
            </a:r>
            <a:r>
              <a:rPr lang="en-US" sz="2400" dirty="0"/>
              <a:t> we are supposed to find the Hamiltonian for because all the </a:t>
            </a:r>
            <a:r>
              <a:rPr lang="en-US" sz="2400" dirty="0" err="1"/>
              <a:t>Lagrangians</a:t>
            </a:r>
            <a:r>
              <a:rPr lang="en-US" sz="2400" dirty="0"/>
              <a:t> I have found in the articles have already been solved.</a:t>
            </a:r>
          </a:p>
          <a:p>
            <a:endParaRPr lang="en-US" sz="2400" dirty="0">
              <a:latin typeface="+mj-lt"/>
            </a:endParaRPr>
          </a:p>
          <a:p>
            <a:endParaRPr lang="en-US" sz="2400" dirty="0">
              <a:latin typeface="+mj-lt"/>
            </a:endParaRPr>
          </a:p>
          <a:p>
            <a:r>
              <a:rPr lang="en-US" sz="2400" dirty="0">
                <a:latin typeface="+mj-lt"/>
              </a:rPr>
              <a:t>Comment --   It is true that in both papers a lot of the analysis is given in the texts.   The point of the problem is for you to critically read one of the papers and make sure the derivations makes sense to you given what we have learned in this class.   </a:t>
            </a:r>
          </a:p>
        </p:txBody>
      </p:sp>
    </p:spTree>
    <p:extLst>
      <p:ext uri="{BB962C8B-B14F-4D97-AF65-F5344CB8AC3E}">
        <p14:creationId xmlns:p14="http://schemas.microsoft.com/office/powerpoint/2010/main" val="120200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93898961"/>
              </p:ext>
            </p:extLst>
          </p:nvPr>
        </p:nvGraphicFramePr>
        <p:xfrm>
          <a:off x="774699" y="1304925"/>
          <a:ext cx="7912101" cy="4486275"/>
        </p:xfrm>
        <a:graphic>
          <a:graphicData uri="http://schemas.openxmlformats.org/presentationml/2006/ole">
            <mc:AlternateContent xmlns:mc="http://schemas.openxmlformats.org/markup-compatibility/2006">
              <mc:Choice xmlns:v="urn:schemas-microsoft-com:vml" Requires="v">
                <p:oleObj spid="_x0000_s126026" name="数式" r:id="rId4" imgW="4089240" imgH="2336760" progId="Equation.3">
                  <p:embed/>
                </p:oleObj>
              </mc:Choice>
              <mc:Fallback>
                <p:oleObj name="数式" r:id="rId4" imgW="4089240" imgH="2336760" progId="Equation.3">
                  <p:embed/>
                  <p:pic>
                    <p:nvPicPr>
                      <p:cNvPr id="0" name="Object 5"/>
                      <p:cNvPicPr>
                        <a:picLocks noChangeAspect="1" noChangeArrowheads="1"/>
                      </p:cNvPicPr>
                      <p:nvPr/>
                    </p:nvPicPr>
                    <p:blipFill>
                      <a:blip r:embed="rId5"/>
                      <a:srcRect/>
                      <a:stretch>
                        <a:fillRect/>
                      </a:stretch>
                    </p:blipFill>
                    <p:spPr bwMode="auto">
                      <a:xfrm>
                        <a:off x="774699" y="1304925"/>
                        <a:ext cx="791210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50631" y="324276"/>
            <a:ext cx="6934200" cy="830997"/>
          </a:xfrm>
          <a:prstGeom prst="rect">
            <a:avLst/>
          </a:prstGeom>
          <a:noFill/>
        </p:spPr>
        <p:txBody>
          <a:bodyPr wrap="square" rtlCol="0">
            <a:spAutoFit/>
          </a:bodyPr>
          <a:lstStyle/>
          <a:p>
            <a:r>
              <a:rPr lang="en-US" sz="2400" dirty="0">
                <a:latin typeface="+mj-lt"/>
              </a:rPr>
              <a:t>With the Hamiltonian formalism comes the notion of phase space --</a:t>
            </a:r>
          </a:p>
        </p:txBody>
      </p:sp>
    </p:spTree>
    <p:extLst>
      <p:ext uri="{BB962C8B-B14F-4D97-AF65-F5344CB8AC3E}">
        <p14:creationId xmlns:p14="http://schemas.microsoft.com/office/powerpoint/2010/main" val="95986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9/23/2020</a:t>
            </a:r>
            <a:endParaRPr lang="en-US" dirty="0"/>
          </a:p>
        </p:txBody>
      </p:sp>
      <p:sp>
        <p:nvSpPr>
          <p:cNvPr id="3" name="Footer Placeholder 2"/>
          <p:cNvSpPr>
            <a:spLocks noGrp="1"/>
          </p:cNvSpPr>
          <p:nvPr>
            <p:ph type="ftr" sz="quarter" idx="11"/>
          </p:nvPr>
        </p:nvSpPr>
        <p:spPr/>
        <p:txBody>
          <a:bodyPr/>
          <a:lstStyle/>
          <a:p>
            <a:r>
              <a:rPr lang="en-US"/>
              <a:t>PHY 711  Fall 2020 --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11961443"/>
              </p:ext>
            </p:extLst>
          </p:nvPr>
        </p:nvGraphicFramePr>
        <p:xfrm>
          <a:off x="785813" y="823913"/>
          <a:ext cx="7862887" cy="4048125"/>
        </p:xfrm>
        <a:graphic>
          <a:graphicData uri="http://schemas.openxmlformats.org/presentationml/2006/ole">
            <mc:AlternateContent xmlns:mc="http://schemas.openxmlformats.org/markup-compatibility/2006">
              <mc:Choice xmlns:v="urn:schemas-microsoft-com:vml" Requires="v">
                <p:oleObj spid="_x0000_s127050" name="Equation" r:id="rId4" imgW="4063680" imgH="2108160" progId="Equation.DSMT4">
                  <p:embed/>
                </p:oleObj>
              </mc:Choice>
              <mc:Fallback>
                <p:oleObj name="Equation" r:id="rId4" imgW="4063680" imgH="2108160" progId="Equation.DSMT4">
                  <p:embed/>
                  <p:pic>
                    <p:nvPicPr>
                      <p:cNvPr id="0" name=""/>
                      <p:cNvPicPr>
                        <a:picLocks noChangeAspect="1" noChangeArrowheads="1"/>
                      </p:cNvPicPr>
                      <p:nvPr/>
                    </p:nvPicPr>
                    <p:blipFill>
                      <a:blip r:embed="rId5"/>
                      <a:srcRect/>
                      <a:stretch>
                        <a:fillRect/>
                      </a:stretch>
                    </p:blipFill>
                    <p:spPr bwMode="auto">
                      <a:xfrm>
                        <a:off x="785813" y="823913"/>
                        <a:ext cx="7862887"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7599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9779</TotalTime>
  <Words>2040</Words>
  <Application>Microsoft Office PowerPoint</Application>
  <PresentationFormat>On-screen Show (4:3)</PresentationFormat>
  <Paragraphs>346</Paragraphs>
  <Slides>45</Slides>
  <Notes>40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52" baseType="lpstr">
      <vt:lpstr>Arial</vt:lpstr>
      <vt:lpstr>Calibri</vt:lpstr>
      <vt:lpstr>Symbol</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529</cp:revision>
  <cp:lastPrinted>2020-09-22T02:40:41Z</cp:lastPrinted>
  <dcterms:created xsi:type="dcterms:W3CDTF">2012-01-10T18:32:24Z</dcterms:created>
  <dcterms:modified xsi:type="dcterms:W3CDTF">2020-09-23T15:06:59Z</dcterms:modified>
</cp:coreProperties>
</file>