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54" r:id="rId3"/>
    <p:sldId id="392" r:id="rId4"/>
    <p:sldId id="395" r:id="rId5"/>
    <p:sldId id="383" r:id="rId6"/>
    <p:sldId id="387" r:id="rId7"/>
    <p:sldId id="388" r:id="rId8"/>
    <p:sldId id="371" r:id="rId9"/>
    <p:sldId id="359" r:id="rId10"/>
    <p:sldId id="396" r:id="rId11"/>
    <p:sldId id="391" r:id="rId12"/>
    <p:sldId id="360" r:id="rId13"/>
    <p:sldId id="361" r:id="rId14"/>
    <p:sldId id="362" r:id="rId15"/>
    <p:sldId id="364" r:id="rId16"/>
    <p:sldId id="363" r:id="rId17"/>
    <p:sldId id="366" r:id="rId18"/>
    <p:sldId id="365" r:id="rId19"/>
    <p:sldId id="367" r:id="rId20"/>
    <p:sldId id="368" r:id="rId21"/>
    <p:sldId id="384" r:id="rId22"/>
    <p:sldId id="385" r:id="rId23"/>
    <p:sldId id="386" r:id="rId24"/>
    <p:sldId id="393" r:id="rId25"/>
    <p:sldId id="394" r:id="rId26"/>
    <p:sldId id="372" r:id="rId27"/>
    <p:sldId id="390" r:id="rId28"/>
    <p:sldId id="389"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100" d="100"/>
        <a:sy n="100" d="100"/>
      </p:scale>
      <p:origin x="0" y="-54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9/25/2020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9/25/2020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a variety of identities and methods and historically important ideas related to Hamiltonian and </a:t>
            </a:r>
            <a:r>
              <a:rPr lang="en-US" dirty="0" err="1"/>
              <a:t>Lagrangian</a:t>
            </a:r>
            <a:r>
              <a:rPr lang="en-US" dirty="0"/>
              <a:t> mechanics.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361994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Relationship between new Hamiltonian and original Hamiltonian.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410082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Focusing  on  finding the constants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210908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Deriving equations  for identifying constants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174942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of derivation.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945296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30123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Hamilton-Jacobi using harmonic oscillator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815904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Hamilton-Jacobi equations for harmonic oscillator.</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567873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829176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using the Hamilton-Jacobi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567819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63132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schedule shows that this lecture will wrap up Chapters 3 and 6.    There is no new homework assignment.   On Monday we will start discussing Chap. 4 and apply </a:t>
            </a:r>
            <a:r>
              <a:rPr lang="en-US" dirty="0" err="1"/>
              <a:t>Lagrangian</a:t>
            </a:r>
            <a:r>
              <a:rPr lang="en-US" dirty="0"/>
              <a:t> and Hamiltonian mechanics to small oscillations.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997478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what we have learned.</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0492548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2779725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a:t>
            </a:r>
            <a:r>
              <a:rPr lang="en-US"/>
              <a:t>to remember.</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93056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“virial theorem” is a useful identity for studying some mechanical systems.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7694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195525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165822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for a general Hamiltonian system.     The question is  what would happen if we change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411958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Thinking about changing the coordinates – indicated with lower case and larger case symbols.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862154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313767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58201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9/25/2020</a:t>
            </a:r>
            <a:endParaRPr lang="en-US" dirty="0"/>
          </a:p>
        </p:txBody>
      </p:sp>
      <p:sp>
        <p:nvSpPr>
          <p:cNvPr id="5" name="Footer Placeholder 4"/>
          <p:cNvSpPr>
            <a:spLocks noGrp="1"/>
          </p:cNvSpPr>
          <p:nvPr>
            <p:ph type="ftr" sz="quarter" idx="11"/>
          </p:nvPr>
        </p:nvSpPr>
        <p:spPr/>
        <p:txBody>
          <a:bodyPr/>
          <a:lstStyle/>
          <a:p>
            <a:r>
              <a:rPr lang="en-US"/>
              <a:t>PHY 711  Fall 2020 --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9/25/2020</a:t>
            </a:r>
            <a:endParaRPr lang="en-US" dirty="0"/>
          </a:p>
        </p:txBody>
      </p:sp>
      <p:sp>
        <p:nvSpPr>
          <p:cNvPr id="5" name="Footer Placeholder 4"/>
          <p:cNvSpPr>
            <a:spLocks noGrp="1"/>
          </p:cNvSpPr>
          <p:nvPr>
            <p:ph type="ftr" sz="quarter" idx="11"/>
          </p:nvPr>
        </p:nvSpPr>
        <p:spPr/>
        <p:txBody>
          <a:bodyPr/>
          <a:lstStyle/>
          <a:p>
            <a:r>
              <a:rPr lang="en-US"/>
              <a:t>PHY 711  Fall 2020 --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9/25/2020</a:t>
            </a:r>
            <a:endParaRPr lang="en-US" dirty="0"/>
          </a:p>
        </p:txBody>
      </p:sp>
      <p:sp>
        <p:nvSpPr>
          <p:cNvPr id="5" name="Footer Placeholder 4"/>
          <p:cNvSpPr>
            <a:spLocks noGrp="1"/>
          </p:cNvSpPr>
          <p:nvPr>
            <p:ph type="ftr" sz="quarter" idx="11"/>
          </p:nvPr>
        </p:nvSpPr>
        <p:spPr/>
        <p:txBody>
          <a:bodyPr/>
          <a:lstStyle/>
          <a:p>
            <a:r>
              <a:rPr lang="en-US"/>
              <a:t>PHY 711  Fall 2020 --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9/25/2020</a:t>
            </a:r>
            <a:endParaRPr lang="en-US" dirty="0"/>
          </a:p>
        </p:txBody>
      </p:sp>
      <p:sp>
        <p:nvSpPr>
          <p:cNvPr id="5" name="Footer Placeholder 4"/>
          <p:cNvSpPr>
            <a:spLocks noGrp="1"/>
          </p:cNvSpPr>
          <p:nvPr>
            <p:ph type="ftr" sz="quarter" idx="11"/>
          </p:nvPr>
        </p:nvSpPr>
        <p:spPr/>
        <p:txBody>
          <a:bodyPr/>
          <a:lstStyle/>
          <a:p>
            <a:r>
              <a:rPr lang="en-US"/>
              <a:t>PHY 711  Fall 2020 --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9/25/2020</a:t>
            </a:r>
            <a:endParaRPr lang="en-US" dirty="0"/>
          </a:p>
        </p:txBody>
      </p:sp>
      <p:sp>
        <p:nvSpPr>
          <p:cNvPr id="5" name="Footer Placeholder 4"/>
          <p:cNvSpPr>
            <a:spLocks noGrp="1"/>
          </p:cNvSpPr>
          <p:nvPr>
            <p:ph type="ftr" sz="quarter" idx="11"/>
          </p:nvPr>
        </p:nvSpPr>
        <p:spPr/>
        <p:txBody>
          <a:bodyPr/>
          <a:lstStyle/>
          <a:p>
            <a:r>
              <a:rPr lang="en-US"/>
              <a:t>PHY 711  Fall 2020 --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9/25/2020</a:t>
            </a:r>
            <a:endParaRPr lang="en-US" dirty="0"/>
          </a:p>
        </p:txBody>
      </p:sp>
      <p:sp>
        <p:nvSpPr>
          <p:cNvPr id="6" name="Footer Placeholder 5"/>
          <p:cNvSpPr>
            <a:spLocks noGrp="1"/>
          </p:cNvSpPr>
          <p:nvPr>
            <p:ph type="ftr" sz="quarter" idx="11"/>
          </p:nvPr>
        </p:nvSpPr>
        <p:spPr/>
        <p:txBody>
          <a:bodyPr/>
          <a:lstStyle/>
          <a:p>
            <a:r>
              <a:rPr lang="en-US"/>
              <a:t>PHY 711  Fall 2020 --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9/25/2020</a:t>
            </a:r>
            <a:endParaRPr lang="en-US" dirty="0"/>
          </a:p>
        </p:txBody>
      </p:sp>
      <p:sp>
        <p:nvSpPr>
          <p:cNvPr id="8" name="Footer Placeholder 7"/>
          <p:cNvSpPr>
            <a:spLocks noGrp="1"/>
          </p:cNvSpPr>
          <p:nvPr>
            <p:ph type="ftr" sz="quarter" idx="11"/>
          </p:nvPr>
        </p:nvSpPr>
        <p:spPr/>
        <p:txBody>
          <a:bodyPr/>
          <a:lstStyle/>
          <a:p>
            <a:r>
              <a:rPr lang="en-US"/>
              <a:t>PHY 711  Fall 2020 -- Lecture 14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9/25/2020</a:t>
            </a:r>
            <a:endParaRPr lang="en-US" dirty="0"/>
          </a:p>
        </p:txBody>
      </p:sp>
      <p:sp>
        <p:nvSpPr>
          <p:cNvPr id="4" name="Footer Placeholder 3"/>
          <p:cNvSpPr>
            <a:spLocks noGrp="1"/>
          </p:cNvSpPr>
          <p:nvPr>
            <p:ph type="ftr" sz="quarter" idx="11"/>
          </p:nvPr>
        </p:nvSpPr>
        <p:spPr/>
        <p:txBody>
          <a:bodyPr/>
          <a:lstStyle/>
          <a:p>
            <a:r>
              <a:rPr lang="en-US"/>
              <a:t>PHY 711  Fall 2020 -- Lecture 14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9/25/2020</a:t>
            </a:r>
            <a:endParaRPr lang="en-US" dirty="0"/>
          </a:p>
        </p:txBody>
      </p:sp>
      <p:sp>
        <p:nvSpPr>
          <p:cNvPr id="6" name="Footer Placeholder 5"/>
          <p:cNvSpPr>
            <a:spLocks noGrp="1"/>
          </p:cNvSpPr>
          <p:nvPr>
            <p:ph type="ftr" sz="quarter" idx="11"/>
          </p:nvPr>
        </p:nvSpPr>
        <p:spPr/>
        <p:txBody>
          <a:bodyPr/>
          <a:lstStyle/>
          <a:p>
            <a:r>
              <a:rPr lang="en-US"/>
              <a:t>PHY 711  Fall 2020 --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9/25/2020</a:t>
            </a:r>
            <a:endParaRPr lang="en-US" dirty="0"/>
          </a:p>
        </p:txBody>
      </p:sp>
      <p:sp>
        <p:nvSpPr>
          <p:cNvPr id="6" name="Footer Placeholder 5"/>
          <p:cNvSpPr>
            <a:spLocks noGrp="1"/>
          </p:cNvSpPr>
          <p:nvPr>
            <p:ph type="ftr" sz="quarter" idx="11"/>
          </p:nvPr>
        </p:nvSpPr>
        <p:spPr/>
        <p:txBody>
          <a:bodyPr/>
          <a:lstStyle/>
          <a:p>
            <a:r>
              <a:rPr lang="en-US"/>
              <a:t>PHY 711  Fall 2020 --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9/25/2020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14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8.wmf"/><Relationship Id="rId4" Type="http://schemas.openxmlformats.org/officeDocument/2006/relationships/oleObject" Target="../embeddings/oleObject26.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9.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8.bin"/><Relationship Id="rId5" Type="http://schemas.openxmlformats.org/officeDocument/2006/relationships/image" Target="../media/image29.wmf"/><Relationship Id="rId4" Type="http://schemas.openxmlformats.org/officeDocument/2006/relationships/oleObject" Target="../embeddings/oleObject27.bin"/><Relationship Id="rId9" Type="http://schemas.openxmlformats.org/officeDocument/2006/relationships/image" Target="../media/image31.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1.bin"/><Relationship Id="rId5" Type="http://schemas.openxmlformats.org/officeDocument/2006/relationships/image" Target="../media/image31.wmf"/><Relationship Id="rId4" Type="http://schemas.openxmlformats.org/officeDocument/2006/relationships/oleObject" Target="../embeddings/oleObject30.bin"/></Relationships>
</file>

<file path=ppt/slides/_rels/slide24.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33.bin"/><Relationship Id="rId4" Type="http://schemas.openxmlformats.org/officeDocument/2006/relationships/image" Target="../media/image3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6.bin"/><Relationship Id="rId5" Type="http://schemas.openxmlformats.org/officeDocument/2006/relationships/image" Target="../media/image36.wmf"/><Relationship Id="rId4" Type="http://schemas.openxmlformats.org/officeDocument/2006/relationships/oleObject" Target="../embeddings/oleObject35.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8.wmf"/><Relationship Id="rId4" Type="http://schemas.openxmlformats.org/officeDocument/2006/relationships/oleObject" Target="../embeddings/oleObject37.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39.wmf"/><Relationship Id="rId4" Type="http://schemas.openxmlformats.org/officeDocument/2006/relationships/oleObject" Target="../embeddings/oleObject3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4.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6504" y="354707"/>
            <a:ext cx="8991600" cy="5755422"/>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3200" b="1" dirty="0"/>
          </a:p>
          <a:p>
            <a:pPr algn="ctr"/>
            <a:r>
              <a:rPr lang="en-US" sz="3200" b="1" dirty="0"/>
              <a:t>Discussion on Lecture 14 -- Chap. 6 (F &amp; W)</a:t>
            </a:r>
          </a:p>
          <a:p>
            <a:pPr algn="ctr"/>
            <a:r>
              <a:rPr lang="en-US" sz="3200" b="1" dirty="0"/>
              <a:t>Extensions of Hamiltonian formalism</a:t>
            </a:r>
          </a:p>
          <a:p>
            <a:pPr marL="1428750" lvl="3" indent="-514350">
              <a:spcBef>
                <a:spcPct val="50000"/>
              </a:spcBef>
              <a:buFont typeface="+mj-lt"/>
              <a:buAutoNum type="arabicPeriod"/>
            </a:pPr>
            <a:r>
              <a:rPr lang="en-US" sz="3200" b="1" dirty="0" err="1">
                <a:solidFill>
                  <a:schemeClr val="folHlink"/>
                </a:solidFill>
              </a:rPr>
              <a:t>Virial</a:t>
            </a:r>
            <a:r>
              <a:rPr lang="en-US" sz="3200" b="1" dirty="0">
                <a:solidFill>
                  <a:schemeClr val="folHlink"/>
                </a:solidFill>
              </a:rPr>
              <a:t> theorem</a:t>
            </a:r>
          </a:p>
          <a:p>
            <a:pPr marL="1428750" lvl="3" indent="-514350">
              <a:spcBef>
                <a:spcPct val="50000"/>
              </a:spcBef>
              <a:buFont typeface="+mj-lt"/>
              <a:buAutoNum type="arabicPeriod"/>
            </a:pPr>
            <a:r>
              <a:rPr lang="en-US" sz="3200" b="1" dirty="0">
                <a:solidFill>
                  <a:schemeClr val="folHlink"/>
                </a:solidFill>
              </a:rPr>
              <a:t>Canonical transformations</a:t>
            </a:r>
          </a:p>
          <a:p>
            <a:pPr marL="1428750" lvl="3" indent="-514350">
              <a:spcBef>
                <a:spcPct val="50000"/>
              </a:spcBef>
              <a:buFont typeface="+mj-lt"/>
              <a:buAutoNum type="arabicPeriod"/>
            </a:pPr>
            <a:r>
              <a:rPr lang="en-US" sz="3200" b="1" dirty="0">
                <a:solidFill>
                  <a:schemeClr val="folHlink"/>
                </a:solidFill>
              </a:rPr>
              <a:t>Hamilton-Jacobi formalism</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9173FE-4EAD-4237-8DF5-A383FF0FEEDA}"/>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6309C059-2D92-4577-BFFC-1429240E1EA0}"/>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E67975AC-50D8-470E-A193-9448C2974D3D}"/>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44E3C913-175E-4435-972F-54629BFB2E83}"/>
              </a:ext>
            </a:extLst>
          </p:cNvPr>
          <p:cNvSpPr txBox="1"/>
          <p:nvPr/>
        </p:nvSpPr>
        <p:spPr>
          <a:xfrm>
            <a:off x="533400" y="381000"/>
            <a:ext cx="7543800" cy="4154984"/>
          </a:xfrm>
          <a:prstGeom prst="rect">
            <a:avLst/>
          </a:prstGeom>
          <a:noFill/>
        </p:spPr>
        <p:txBody>
          <a:bodyPr wrap="square" rtlCol="0">
            <a:spAutoFit/>
          </a:bodyPr>
          <a:lstStyle/>
          <a:p>
            <a:r>
              <a:rPr lang="en-US" sz="2400" dirty="0">
                <a:latin typeface="+mj-lt"/>
              </a:rPr>
              <a:t>Your question --   Why do we add the function F into the equation</a:t>
            </a:r>
          </a:p>
          <a:p>
            <a:endParaRPr lang="en-US" sz="2400" dirty="0">
              <a:latin typeface="+mj-lt"/>
            </a:endParaRPr>
          </a:p>
          <a:p>
            <a:r>
              <a:rPr lang="en-US" sz="2400" dirty="0">
                <a:latin typeface="+mj-lt"/>
              </a:rPr>
              <a:t>Comment – We have show that adding the total derivative of F to the equation adds 0 to the result which means that the solutions are ambiguous relative to this term.    We are motivated to explore the possibilities generated by this term which are guaranteed to fulfill the “canonical” equation construction.      Some of the results will be beautiful and some will be ugly.</a:t>
            </a:r>
          </a:p>
        </p:txBody>
      </p:sp>
    </p:spTree>
    <p:extLst>
      <p:ext uri="{BB962C8B-B14F-4D97-AF65-F5344CB8AC3E}">
        <p14:creationId xmlns:p14="http://schemas.microsoft.com/office/powerpoint/2010/main" val="2138402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EF589E-D52A-46FC-A3CA-F57DDBAB01EE}"/>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C901C987-FFAA-4AFF-BA4A-65A2F7CB03F0}"/>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931FD2E0-A277-4C7A-A6DE-D59C19DA64DD}"/>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134CB248-AF2D-4710-8202-B7757AC2F1DC}"/>
              </a:ext>
            </a:extLst>
          </p:cNvPr>
          <p:cNvSpPr txBox="1"/>
          <p:nvPr/>
        </p:nvSpPr>
        <p:spPr>
          <a:xfrm>
            <a:off x="381000" y="228600"/>
            <a:ext cx="76962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8D6C2946-16C6-49AD-92F2-CC3867DFC701}"/>
              </a:ext>
            </a:extLst>
          </p:cNvPr>
          <p:cNvGraphicFramePr>
            <a:graphicFrameLocks noChangeAspect="1"/>
          </p:cNvGraphicFramePr>
          <p:nvPr>
            <p:extLst>
              <p:ext uri="{D42A27DB-BD31-4B8C-83A1-F6EECF244321}">
                <p14:modId xmlns:p14="http://schemas.microsoft.com/office/powerpoint/2010/main" val="3700386264"/>
              </p:ext>
            </p:extLst>
          </p:nvPr>
        </p:nvGraphicFramePr>
        <p:xfrm>
          <a:off x="381000" y="777875"/>
          <a:ext cx="8564562" cy="5470525"/>
        </p:xfrm>
        <a:graphic>
          <a:graphicData uri="http://schemas.openxmlformats.org/presentationml/2006/ole">
            <mc:AlternateContent xmlns:mc="http://schemas.openxmlformats.org/markup-compatibility/2006">
              <mc:Choice xmlns:v="urn:schemas-microsoft-com:vml" Requires="v">
                <p:oleObj spid="_x0000_s170014" name="Equation" r:id="rId4" imgW="7137360" imgH="4559040" progId="Equation.DSMT4">
                  <p:embed/>
                </p:oleObj>
              </mc:Choice>
              <mc:Fallback>
                <p:oleObj name="Equation" r:id="rId4" imgW="7137360" imgH="4559040" progId="Equation.DSMT4">
                  <p:embed/>
                  <p:pic>
                    <p:nvPicPr>
                      <p:cNvPr id="6" name="Object 5"/>
                      <p:cNvPicPr>
                        <a:picLocks noChangeAspect="1" noChangeArrowheads="1"/>
                      </p:cNvPicPr>
                      <p:nvPr/>
                    </p:nvPicPr>
                    <p:blipFill>
                      <a:blip r:embed="rId5"/>
                      <a:srcRect/>
                      <a:stretch>
                        <a:fillRect/>
                      </a:stretch>
                    </p:blipFill>
                    <p:spPr bwMode="auto">
                      <a:xfrm>
                        <a:off x="381000" y="777875"/>
                        <a:ext cx="8564562" cy="54705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4722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33400" y="31865"/>
            <a:ext cx="8077200" cy="461665"/>
          </a:xfrm>
          <a:prstGeom prst="rect">
            <a:avLst/>
          </a:prstGeom>
          <a:noFill/>
        </p:spPr>
        <p:txBody>
          <a:bodyPr wrap="square" rtlCol="0">
            <a:spAutoFit/>
          </a:bodyPr>
          <a:lstStyle/>
          <a:p>
            <a:r>
              <a:rPr lang="en-US" sz="2400" dirty="0">
                <a:latin typeface="+mj-lt"/>
              </a:rPr>
              <a:t>Some relations between old and new variables:</a:t>
            </a:r>
          </a:p>
        </p:txBody>
      </p:sp>
      <p:graphicFrame>
        <p:nvGraphicFramePr>
          <p:cNvPr id="6" name="Object 5"/>
          <p:cNvGraphicFramePr>
            <a:graphicFrameLocks noChangeAspect="1"/>
          </p:cNvGraphicFramePr>
          <p:nvPr>
            <p:extLst>
              <p:ext uri="{D42A27DB-BD31-4B8C-83A1-F6EECF244321}">
                <p14:modId xmlns:p14="http://schemas.microsoft.com/office/powerpoint/2010/main" val="3066222193"/>
              </p:ext>
            </p:extLst>
          </p:nvPr>
        </p:nvGraphicFramePr>
        <p:xfrm>
          <a:off x="533400" y="878102"/>
          <a:ext cx="7304087" cy="2933700"/>
        </p:xfrm>
        <a:graphic>
          <a:graphicData uri="http://schemas.openxmlformats.org/presentationml/2006/ole">
            <mc:AlternateContent xmlns:mc="http://schemas.openxmlformats.org/markup-compatibility/2006">
              <mc:Choice xmlns:v="urn:schemas-microsoft-com:vml" Requires="v">
                <p:oleObj spid="_x0000_s141531" name="数式" r:id="rId4" imgW="3225600" imgH="1295280" progId="Equation.3">
                  <p:embed/>
                </p:oleObj>
              </mc:Choice>
              <mc:Fallback>
                <p:oleObj name="数式" r:id="rId4" imgW="3225600" imgH="1295280" progId="Equation.3">
                  <p:embed/>
                  <p:pic>
                    <p:nvPicPr>
                      <p:cNvPr id="0" name="Object 5"/>
                      <p:cNvPicPr>
                        <a:picLocks noChangeAspect="1" noChangeArrowheads="1"/>
                      </p:cNvPicPr>
                      <p:nvPr/>
                    </p:nvPicPr>
                    <p:blipFill>
                      <a:blip r:embed="rId5"/>
                      <a:srcRect/>
                      <a:stretch>
                        <a:fillRect/>
                      </a:stretch>
                    </p:blipFill>
                    <p:spPr bwMode="auto">
                      <a:xfrm>
                        <a:off x="533400" y="878102"/>
                        <a:ext cx="7304087"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76941629"/>
              </p:ext>
            </p:extLst>
          </p:nvPr>
        </p:nvGraphicFramePr>
        <p:xfrm>
          <a:off x="36163" y="3779637"/>
          <a:ext cx="8789988" cy="2759275"/>
        </p:xfrm>
        <a:graphic>
          <a:graphicData uri="http://schemas.openxmlformats.org/presentationml/2006/ole">
            <mc:AlternateContent xmlns:mc="http://schemas.openxmlformats.org/markup-compatibility/2006">
              <mc:Choice xmlns:v="urn:schemas-microsoft-com:vml" Requires="v">
                <p:oleObj spid="_x0000_s141532" name="Equation" r:id="rId6" imgW="4813200" imgH="1511280" progId="Equation.DSMT4">
                  <p:embed/>
                </p:oleObj>
              </mc:Choice>
              <mc:Fallback>
                <p:oleObj name="Equation" r:id="rId6" imgW="4813200" imgH="1511280" progId="Equation.DSMT4">
                  <p:embed/>
                  <p:pic>
                    <p:nvPicPr>
                      <p:cNvPr id="0" name="Object 5"/>
                      <p:cNvPicPr>
                        <a:picLocks noChangeAspect="1" noChangeArrowheads="1"/>
                      </p:cNvPicPr>
                      <p:nvPr/>
                    </p:nvPicPr>
                    <p:blipFill>
                      <a:blip r:embed="rId7"/>
                      <a:srcRect/>
                      <a:stretch>
                        <a:fillRect/>
                      </a:stretch>
                    </p:blipFill>
                    <p:spPr bwMode="auto">
                      <a:xfrm>
                        <a:off x="36163" y="3779637"/>
                        <a:ext cx="8789988" cy="27592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4429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73554961"/>
              </p:ext>
            </p:extLst>
          </p:nvPr>
        </p:nvGraphicFramePr>
        <p:xfrm>
          <a:off x="762000" y="838200"/>
          <a:ext cx="6958013" cy="4370388"/>
        </p:xfrm>
        <a:graphic>
          <a:graphicData uri="http://schemas.openxmlformats.org/presentationml/2006/ole">
            <mc:AlternateContent xmlns:mc="http://schemas.openxmlformats.org/markup-compatibility/2006">
              <mc:Choice xmlns:v="urn:schemas-microsoft-com:vml" Requires="v">
                <p:oleObj spid="_x0000_s142447" name="数式" r:id="rId4" imgW="3073320" imgH="1930320" progId="Equation.3">
                  <p:embed/>
                </p:oleObj>
              </mc:Choice>
              <mc:Fallback>
                <p:oleObj name="数式" r:id="rId4" imgW="3073320" imgH="1930320" progId="Equation.3">
                  <p:embed/>
                  <p:pic>
                    <p:nvPicPr>
                      <p:cNvPr id="0" name="Object 6"/>
                      <p:cNvPicPr>
                        <a:picLocks noChangeAspect="1" noChangeArrowheads="1"/>
                      </p:cNvPicPr>
                      <p:nvPr/>
                    </p:nvPicPr>
                    <p:blipFill>
                      <a:blip r:embed="rId5"/>
                      <a:srcRect/>
                      <a:stretch>
                        <a:fillRect/>
                      </a:stretch>
                    </p:blipFill>
                    <p:spPr bwMode="auto">
                      <a:xfrm>
                        <a:off x="762000" y="838200"/>
                        <a:ext cx="6958013" cy="437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169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533400" y="31865"/>
            <a:ext cx="8077200" cy="830997"/>
          </a:xfrm>
          <a:prstGeom prst="rect">
            <a:avLst/>
          </a:prstGeom>
          <a:noFill/>
        </p:spPr>
        <p:txBody>
          <a:bodyPr wrap="square" rtlCol="0">
            <a:spAutoFit/>
          </a:bodyPr>
          <a:lstStyle/>
          <a:p>
            <a:r>
              <a:rPr lang="en-US" sz="2400" dirty="0">
                <a:latin typeface="+mj-lt"/>
              </a:rPr>
              <a:t>Note that it is conceivable that if we were extraordinarily clever, we could find all of the constants of the motion! </a:t>
            </a:r>
          </a:p>
        </p:txBody>
      </p:sp>
      <p:graphicFrame>
        <p:nvGraphicFramePr>
          <p:cNvPr id="6" name="Object 5"/>
          <p:cNvGraphicFramePr>
            <a:graphicFrameLocks noChangeAspect="1"/>
          </p:cNvGraphicFramePr>
          <p:nvPr>
            <p:extLst>
              <p:ext uri="{D42A27DB-BD31-4B8C-83A1-F6EECF244321}">
                <p14:modId xmlns:p14="http://schemas.microsoft.com/office/powerpoint/2010/main" val="1848550301"/>
              </p:ext>
            </p:extLst>
          </p:nvPr>
        </p:nvGraphicFramePr>
        <p:xfrm>
          <a:off x="723900" y="1223963"/>
          <a:ext cx="6411913" cy="2644775"/>
        </p:xfrm>
        <a:graphic>
          <a:graphicData uri="http://schemas.openxmlformats.org/presentationml/2006/ole">
            <mc:AlternateContent xmlns:mc="http://schemas.openxmlformats.org/markup-compatibility/2006">
              <mc:Choice xmlns:v="urn:schemas-microsoft-com:vml" Requires="v">
                <p:oleObj spid="_x0000_s143579" name="数式" r:id="rId4" imgW="2831760" imgH="1168200" progId="Equation.3">
                  <p:embed/>
                </p:oleObj>
              </mc:Choice>
              <mc:Fallback>
                <p:oleObj name="数式" r:id="rId4" imgW="2831760" imgH="1168200" progId="Equation.3">
                  <p:embed/>
                  <p:pic>
                    <p:nvPicPr>
                      <p:cNvPr id="0" name="Object 6"/>
                      <p:cNvPicPr>
                        <a:picLocks noChangeAspect="1" noChangeArrowheads="1"/>
                      </p:cNvPicPr>
                      <p:nvPr/>
                    </p:nvPicPr>
                    <p:blipFill>
                      <a:blip r:embed="rId5"/>
                      <a:srcRect/>
                      <a:stretch>
                        <a:fillRect/>
                      </a:stretch>
                    </p:blipFill>
                    <p:spPr bwMode="auto">
                      <a:xfrm>
                        <a:off x="723900" y="1223963"/>
                        <a:ext cx="6411913"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533400" y="4343400"/>
            <a:ext cx="6629400" cy="461665"/>
          </a:xfrm>
          <a:prstGeom prst="rect">
            <a:avLst/>
          </a:prstGeom>
          <a:noFill/>
        </p:spPr>
        <p:txBody>
          <a:bodyPr wrap="square" rtlCol="0">
            <a:spAutoFit/>
          </a:bodyPr>
          <a:lstStyle/>
          <a:p>
            <a:r>
              <a:rPr lang="en-US" sz="2400" dirty="0">
                <a:latin typeface="+mj-lt"/>
              </a:rPr>
              <a:t>Possible solution – Hamilton-Jacobi theory:</a:t>
            </a:r>
          </a:p>
        </p:txBody>
      </p:sp>
      <p:graphicFrame>
        <p:nvGraphicFramePr>
          <p:cNvPr id="8" name="Object 7"/>
          <p:cNvGraphicFramePr>
            <a:graphicFrameLocks noChangeAspect="1"/>
          </p:cNvGraphicFramePr>
          <p:nvPr>
            <p:extLst>
              <p:ext uri="{D42A27DB-BD31-4B8C-83A1-F6EECF244321}">
                <p14:modId xmlns:p14="http://schemas.microsoft.com/office/powerpoint/2010/main" val="1925853263"/>
              </p:ext>
            </p:extLst>
          </p:nvPr>
        </p:nvGraphicFramePr>
        <p:xfrm>
          <a:off x="647700" y="5029200"/>
          <a:ext cx="7850188" cy="776288"/>
        </p:xfrm>
        <a:graphic>
          <a:graphicData uri="http://schemas.openxmlformats.org/presentationml/2006/ole">
            <mc:AlternateContent xmlns:mc="http://schemas.openxmlformats.org/markup-compatibility/2006">
              <mc:Choice xmlns:v="urn:schemas-microsoft-com:vml" Requires="v">
                <p:oleObj spid="_x0000_s143580" name="数式" r:id="rId6" imgW="3466800" imgH="342720" progId="Equation.3">
                  <p:embed/>
                </p:oleObj>
              </mc:Choice>
              <mc:Fallback>
                <p:oleObj name="数式" r:id="rId6" imgW="3466800" imgH="342720" progId="Equation.3">
                  <p:embed/>
                  <p:pic>
                    <p:nvPicPr>
                      <p:cNvPr id="0" name="Object 5"/>
                      <p:cNvPicPr>
                        <a:picLocks noChangeAspect="1" noChangeArrowheads="1"/>
                      </p:cNvPicPr>
                      <p:nvPr/>
                    </p:nvPicPr>
                    <p:blipFill>
                      <a:blip r:embed="rId7"/>
                      <a:srcRect/>
                      <a:stretch>
                        <a:fillRect/>
                      </a:stretch>
                    </p:blipFill>
                    <p:spPr bwMode="auto">
                      <a:xfrm>
                        <a:off x="647700" y="5029200"/>
                        <a:ext cx="7850188"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016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95253"/>
              </p:ext>
            </p:extLst>
          </p:nvPr>
        </p:nvGraphicFramePr>
        <p:xfrm>
          <a:off x="304800" y="614362"/>
          <a:ext cx="8597901" cy="5405438"/>
        </p:xfrm>
        <a:graphic>
          <a:graphicData uri="http://schemas.openxmlformats.org/presentationml/2006/ole">
            <mc:AlternateContent xmlns:mc="http://schemas.openxmlformats.org/markup-compatibility/2006">
              <mc:Choice xmlns:v="urn:schemas-microsoft-com:vml" Requires="v">
                <p:oleObj spid="_x0000_s145516" name="数式" r:id="rId4" imgW="3797280" imgH="2387520" progId="Equation.3">
                  <p:embed/>
                </p:oleObj>
              </mc:Choice>
              <mc:Fallback>
                <p:oleObj name="数式" r:id="rId4" imgW="3797280" imgH="2387520" progId="Equation.3">
                  <p:embed/>
                  <p:pic>
                    <p:nvPicPr>
                      <p:cNvPr id="0" name="Object 5"/>
                      <p:cNvPicPr>
                        <a:picLocks noChangeAspect="1" noChangeArrowheads="1"/>
                      </p:cNvPicPr>
                      <p:nvPr/>
                    </p:nvPicPr>
                    <p:blipFill>
                      <a:blip r:embed="rId5"/>
                      <a:srcRect/>
                      <a:stretch>
                        <a:fillRect/>
                      </a:stretch>
                    </p:blipFill>
                    <p:spPr bwMode="auto">
                      <a:xfrm>
                        <a:off x="304800" y="614362"/>
                        <a:ext cx="8597901" cy="54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1490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605662430"/>
              </p:ext>
            </p:extLst>
          </p:nvPr>
        </p:nvGraphicFramePr>
        <p:xfrm>
          <a:off x="381000" y="76200"/>
          <a:ext cx="7937500" cy="3765550"/>
        </p:xfrm>
        <a:graphic>
          <a:graphicData uri="http://schemas.openxmlformats.org/presentationml/2006/ole">
            <mc:AlternateContent xmlns:mc="http://schemas.openxmlformats.org/markup-compatibility/2006">
              <mc:Choice xmlns:v="urn:schemas-microsoft-com:vml" Requires="v">
                <p:oleObj spid="_x0000_s144600" name="数式" r:id="rId4" imgW="3504960" imgH="1663560" progId="Equation.3">
                  <p:embed/>
                </p:oleObj>
              </mc:Choice>
              <mc:Fallback>
                <p:oleObj name="数式" r:id="rId4" imgW="3504960" imgH="1663560" progId="Equation.3">
                  <p:embed/>
                  <p:pic>
                    <p:nvPicPr>
                      <p:cNvPr id="0" name="Object 4"/>
                      <p:cNvPicPr>
                        <a:picLocks noChangeAspect="1" noChangeArrowheads="1"/>
                      </p:cNvPicPr>
                      <p:nvPr/>
                    </p:nvPicPr>
                    <p:blipFill>
                      <a:blip r:embed="rId5"/>
                      <a:srcRect/>
                      <a:stretch>
                        <a:fillRect/>
                      </a:stretch>
                    </p:blipFill>
                    <p:spPr bwMode="auto">
                      <a:xfrm>
                        <a:off x="381000" y="76200"/>
                        <a:ext cx="7937500" cy="376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2" name="Group 21"/>
          <p:cNvGrpSpPr/>
          <p:nvPr/>
        </p:nvGrpSpPr>
        <p:grpSpPr>
          <a:xfrm>
            <a:off x="228600" y="3919538"/>
            <a:ext cx="8597900" cy="2328862"/>
            <a:chOff x="228600" y="3919538"/>
            <a:chExt cx="8597900" cy="2328862"/>
          </a:xfrm>
        </p:grpSpPr>
        <p:graphicFrame>
          <p:nvGraphicFramePr>
            <p:cNvPr id="8" name="Object 7"/>
            <p:cNvGraphicFramePr>
              <a:graphicFrameLocks noChangeAspect="1"/>
            </p:cNvGraphicFramePr>
            <p:nvPr>
              <p:extLst>
                <p:ext uri="{D42A27DB-BD31-4B8C-83A1-F6EECF244321}">
                  <p14:modId xmlns:p14="http://schemas.microsoft.com/office/powerpoint/2010/main" val="219498961"/>
                </p:ext>
              </p:extLst>
            </p:nvPr>
          </p:nvGraphicFramePr>
          <p:xfrm>
            <a:off x="228600" y="3919538"/>
            <a:ext cx="8597900" cy="2328862"/>
          </p:xfrm>
          <a:graphic>
            <a:graphicData uri="http://schemas.openxmlformats.org/presentationml/2006/ole">
              <mc:AlternateContent xmlns:mc="http://schemas.openxmlformats.org/markup-compatibility/2006">
                <mc:Choice xmlns:v="urn:schemas-microsoft-com:vml" Requires="v">
                  <p:oleObj spid="_x0000_s144601" name="数式" r:id="rId6" imgW="3797280" imgH="1028520" progId="Equation.3">
                    <p:embed/>
                  </p:oleObj>
                </mc:Choice>
                <mc:Fallback>
                  <p:oleObj name="数式" r:id="rId6" imgW="3797280" imgH="1028520" progId="Equation.3">
                    <p:embed/>
                    <p:pic>
                      <p:nvPicPr>
                        <p:cNvPr id="0" name="Object 4"/>
                        <p:cNvPicPr>
                          <a:picLocks noChangeAspect="1" noChangeArrowheads="1"/>
                        </p:cNvPicPr>
                        <p:nvPr/>
                      </p:nvPicPr>
                      <p:blipFill>
                        <a:blip r:embed="rId7"/>
                        <a:srcRect/>
                        <a:stretch>
                          <a:fillRect/>
                        </a:stretch>
                      </p:blipFill>
                      <p:spPr bwMode="auto">
                        <a:xfrm>
                          <a:off x="228600" y="3919538"/>
                          <a:ext cx="8597900"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Arrow Connector 9"/>
            <p:cNvCxnSpPr/>
            <p:nvPr/>
          </p:nvCxnSpPr>
          <p:spPr>
            <a:xfrm flipV="1">
              <a:off x="838200" y="5334000"/>
              <a:ext cx="990600" cy="75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486400" y="5181600"/>
              <a:ext cx="838200" cy="906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438400" y="5181600"/>
              <a:ext cx="1066800" cy="906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4600" y="4950767"/>
              <a:ext cx="1028700" cy="461665"/>
            </a:xfrm>
            <a:prstGeom prst="rect">
              <a:avLst/>
            </a:prstGeom>
            <a:noFill/>
          </p:spPr>
          <p:txBody>
            <a:bodyPr wrap="square" rtlCol="0">
              <a:spAutoFit/>
            </a:bodyPr>
            <a:lstStyle/>
            <a:p>
              <a:r>
                <a:rPr lang="en-US" sz="2400" dirty="0">
                  <a:latin typeface="+mj-lt"/>
                </a:rPr>
                <a:t>0</a:t>
              </a:r>
            </a:p>
          </p:txBody>
        </p:sp>
        <p:sp>
          <p:nvSpPr>
            <p:cNvPr id="20" name="TextBox 19"/>
            <p:cNvSpPr txBox="1"/>
            <p:nvPr/>
          </p:nvSpPr>
          <p:spPr>
            <a:xfrm>
              <a:off x="1905000" y="5029200"/>
              <a:ext cx="1028700" cy="461665"/>
            </a:xfrm>
            <a:prstGeom prst="rect">
              <a:avLst/>
            </a:prstGeom>
            <a:noFill/>
          </p:spPr>
          <p:txBody>
            <a:bodyPr wrap="square" rtlCol="0">
              <a:spAutoFit/>
            </a:bodyPr>
            <a:lstStyle/>
            <a:p>
              <a:r>
                <a:rPr lang="en-US" sz="2400" dirty="0">
                  <a:latin typeface="+mj-lt"/>
                </a:rPr>
                <a:t>0</a:t>
              </a:r>
            </a:p>
          </p:txBody>
        </p:sp>
        <p:sp>
          <p:nvSpPr>
            <p:cNvPr id="21" name="TextBox 20"/>
            <p:cNvSpPr txBox="1"/>
            <p:nvPr/>
          </p:nvSpPr>
          <p:spPr>
            <a:xfrm>
              <a:off x="3505200" y="5029200"/>
              <a:ext cx="1028700" cy="461665"/>
            </a:xfrm>
            <a:prstGeom prst="rect">
              <a:avLst/>
            </a:prstGeom>
            <a:noFill/>
          </p:spPr>
          <p:txBody>
            <a:bodyPr wrap="square" rtlCol="0">
              <a:spAutoFit/>
            </a:bodyPr>
            <a:lstStyle/>
            <a:p>
              <a:r>
                <a:rPr lang="en-US" sz="2400" dirty="0">
                  <a:latin typeface="+mj-lt"/>
                </a:rPr>
                <a:t>0</a:t>
              </a:r>
            </a:p>
          </p:txBody>
        </p:sp>
      </p:grpSp>
    </p:spTree>
    <p:extLst>
      <p:ext uri="{BB962C8B-B14F-4D97-AF65-F5344CB8AC3E}">
        <p14:creationId xmlns:p14="http://schemas.microsoft.com/office/powerpoint/2010/main" val="3344517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pSp>
        <p:nvGrpSpPr>
          <p:cNvPr id="15" name="Group 14"/>
          <p:cNvGrpSpPr/>
          <p:nvPr/>
        </p:nvGrpSpPr>
        <p:grpSpPr>
          <a:xfrm>
            <a:off x="228600" y="776288"/>
            <a:ext cx="8597900" cy="1841500"/>
            <a:chOff x="228600" y="4314826"/>
            <a:chExt cx="8597900" cy="1841500"/>
          </a:xfrm>
        </p:grpSpPr>
        <p:graphicFrame>
          <p:nvGraphicFramePr>
            <p:cNvPr id="7" name="Object 6"/>
            <p:cNvGraphicFramePr>
              <a:graphicFrameLocks noChangeAspect="1"/>
            </p:cNvGraphicFramePr>
            <p:nvPr>
              <p:extLst>
                <p:ext uri="{D42A27DB-BD31-4B8C-83A1-F6EECF244321}">
                  <p14:modId xmlns:p14="http://schemas.microsoft.com/office/powerpoint/2010/main" val="2090193992"/>
                </p:ext>
              </p:extLst>
            </p:nvPr>
          </p:nvGraphicFramePr>
          <p:xfrm>
            <a:off x="228600" y="4314826"/>
            <a:ext cx="8597900" cy="1841500"/>
          </p:xfrm>
          <a:graphic>
            <a:graphicData uri="http://schemas.openxmlformats.org/presentationml/2006/ole">
              <mc:AlternateContent xmlns:mc="http://schemas.openxmlformats.org/markup-compatibility/2006">
                <mc:Choice xmlns:v="urn:schemas-microsoft-com:vml" Requires="v">
                  <p:oleObj spid="_x0000_s147654" name="数式" r:id="rId4" imgW="3797280" imgH="812520" progId="Equation.3">
                    <p:embed/>
                  </p:oleObj>
                </mc:Choice>
                <mc:Fallback>
                  <p:oleObj name="数式" r:id="rId4" imgW="3797280" imgH="812520" progId="Equation.3">
                    <p:embed/>
                    <p:pic>
                      <p:nvPicPr>
                        <p:cNvPr id="0" name=""/>
                        <p:cNvPicPr>
                          <a:picLocks noChangeAspect="1" noChangeArrowheads="1"/>
                        </p:cNvPicPr>
                        <p:nvPr/>
                      </p:nvPicPr>
                      <p:blipFill>
                        <a:blip r:embed="rId5"/>
                        <a:srcRect/>
                        <a:stretch>
                          <a:fillRect/>
                        </a:stretch>
                      </p:blipFill>
                      <p:spPr bwMode="auto">
                        <a:xfrm>
                          <a:off x="228600" y="4314826"/>
                          <a:ext cx="859790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V="1">
              <a:off x="838200" y="5334000"/>
              <a:ext cx="990600" cy="75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486400" y="5181600"/>
              <a:ext cx="838200" cy="906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438400" y="5181600"/>
              <a:ext cx="1066800" cy="906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24600" y="4950767"/>
              <a:ext cx="1028700" cy="461665"/>
            </a:xfrm>
            <a:prstGeom prst="rect">
              <a:avLst/>
            </a:prstGeom>
            <a:noFill/>
          </p:spPr>
          <p:txBody>
            <a:bodyPr wrap="square" rtlCol="0">
              <a:spAutoFit/>
            </a:bodyPr>
            <a:lstStyle/>
            <a:p>
              <a:r>
                <a:rPr lang="en-US" sz="2400" dirty="0">
                  <a:latin typeface="+mj-lt"/>
                </a:rPr>
                <a:t>0</a:t>
              </a:r>
            </a:p>
          </p:txBody>
        </p:sp>
        <p:sp>
          <p:nvSpPr>
            <p:cNvPr id="12" name="TextBox 11"/>
            <p:cNvSpPr txBox="1"/>
            <p:nvPr/>
          </p:nvSpPr>
          <p:spPr>
            <a:xfrm>
              <a:off x="1905000" y="5029200"/>
              <a:ext cx="1028700" cy="461665"/>
            </a:xfrm>
            <a:prstGeom prst="rect">
              <a:avLst/>
            </a:prstGeom>
            <a:noFill/>
          </p:spPr>
          <p:txBody>
            <a:bodyPr wrap="square" rtlCol="0">
              <a:spAutoFit/>
            </a:bodyPr>
            <a:lstStyle/>
            <a:p>
              <a:r>
                <a:rPr lang="en-US" sz="2400" dirty="0">
                  <a:latin typeface="+mj-lt"/>
                </a:rPr>
                <a:t>0</a:t>
              </a:r>
            </a:p>
          </p:txBody>
        </p:sp>
        <p:sp>
          <p:nvSpPr>
            <p:cNvPr id="13" name="TextBox 12"/>
            <p:cNvSpPr txBox="1"/>
            <p:nvPr/>
          </p:nvSpPr>
          <p:spPr>
            <a:xfrm>
              <a:off x="3505200" y="5029200"/>
              <a:ext cx="1028700" cy="461665"/>
            </a:xfrm>
            <a:prstGeom prst="rect">
              <a:avLst/>
            </a:prstGeom>
            <a:noFill/>
          </p:spPr>
          <p:txBody>
            <a:bodyPr wrap="square" rtlCol="0">
              <a:spAutoFit/>
            </a:bodyPr>
            <a:lstStyle/>
            <a:p>
              <a:r>
                <a:rPr lang="en-US" sz="2400" dirty="0">
                  <a:latin typeface="+mj-lt"/>
                </a:rPr>
                <a:t>0</a:t>
              </a:r>
            </a:p>
          </p:txBody>
        </p:sp>
      </p:grpSp>
      <p:graphicFrame>
        <p:nvGraphicFramePr>
          <p:cNvPr id="16" name="Object 15"/>
          <p:cNvGraphicFramePr>
            <a:graphicFrameLocks noChangeAspect="1"/>
          </p:cNvGraphicFramePr>
          <p:nvPr>
            <p:extLst>
              <p:ext uri="{D42A27DB-BD31-4B8C-83A1-F6EECF244321}">
                <p14:modId xmlns:p14="http://schemas.microsoft.com/office/powerpoint/2010/main" val="2213359554"/>
              </p:ext>
            </p:extLst>
          </p:nvPr>
        </p:nvGraphicFramePr>
        <p:xfrm>
          <a:off x="479425" y="3324225"/>
          <a:ext cx="8108950" cy="1898650"/>
        </p:xfrm>
        <a:graphic>
          <a:graphicData uri="http://schemas.openxmlformats.org/presentationml/2006/ole">
            <mc:AlternateContent xmlns:mc="http://schemas.openxmlformats.org/markup-compatibility/2006">
              <mc:Choice xmlns:v="urn:schemas-microsoft-com:vml" Requires="v">
                <p:oleObj spid="_x0000_s147655" name="数式" r:id="rId6" imgW="3581280" imgH="838080" progId="Equation.3">
                  <p:embed/>
                </p:oleObj>
              </mc:Choice>
              <mc:Fallback>
                <p:oleObj name="数式" r:id="rId6" imgW="3581280" imgH="838080" progId="Equation.3">
                  <p:embed/>
                  <p:pic>
                    <p:nvPicPr>
                      <p:cNvPr id="0" name=""/>
                      <p:cNvPicPr>
                        <a:picLocks noChangeAspect="1" noChangeArrowheads="1"/>
                      </p:cNvPicPr>
                      <p:nvPr/>
                    </p:nvPicPr>
                    <p:blipFill>
                      <a:blip r:embed="rId7"/>
                      <a:srcRect/>
                      <a:stretch>
                        <a:fillRect/>
                      </a:stretch>
                    </p:blipFill>
                    <p:spPr bwMode="auto">
                      <a:xfrm>
                        <a:off x="479425" y="3324225"/>
                        <a:ext cx="8108950"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27943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609600" y="685800"/>
            <a:ext cx="8153400" cy="461665"/>
          </a:xfrm>
          <a:prstGeom prst="rect">
            <a:avLst/>
          </a:prstGeom>
          <a:noFill/>
        </p:spPr>
        <p:txBody>
          <a:bodyPr wrap="square" rtlCol="0">
            <a:spAutoFit/>
          </a:bodyPr>
          <a:lstStyle/>
          <a:p>
            <a:r>
              <a:rPr lang="en-US" sz="2400" dirty="0">
                <a:latin typeface="+mj-lt"/>
              </a:rPr>
              <a:t>Differential equation for </a:t>
            </a:r>
            <a:r>
              <a:rPr lang="en-US" sz="2400" b="1" i="1" dirty="0">
                <a:latin typeface="+mj-lt"/>
              </a:rPr>
              <a:t>S</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2846003839"/>
              </p:ext>
            </p:extLst>
          </p:nvPr>
        </p:nvGraphicFramePr>
        <p:xfrm>
          <a:off x="1600200" y="1371600"/>
          <a:ext cx="3824287" cy="1149350"/>
        </p:xfrm>
        <a:graphic>
          <a:graphicData uri="http://schemas.openxmlformats.org/presentationml/2006/ole">
            <mc:AlternateContent xmlns:mc="http://schemas.openxmlformats.org/markup-compatibility/2006">
              <mc:Choice xmlns:v="urn:schemas-microsoft-com:vml" Requires="v">
                <p:oleObj spid="_x0000_s146639" name="数式" r:id="rId4" imgW="1688760" imgH="507960" progId="Equation.3">
                  <p:embed/>
                </p:oleObj>
              </mc:Choice>
              <mc:Fallback>
                <p:oleObj name="数式" r:id="rId4" imgW="1688760" imgH="507960" progId="Equation.3">
                  <p:embed/>
                  <p:pic>
                    <p:nvPicPr>
                      <p:cNvPr id="0" name="Object 6"/>
                      <p:cNvPicPr>
                        <a:picLocks noChangeAspect="1" noChangeArrowheads="1"/>
                      </p:cNvPicPr>
                      <p:nvPr/>
                    </p:nvPicPr>
                    <p:blipFill>
                      <a:blip r:embed="rId5"/>
                      <a:srcRect/>
                      <a:stretch>
                        <a:fillRect/>
                      </a:stretch>
                    </p:blipFill>
                    <p:spPr bwMode="auto">
                      <a:xfrm>
                        <a:off x="1600200" y="1371600"/>
                        <a:ext cx="3824287"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81232300"/>
              </p:ext>
            </p:extLst>
          </p:nvPr>
        </p:nvGraphicFramePr>
        <p:xfrm>
          <a:off x="947737" y="2590800"/>
          <a:ext cx="7477125" cy="3792538"/>
        </p:xfrm>
        <a:graphic>
          <a:graphicData uri="http://schemas.openxmlformats.org/presentationml/2006/ole">
            <mc:AlternateContent xmlns:mc="http://schemas.openxmlformats.org/markup-compatibility/2006">
              <mc:Choice xmlns:v="urn:schemas-microsoft-com:vml" Requires="v">
                <p:oleObj spid="_x0000_s146640" name="数式" r:id="rId6" imgW="3301920" imgH="1676160" progId="Equation.3">
                  <p:embed/>
                </p:oleObj>
              </mc:Choice>
              <mc:Fallback>
                <p:oleObj name="数式" r:id="rId6" imgW="3301920" imgH="1676160" progId="Equation.3">
                  <p:embed/>
                  <p:pic>
                    <p:nvPicPr>
                      <p:cNvPr id="0" name="Object 5"/>
                      <p:cNvPicPr>
                        <a:picLocks noChangeAspect="1" noChangeArrowheads="1"/>
                      </p:cNvPicPr>
                      <p:nvPr/>
                    </p:nvPicPr>
                    <p:blipFill>
                      <a:blip r:embed="rId7"/>
                      <a:srcRect/>
                      <a:stretch>
                        <a:fillRect/>
                      </a:stretch>
                    </p:blipFill>
                    <p:spPr bwMode="auto">
                      <a:xfrm>
                        <a:off x="947737" y="2590800"/>
                        <a:ext cx="7477125" cy="379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23BB9F2C-15BA-4825-925E-620FF3D9DC91}"/>
              </a:ext>
            </a:extLst>
          </p:cNvPr>
          <p:cNvSpPr txBox="1"/>
          <p:nvPr/>
        </p:nvSpPr>
        <p:spPr>
          <a:xfrm>
            <a:off x="5943600" y="4800600"/>
            <a:ext cx="2743200" cy="830997"/>
          </a:xfrm>
          <a:prstGeom prst="rect">
            <a:avLst/>
          </a:prstGeom>
          <a:noFill/>
        </p:spPr>
        <p:txBody>
          <a:bodyPr wrap="square" rtlCol="0">
            <a:spAutoFit/>
          </a:bodyPr>
          <a:lstStyle/>
          <a:p>
            <a:r>
              <a:rPr lang="en-US" sz="2400" dirty="0">
                <a:latin typeface="+mj-lt"/>
              </a:rPr>
              <a:t>Does this look familiar?</a:t>
            </a:r>
          </a:p>
        </p:txBody>
      </p:sp>
    </p:spTree>
    <p:extLst>
      <p:ext uri="{BB962C8B-B14F-4D97-AF65-F5344CB8AC3E}">
        <p14:creationId xmlns:p14="http://schemas.microsoft.com/office/powerpoint/2010/main" val="2380412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46894"/>
              </p:ext>
            </p:extLst>
          </p:nvPr>
        </p:nvGraphicFramePr>
        <p:xfrm>
          <a:off x="533400" y="1219200"/>
          <a:ext cx="7477125" cy="4540250"/>
        </p:xfrm>
        <a:graphic>
          <a:graphicData uri="http://schemas.openxmlformats.org/presentationml/2006/ole">
            <mc:AlternateContent xmlns:mc="http://schemas.openxmlformats.org/markup-compatibility/2006">
              <mc:Choice xmlns:v="urn:schemas-microsoft-com:vml" Requires="v">
                <p:oleObj spid="_x0000_s148580" name="数式" r:id="rId4" imgW="3301920" imgH="2006280" progId="Equation.3">
                  <p:embed/>
                </p:oleObj>
              </mc:Choice>
              <mc:Fallback>
                <p:oleObj name="数式" r:id="rId4" imgW="3301920" imgH="2006280" progId="Equation.3">
                  <p:embed/>
                  <p:pic>
                    <p:nvPicPr>
                      <p:cNvPr id="0" name="Object 6"/>
                      <p:cNvPicPr>
                        <a:picLocks noChangeAspect="1" noChangeArrowheads="1"/>
                      </p:cNvPicPr>
                      <p:nvPr/>
                    </p:nvPicPr>
                    <p:blipFill>
                      <a:blip r:embed="rId5"/>
                      <a:srcRect/>
                      <a:stretch>
                        <a:fillRect/>
                      </a:stretch>
                    </p:blipFill>
                    <p:spPr bwMode="auto">
                      <a:xfrm>
                        <a:off x="533400" y="1219200"/>
                        <a:ext cx="7477125" cy="454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304800"/>
            <a:ext cx="6553200" cy="461665"/>
          </a:xfrm>
          <a:prstGeom prst="rect">
            <a:avLst/>
          </a:prstGeom>
          <a:noFill/>
        </p:spPr>
        <p:txBody>
          <a:bodyPr wrap="square" rtlCol="0">
            <a:spAutoFit/>
          </a:bodyPr>
          <a:lstStyle/>
          <a:p>
            <a:r>
              <a:rPr lang="en-US" sz="2400" dirty="0">
                <a:latin typeface="+mj-lt"/>
              </a:rPr>
              <a:t>Continued:</a:t>
            </a:r>
          </a:p>
        </p:txBody>
      </p:sp>
    </p:spTree>
    <p:extLst>
      <p:ext uri="{BB962C8B-B14F-4D97-AF65-F5344CB8AC3E}">
        <p14:creationId xmlns:p14="http://schemas.microsoft.com/office/powerpoint/2010/main" val="182757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7" name="Picture 6">
            <a:extLst>
              <a:ext uri="{FF2B5EF4-FFF2-40B4-BE49-F238E27FC236}">
                <a16:creationId xmlns:a16="http://schemas.microsoft.com/office/drawing/2014/main" id="{ED7BCB76-2941-49E3-B154-CE37E8658D22}"/>
              </a:ext>
            </a:extLst>
          </p:cNvPr>
          <p:cNvPicPr>
            <a:picLocks noChangeAspect="1"/>
          </p:cNvPicPr>
          <p:nvPr/>
        </p:nvPicPr>
        <p:blipFill>
          <a:blip r:embed="rId3"/>
          <a:stretch>
            <a:fillRect/>
          </a:stretch>
        </p:blipFill>
        <p:spPr>
          <a:xfrm>
            <a:off x="409575" y="402729"/>
            <a:ext cx="8722702" cy="5788521"/>
          </a:xfrm>
          <a:prstGeom prst="rect">
            <a:avLst/>
          </a:prstGeom>
        </p:spPr>
      </p:pic>
      <p:sp>
        <p:nvSpPr>
          <p:cNvPr id="5" name="Right Arrow 4"/>
          <p:cNvSpPr/>
          <p:nvPr/>
        </p:nvSpPr>
        <p:spPr>
          <a:xfrm>
            <a:off x="38227" y="54864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19322000"/>
              </p:ext>
            </p:extLst>
          </p:nvPr>
        </p:nvGraphicFramePr>
        <p:xfrm>
          <a:off x="838200" y="1066800"/>
          <a:ext cx="7823200" cy="4887913"/>
        </p:xfrm>
        <a:graphic>
          <a:graphicData uri="http://schemas.openxmlformats.org/presentationml/2006/ole">
            <mc:AlternateContent xmlns:mc="http://schemas.openxmlformats.org/markup-compatibility/2006">
              <mc:Choice xmlns:v="urn:schemas-microsoft-com:vml" Requires="v">
                <p:oleObj spid="_x0000_s149602" name="数式" r:id="rId4" imgW="3454200" imgH="2158920" progId="Equation.3">
                  <p:embed/>
                </p:oleObj>
              </mc:Choice>
              <mc:Fallback>
                <p:oleObj name="数式" r:id="rId4" imgW="3454200" imgH="2158920" progId="Equation.3">
                  <p:embed/>
                  <p:pic>
                    <p:nvPicPr>
                      <p:cNvPr id="0" name="Object 4"/>
                      <p:cNvPicPr>
                        <a:picLocks noChangeAspect="1" noChangeArrowheads="1"/>
                      </p:cNvPicPr>
                      <p:nvPr/>
                    </p:nvPicPr>
                    <p:blipFill>
                      <a:blip r:embed="rId5"/>
                      <a:srcRect/>
                      <a:stretch>
                        <a:fillRect/>
                      </a:stretch>
                    </p:blipFill>
                    <p:spPr bwMode="auto">
                      <a:xfrm>
                        <a:off x="838200" y="1066800"/>
                        <a:ext cx="7823200" cy="488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304800"/>
            <a:ext cx="6553200" cy="461665"/>
          </a:xfrm>
          <a:prstGeom prst="rect">
            <a:avLst/>
          </a:prstGeom>
          <a:noFill/>
        </p:spPr>
        <p:txBody>
          <a:bodyPr wrap="square" rtlCol="0">
            <a:spAutoFit/>
          </a:bodyPr>
          <a:lstStyle/>
          <a:p>
            <a:r>
              <a:rPr lang="en-US" sz="2400" dirty="0">
                <a:latin typeface="+mj-lt"/>
              </a:rPr>
              <a:t>Continued:</a:t>
            </a:r>
          </a:p>
        </p:txBody>
      </p:sp>
    </p:spTree>
    <p:extLst>
      <p:ext uri="{BB962C8B-B14F-4D97-AF65-F5344CB8AC3E}">
        <p14:creationId xmlns:p14="http://schemas.microsoft.com/office/powerpoint/2010/main" val="3093771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667573343"/>
              </p:ext>
            </p:extLst>
          </p:nvPr>
        </p:nvGraphicFramePr>
        <p:xfrm>
          <a:off x="477838" y="1060450"/>
          <a:ext cx="8216900" cy="5210175"/>
        </p:xfrm>
        <a:graphic>
          <a:graphicData uri="http://schemas.openxmlformats.org/presentationml/2006/ole">
            <mc:AlternateContent xmlns:mc="http://schemas.openxmlformats.org/markup-compatibility/2006">
              <mc:Choice xmlns:v="urn:schemas-microsoft-com:vml" Requires="v">
                <p:oleObj spid="_x0000_s161861" name="Equation" r:id="rId4" imgW="4940280" imgH="3136680" progId="Equation.DSMT4">
                  <p:embed/>
                </p:oleObj>
              </mc:Choice>
              <mc:Fallback>
                <p:oleObj name="Equation" r:id="rId4" imgW="4940280" imgH="3136680" progId="Equation.DSMT4">
                  <p:embed/>
                  <p:pic>
                    <p:nvPicPr>
                      <p:cNvPr id="0" name=""/>
                      <p:cNvPicPr>
                        <a:picLocks noChangeAspect="1" noChangeArrowheads="1"/>
                      </p:cNvPicPr>
                      <p:nvPr/>
                    </p:nvPicPr>
                    <p:blipFill>
                      <a:blip r:embed="rId5"/>
                      <a:srcRect/>
                      <a:stretch>
                        <a:fillRect/>
                      </a:stretch>
                    </p:blipFill>
                    <p:spPr bwMode="auto">
                      <a:xfrm>
                        <a:off x="477838" y="1060450"/>
                        <a:ext cx="8216900" cy="5210175"/>
                      </a:xfrm>
                      <a:prstGeom prst="rect">
                        <a:avLst/>
                      </a:prstGeom>
                      <a:noFill/>
                      <a:ln>
                        <a:noFill/>
                      </a:ln>
                    </p:spPr>
                  </p:pic>
                </p:oleObj>
              </mc:Fallback>
            </mc:AlternateContent>
          </a:graphicData>
        </a:graphic>
      </p:graphicFrame>
      <p:sp>
        <p:nvSpPr>
          <p:cNvPr id="8" name="TextBox 7"/>
          <p:cNvSpPr txBox="1"/>
          <p:nvPr/>
        </p:nvSpPr>
        <p:spPr>
          <a:xfrm>
            <a:off x="457200" y="457200"/>
            <a:ext cx="6629400" cy="461665"/>
          </a:xfrm>
          <a:prstGeom prst="rect">
            <a:avLst/>
          </a:prstGeom>
          <a:noFill/>
        </p:spPr>
        <p:txBody>
          <a:bodyPr wrap="square" rtlCol="0">
            <a:spAutoFit/>
          </a:bodyPr>
          <a:lstStyle/>
          <a:p>
            <a:r>
              <a:rPr lang="en-US" sz="2400" dirty="0">
                <a:latin typeface="+mj-lt"/>
              </a:rPr>
              <a:t>Another example of Hamilton Jacobi equations</a:t>
            </a:r>
          </a:p>
        </p:txBody>
      </p:sp>
    </p:spTree>
    <p:extLst>
      <p:ext uri="{BB962C8B-B14F-4D97-AF65-F5344CB8AC3E}">
        <p14:creationId xmlns:p14="http://schemas.microsoft.com/office/powerpoint/2010/main" val="2841677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91170548"/>
              </p:ext>
            </p:extLst>
          </p:nvPr>
        </p:nvGraphicFramePr>
        <p:xfrm>
          <a:off x="169991" y="1477058"/>
          <a:ext cx="7264400" cy="2468562"/>
        </p:xfrm>
        <a:graphic>
          <a:graphicData uri="http://schemas.openxmlformats.org/presentationml/2006/ole">
            <mc:AlternateContent xmlns:mc="http://schemas.openxmlformats.org/markup-compatibility/2006">
              <mc:Choice xmlns:v="urn:schemas-microsoft-com:vml" Requires="v">
                <p:oleObj spid="_x0000_s163024" name="Equation" r:id="rId4" imgW="4368600" imgH="1485720" progId="Equation.DSMT4">
                  <p:embed/>
                </p:oleObj>
              </mc:Choice>
              <mc:Fallback>
                <p:oleObj name="Equation" r:id="rId4" imgW="4368600" imgH="1485720" progId="Equation.DSMT4">
                  <p:embed/>
                  <p:pic>
                    <p:nvPicPr>
                      <p:cNvPr id="0" name=""/>
                      <p:cNvPicPr>
                        <a:picLocks noChangeAspect="1" noChangeArrowheads="1"/>
                      </p:cNvPicPr>
                      <p:nvPr/>
                    </p:nvPicPr>
                    <p:blipFill>
                      <a:blip r:embed="rId5"/>
                      <a:srcRect/>
                      <a:stretch>
                        <a:fillRect/>
                      </a:stretch>
                    </p:blipFill>
                    <p:spPr bwMode="auto">
                      <a:xfrm>
                        <a:off x="169991" y="1477058"/>
                        <a:ext cx="7264400" cy="246856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64054234"/>
              </p:ext>
            </p:extLst>
          </p:nvPr>
        </p:nvGraphicFramePr>
        <p:xfrm>
          <a:off x="29817" y="-62817"/>
          <a:ext cx="6442075" cy="1539875"/>
        </p:xfrm>
        <a:graphic>
          <a:graphicData uri="http://schemas.openxmlformats.org/presentationml/2006/ole">
            <mc:AlternateContent xmlns:mc="http://schemas.openxmlformats.org/markup-compatibility/2006">
              <mc:Choice xmlns:v="urn:schemas-microsoft-com:vml" Requires="v">
                <p:oleObj spid="_x0000_s163025" name="Equation" r:id="rId6" imgW="3873240" imgH="927000" progId="Equation.DSMT4">
                  <p:embed/>
                </p:oleObj>
              </mc:Choice>
              <mc:Fallback>
                <p:oleObj name="Equation" r:id="rId6" imgW="3873240" imgH="927000" progId="Equation.DSMT4">
                  <p:embed/>
                  <p:pic>
                    <p:nvPicPr>
                      <p:cNvPr id="0" name=""/>
                      <p:cNvPicPr>
                        <a:picLocks noChangeAspect="1" noChangeArrowheads="1"/>
                      </p:cNvPicPr>
                      <p:nvPr/>
                    </p:nvPicPr>
                    <p:blipFill>
                      <a:blip r:embed="rId7"/>
                      <a:srcRect/>
                      <a:stretch>
                        <a:fillRect/>
                      </a:stretch>
                    </p:blipFill>
                    <p:spPr bwMode="auto">
                      <a:xfrm>
                        <a:off x="29817" y="-62817"/>
                        <a:ext cx="6442075" cy="153987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62377969"/>
              </p:ext>
            </p:extLst>
          </p:nvPr>
        </p:nvGraphicFramePr>
        <p:xfrm>
          <a:off x="107043" y="3752623"/>
          <a:ext cx="7147182" cy="932241"/>
        </p:xfrm>
        <a:graphic>
          <a:graphicData uri="http://schemas.openxmlformats.org/presentationml/2006/ole">
            <mc:AlternateContent xmlns:mc="http://schemas.openxmlformats.org/markup-compatibility/2006">
              <mc:Choice xmlns:v="urn:schemas-microsoft-com:vml" Requires="v">
                <p:oleObj spid="_x0000_s163026" name="Equation" r:id="rId8" imgW="4381200" imgH="571320" progId="Equation.DSMT4">
                  <p:embed/>
                </p:oleObj>
              </mc:Choice>
              <mc:Fallback>
                <p:oleObj name="Equation" r:id="rId8" imgW="4381200" imgH="571320" progId="Equation.DSMT4">
                  <p:embed/>
                  <p:pic>
                    <p:nvPicPr>
                      <p:cNvPr id="0" name=""/>
                      <p:cNvPicPr/>
                      <p:nvPr/>
                    </p:nvPicPr>
                    <p:blipFill>
                      <a:blip r:embed="rId9"/>
                      <a:stretch>
                        <a:fillRect/>
                      </a:stretch>
                    </p:blipFill>
                    <p:spPr>
                      <a:xfrm>
                        <a:off x="107043" y="3752623"/>
                        <a:ext cx="7147182" cy="932241"/>
                      </a:xfrm>
                      <a:prstGeom prst="rect">
                        <a:avLst/>
                      </a:prstGeom>
                    </p:spPr>
                  </p:pic>
                </p:oleObj>
              </mc:Fallback>
            </mc:AlternateContent>
          </a:graphicData>
        </a:graphic>
      </p:graphicFrame>
    </p:spTree>
    <p:extLst>
      <p:ext uri="{BB962C8B-B14F-4D97-AF65-F5344CB8AC3E}">
        <p14:creationId xmlns:p14="http://schemas.microsoft.com/office/powerpoint/2010/main" val="3354584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485274" y="425116"/>
            <a:ext cx="2667718" cy="584775"/>
          </a:xfrm>
          <a:prstGeom prst="rect">
            <a:avLst/>
          </a:prstGeom>
          <a:noFill/>
        </p:spPr>
        <p:txBody>
          <a:bodyPr wrap="none" rtlCol="0">
            <a:spAutoFit/>
          </a:bodyPr>
          <a:lstStyle/>
          <a:p>
            <a:r>
              <a:rPr lang="en-US" sz="3200" dirty="0">
                <a:latin typeface="+mj-lt"/>
              </a:rPr>
              <a:t>Check action:</a:t>
            </a:r>
          </a:p>
        </p:txBody>
      </p:sp>
      <p:graphicFrame>
        <p:nvGraphicFramePr>
          <p:cNvPr id="6" name="Object 5"/>
          <p:cNvGraphicFramePr>
            <a:graphicFrameLocks noChangeAspect="1"/>
          </p:cNvGraphicFramePr>
          <p:nvPr>
            <p:extLst>
              <p:ext uri="{D42A27DB-BD31-4B8C-83A1-F6EECF244321}">
                <p14:modId xmlns:p14="http://schemas.microsoft.com/office/powerpoint/2010/main" val="1909491509"/>
              </p:ext>
            </p:extLst>
          </p:nvPr>
        </p:nvGraphicFramePr>
        <p:xfrm>
          <a:off x="457200" y="3429000"/>
          <a:ext cx="7734570" cy="1008857"/>
        </p:xfrm>
        <a:graphic>
          <a:graphicData uri="http://schemas.openxmlformats.org/presentationml/2006/ole">
            <mc:AlternateContent xmlns:mc="http://schemas.openxmlformats.org/markup-compatibility/2006">
              <mc:Choice xmlns:v="urn:schemas-microsoft-com:vml" Requires="v">
                <p:oleObj spid="_x0000_s163970" name="Equation" r:id="rId4" imgW="4381200" imgH="571320" progId="Equation.DSMT4">
                  <p:embed/>
                </p:oleObj>
              </mc:Choice>
              <mc:Fallback>
                <p:oleObj name="Equation" r:id="rId4" imgW="4381200" imgH="571320" progId="Equation.DSMT4">
                  <p:embed/>
                  <p:pic>
                    <p:nvPicPr>
                      <p:cNvPr id="0" name=""/>
                      <p:cNvPicPr/>
                      <p:nvPr/>
                    </p:nvPicPr>
                    <p:blipFill>
                      <a:blip r:embed="rId5"/>
                      <a:stretch>
                        <a:fillRect/>
                      </a:stretch>
                    </p:blipFill>
                    <p:spPr>
                      <a:xfrm>
                        <a:off x="457200" y="3429000"/>
                        <a:ext cx="7734570" cy="100885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93708085"/>
              </p:ext>
            </p:extLst>
          </p:nvPr>
        </p:nvGraphicFramePr>
        <p:xfrm>
          <a:off x="336550" y="1057275"/>
          <a:ext cx="6537325" cy="2201863"/>
        </p:xfrm>
        <a:graphic>
          <a:graphicData uri="http://schemas.openxmlformats.org/presentationml/2006/ole">
            <mc:AlternateContent xmlns:mc="http://schemas.openxmlformats.org/markup-compatibility/2006">
              <mc:Choice xmlns:v="urn:schemas-microsoft-com:vml" Requires="v">
                <p:oleObj spid="_x0000_s163971" name="Equation" r:id="rId6" imgW="3809880" imgH="1282680" progId="Equation.DSMT4">
                  <p:embed/>
                </p:oleObj>
              </mc:Choice>
              <mc:Fallback>
                <p:oleObj name="Equation" r:id="rId6" imgW="3809880" imgH="1282680" progId="Equation.DSMT4">
                  <p:embed/>
                  <p:pic>
                    <p:nvPicPr>
                      <p:cNvPr id="0" name=""/>
                      <p:cNvPicPr/>
                      <p:nvPr/>
                    </p:nvPicPr>
                    <p:blipFill>
                      <a:blip r:embed="rId7"/>
                      <a:stretch>
                        <a:fillRect/>
                      </a:stretch>
                    </p:blipFill>
                    <p:spPr>
                      <a:xfrm>
                        <a:off x="336550" y="1057275"/>
                        <a:ext cx="6537325" cy="2201863"/>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7A5D4A5-64F0-45C1-BCE5-BCBFF4D14855}"/>
              </a:ext>
            </a:extLst>
          </p:cNvPr>
          <p:cNvSpPr txBox="1"/>
          <p:nvPr/>
        </p:nvSpPr>
        <p:spPr>
          <a:xfrm>
            <a:off x="762000" y="4800600"/>
            <a:ext cx="7086600" cy="461665"/>
          </a:xfrm>
          <a:prstGeom prst="rect">
            <a:avLst/>
          </a:prstGeom>
          <a:noFill/>
        </p:spPr>
        <p:txBody>
          <a:bodyPr wrap="square" rtlCol="0">
            <a:spAutoFit/>
          </a:bodyPr>
          <a:lstStyle/>
          <a:p>
            <a:r>
              <a:rPr lang="en-US" sz="2400" dirty="0">
                <a:latin typeface="+mj-lt"/>
              </a:rPr>
              <a:t>Agrees with Hamilton-Jacobi analysis.</a:t>
            </a:r>
          </a:p>
        </p:txBody>
      </p:sp>
    </p:spTree>
    <p:extLst>
      <p:ext uri="{BB962C8B-B14F-4D97-AF65-F5344CB8AC3E}">
        <p14:creationId xmlns:p14="http://schemas.microsoft.com/office/powerpoint/2010/main" val="1762526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B6A4F6-279D-40EA-A48B-50215F4F92F8}"/>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2C0B35F0-3CD3-4060-B26A-FBCDDF03F9E0}"/>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3CDC8AB7-A41A-4388-BC63-E7958C09854F}"/>
              </a:ext>
            </a:extLst>
          </p:cNvPr>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a:extLst>
              <a:ext uri="{FF2B5EF4-FFF2-40B4-BE49-F238E27FC236}">
                <a16:creationId xmlns:a16="http://schemas.microsoft.com/office/drawing/2014/main" id="{95EC18C8-D0F6-4D2D-8DE4-FE60D33E63C3}"/>
              </a:ext>
            </a:extLst>
          </p:cNvPr>
          <p:cNvGraphicFramePr>
            <a:graphicFrameLocks noChangeAspect="1"/>
          </p:cNvGraphicFramePr>
          <p:nvPr>
            <p:extLst>
              <p:ext uri="{D42A27DB-BD31-4B8C-83A1-F6EECF244321}">
                <p14:modId xmlns:p14="http://schemas.microsoft.com/office/powerpoint/2010/main" val="3183418594"/>
              </p:ext>
            </p:extLst>
          </p:nvPr>
        </p:nvGraphicFramePr>
        <p:xfrm>
          <a:off x="1371600" y="304800"/>
          <a:ext cx="4894262" cy="2714626"/>
        </p:xfrm>
        <a:graphic>
          <a:graphicData uri="http://schemas.openxmlformats.org/presentationml/2006/ole">
            <mc:AlternateContent xmlns:mc="http://schemas.openxmlformats.org/markup-compatibility/2006">
              <mc:Choice xmlns:v="urn:schemas-microsoft-com:vml" Requires="v">
                <p:oleObj spid="_x0000_s171056" name="Equation" r:id="rId3" imgW="3136680" imgH="1739880" progId="Equation.DSMT4">
                  <p:embed/>
                </p:oleObj>
              </mc:Choice>
              <mc:Fallback>
                <p:oleObj name="Equation" r:id="rId3" imgW="3136680" imgH="1739880" progId="Equation.DSMT4">
                  <p:embed/>
                  <p:pic>
                    <p:nvPicPr>
                      <p:cNvPr id="8" name="Object 7">
                        <a:extLst>
                          <a:ext uri="{FF2B5EF4-FFF2-40B4-BE49-F238E27FC236}">
                            <a16:creationId xmlns:a16="http://schemas.microsoft.com/office/drawing/2014/main" id="{E113F0A9-31B0-40AA-ABAD-D1CD019DE72E}"/>
                          </a:ext>
                        </a:extLst>
                      </p:cNvPr>
                      <p:cNvPicPr/>
                      <p:nvPr/>
                    </p:nvPicPr>
                    <p:blipFill>
                      <a:blip r:embed="rId4"/>
                      <a:stretch>
                        <a:fillRect/>
                      </a:stretch>
                    </p:blipFill>
                    <p:spPr>
                      <a:xfrm>
                        <a:off x="1371600" y="304800"/>
                        <a:ext cx="4894262" cy="271462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C309C870-4C5B-4185-AAB4-E1C49AFF74A4}"/>
              </a:ext>
            </a:extLst>
          </p:cNvPr>
          <p:cNvGraphicFramePr>
            <a:graphicFrameLocks noChangeAspect="1"/>
          </p:cNvGraphicFramePr>
          <p:nvPr>
            <p:extLst>
              <p:ext uri="{D42A27DB-BD31-4B8C-83A1-F6EECF244321}">
                <p14:modId xmlns:p14="http://schemas.microsoft.com/office/powerpoint/2010/main" val="1073621270"/>
              </p:ext>
            </p:extLst>
          </p:nvPr>
        </p:nvGraphicFramePr>
        <p:xfrm>
          <a:off x="1524000" y="3019426"/>
          <a:ext cx="6983412" cy="3290887"/>
        </p:xfrm>
        <a:graphic>
          <a:graphicData uri="http://schemas.openxmlformats.org/presentationml/2006/ole">
            <mc:AlternateContent xmlns:mc="http://schemas.openxmlformats.org/markup-compatibility/2006">
              <mc:Choice xmlns:v="urn:schemas-microsoft-com:vml" Requires="v">
                <p:oleObj spid="_x0000_s171057" name="Equation" r:id="rId5" imgW="4279680" imgH="2019240" progId="Equation.DSMT4">
                  <p:embed/>
                </p:oleObj>
              </mc:Choice>
              <mc:Fallback>
                <p:oleObj name="Equation" r:id="rId5" imgW="4279680" imgH="2019240" progId="Equation.DSMT4">
                  <p:embed/>
                  <p:pic>
                    <p:nvPicPr>
                      <p:cNvPr id="7" name="Object 6"/>
                      <p:cNvPicPr/>
                      <p:nvPr/>
                    </p:nvPicPr>
                    <p:blipFill>
                      <a:blip r:embed="rId6"/>
                      <a:stretch>
                        <a:fillRect/>
                      </a:stretch>
                    </p:blipFill>
                    <p:spPr>
                      <a:xfrm>
                        <a:off x="1524000" y="3019426"/>
                        <a:ext cx="6983412" cy="32908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649F7F1-B782-43CC-A7D9-F384DC806D06}"/>
              </a:ext>
            </a:extLst>
          </p:cNvPr>
          <p:cNvGraphicFramePr>
            <a:graphicFrameLocks noChangeAspect="1"/>
          </p:cNvGraphicFramePr>
          <p:nvPr>
            <p:extLst>
              <p:ext uri="{D42A27DB-BD31-4B8C-83A1-F6EECF244321}">
                <p14:modId xmlns:p14="http://schemas.microsoft.com/office/powerpoint/2010/main" val="666255093"/>
              </p:ext>
            </p:extLst>
          </p:nvPr>
        </p:nvGraphicFramePr>
        <p:xfrm>
          <a:off x="5943600" y="5181600"/>
          <a:ext cx="2884394" cy="838200"/>
        </p:xfrm>
        <a:graphic>
          <a:graphicData uri="http://schemas.openxmlformats.org/presentationml/2006/ole">
            <mc:AlternateContent xmlns:mc="http://schemas.openxmlformats.org/markup-compatibility/2006">
              <mc:Choice xmlns:v="urn:schemas-microsoft-com:vml" Requires="v">
                <p:oleObj spid="_x0000_s171058" name="Equation" r:id="rId7" imgW="1485720" imgH="431640" progId="Equation.DSMT4">
                  <p:embed/>
                </p:oleObj>
              </mc:Choice>
              <mc:Fallback>
                <p:oleObj name="Equation" r:id="rId7" imgW="1485720" imgH="431640" progId="Equation.DSMT4">
                  <p:embed/>
                  <p:pic>
                    <p:nvPicPr>
                      <p:cNvPr id="0" name=""/>
                      <p:cNvPicPr/>
                      <p:nvPr/>
                    </p:nvPicPr>
                    <p:blipFill>
                      <a:blip r:embed="rId8"/>
                      <a:stretch>
                        <a:fillRect/>
                      </a:stretch>
                    </p:blipFill>
                    <p:spPr>
                      <a:xfrm>
                        <a:off x="5943600" y="5181600"/>
                        <a:ext cx="2884394" cy="838200"/>
                      </a:xfrm>
                      <a:prstGeom prst="rect">
                        <a:avLst/>
                      </a:prstGeom>
                    </p:spPr>
                  </p:pic>
                </p:oleObj>
              </mc:Fallback>
            </mc:AlternateContent>
          </a:graphicData>
        </a:graphic>
      </p:graphicFrame>
    </p:spTree>
    <p:extLst>
      <p:ext uri="{BB962C8B-B14F-4D97-AF65-F5344CB8AC3E}">
        <p14:creationId xmlns:p14="http://schemas.microsoft.com/office/powerpoint/2010/main" val="1875079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0A412-3DC3-44A5-B2F7-AADF3996DEAB}"/>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6C7A3C6B-6D9E-4125-8C1C-285EBEF9A576}"/>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035F37B9-120A-43E5-B270-21EA5292E413}"/>
              </a:ext>
            </a:extLst>
          </p:cNvPr>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a:extLst>
              <a:ext uri="{FF2B5EF4-FFF2-40B4-BE49-F238E27FC236}">
                <a16:creationId xmlns:a16="http://schemas.microsoft.com/office/drawing/2014/main" id="{5CE55597-BCFC-4419-BFA4-1E49E29C043B}"/>
              </a:ext>
            </a:extLst>
          </p:cNvPr>
          <p:cNvSpPr txBox="1"/>
          <p:nvPr/>
        </p:nvSpPr>
        <p:spPr>
          <a:xfrm>
            <a:off x="457200" y="304800"/>
            <a:ext cx="7543800" cy="1938992"/>
          </a:xfrm>
          <a:prstGeom prst="rect">
            <a:avLst/>
          </a:prstGeom>
          <a:noFill/>
        </p:spPr>
        <p:txBody>
          <a:bodyPr wrap="square" rtlCol="0">
            <a:spAutoFit/>
          </a:bodyPr>
          <a:lstStyle/>
          <a:p>
            <a:r>
              <a:rPr lang="en-US" sz="2400" dirty="0">
                <a:latin typeface="+mj-lt"/>
              </a:rPr>
              <a:t>What do you think of Hamilton-Jacobi method</a:t>
            </a:r>
          </a:p>
          <a:p>
            <a:pPr marL="914400" lvl="1" indent="-457200">
              <a:buFont typeface="+mj-lt"/>
              <a:buAutoNum type="alphaLcPeriod"/>
            </a:pPr>
            <a:r>
              <a:rPr lang="en-US" sz="2400" dirty="0">
                <a:latin typeface="+mj-lt"/>
              </a:rPr>
              <a:t>Historically important</a:t>
            </a:r>
          </a:p>
          <a:p>
            <a:pPr marL="914400" lvl="1" indent="-457200">
              <a:buFont typeface="+mj-lt"/>
              <a:buAutoNum type="alphaLcPeriod"/>
            </a:pPr>
            <a:r>
              <a:rPr lang="en-US" sz="2400" dirty="0">
                <a:latin typeface="+mj-lt"/>
              </a:rPr>
              <a:t>Hysterical</a:t>
            </a:r>
          </a:p>
          <a:p>
            <a:pPr marL="914400" lvl="1" indent="-457200">
              <a:buFont typeface="+mj-lt"/>
              <a:buAutoNum type="alphaLcPeriod"/>
            </a:pPr>
            <a:r>
              <a:rPr lang="en-US" sz="2400" dirty="0">
                <a:latin typeface="+mj-lt"/>
              </a:rPr>
              <a:t>Painful</a:t>
            </a:r>
          </a:p>
          <a:p>
            <a:pPr marL="914400" lvl="1" indent="-457200">
              <a:buFont typeface="+mj-lt"/>
              <a:buAutoNum type="alphaLcPeriod"/>
            </a:pPr>
            <a:r>
              <a:rPr lang="en-US" sz="2400" dirty="0">
                <a:latin typeface="+mj-lt"/>
              </a:rPr>
              <a:t>Might </a:t>
            </a:r>
            <a:r>
              <a:rPr lang="en-US" sz="2400">
                <a:latin typeface="+mj-lt"/>
              </a:rPr>
              <a:t>be useful</a:t>
            </a:r>
            <a:endParaRPr lang="en-US" sz="2400" dirty="0">
              <a:latin typeface="+mj-lt"/>
            </a:endParaRPr>
          </a:p>
        </p:txBody>
      </p:sp>
      <p:sp>
        <p:nvSpPr>
          <p:cNvPr id="6" name="TextBox 5">
            <a:extLst>
              <a:ext uri="{FF2B5EF4-FFF2-40B4-BE49-F238E27FC236}">
                <a16:creationId xmlns:a16="http://schemas.microsoft.com/office/drawing/2014/main" id="{9FEBC95F-1EF8-4A73-814C-988F862A01BE}"/>
              </a:ext>
            </a:extLst>
          </p:cNvPr>
          <p:cNvSpPr txBox="1"/>
          <p:nvPr/>
        </p:nvSpPr>
        <p:spPr>
          <a:xfrm>
            <a:off x="304800" y="4343400"/>
            <a:ext cx="8305800" cy="1938992"/>
          </a:xfrm>
          <a:prstGeom prst="rect">
            <a:avLst/>
          </a:prstGeom>
          <a:noFill/>
        </p:spPr>
        <p:txBody>
          <a:bodyPr wrap="square" rtlCol="0">
            <a:spAutoFit/>
          </a:bodyPr>
          <a:lstStyle/>
          <a:p>
            <a:r>
              <a:rPr lang="en-US" sz="2400" dirty="0">
                <a:latin typeface="+mj-lt"/>
              </a:rPr>
              <a:t>The next 3 slides contain important equations that you will hopefully remember for this material contained in Chapters 3 &amp; 6 of Fetter and </a:t>
            </a:r>
            <a:r>
              <a:rPr lang="en-US" sz="2400" dirty="0" err="1">
                <a:latin typeface="+mj-lt"/>
              </a:rPr>
              <a:t>Walecka</a:t>
            </a:r>
            <a:r>
              <a:rPr lang="en-US" sz="2400" dirty="0">
                <a:latin typeface="+mj-lt"/>
              </a:rPr>
              <a:t>.      On Monday we will start with Chapter 4 and discuss one of the many applications of these ideas – the case of small oscillations near equilibrium.</a:t>
            </a:r>
          </a:p>
        </p:txBody>
      </p:sp>
    </p:spTree>
    <p:extLst>
      <p:ext uri="{BB962C8B-B14F-4D97-AF65-F5344CB8AC3E}">
        <p14:creationId xmlns:p14="http://schemas.microsoft.com/office/powerpoint/2010/main" val="2023163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909935"/>
            <a:ext cx="7543800" cy="461665"/>
          </a:xfrm>
          <a:prstGeom prst="rect">
            <a:avLst/>
          </a:prstGeom>
          <a:noFill/>
        </p:spPr>
        <p:txBody>
          <a:bodyPr wrap="square" rtlCol="0">
            <a:spAutoFit/>
          </a:bodyPr>
          <a:lstStyle/>
          <a:p>
            <a:r>
              <a:rPr lang="en-US" sz="2400" dirty="0" err="1">
                <a:latin typeface="+mj-lt"/>
              </a:rPr>
              <a:t>Lagrangian</a:t>
            </a:r>
            <a:r>
              <a:rPr lang="en-US" sz="2400" dirty="0">
                <a:latin typeface="+mj-lt"/>
              </a:rPr>
              <a:t> picture</a:t>
            </a:r>
          </a:p>
        </p:txBody>
      </p:sp>
      <p:graphicFrame>
        <p:nvGraphicFramePr>
          <p:cNvPr id="6" name="Object 5"/>
          <p:cNvGraphicFramePr>
            <a:graphicFrameLocks noChangeAspect="1"/>
          </p:cNvGraphicFramePr>
          <p:nvPr>
            <p:extLst>
              <p:ext uri="{D42A27DB-BD31-4B8C-83A1-F6EECF244321}">
                <p14:modId xmlns:p14="http://schemas.microsoft.com/office/powerpoint/2010/main" val="59516556"/>
              </p:ext>
            </p:extLst>
          </p:nvPr>
        </p:nvGraphicFramePr>
        <p:xfrm>
          <a:off x="990600" y="1384300"/>
          <a:ext cx="6091238" cy="2197100"/>
        </p:xfrm>
        <a:graphic>
          <a:graphicData uri="http://schemas.openxmlformats.org/presentationml/2006/ole">
            <mc:AlternateContent xmlns:mc="http://schemas.openxmlformats.org/markup-compatibility/2006">
              <mc:Choice xmlns:v="urn:schemas-microsoft-com:vml" Requires="v">
                <p:oleObj spid="_x0000_s151698" name="数式" r:id="rId4" imgW="3149280" imgH="1143000" progId="Equation.3">
                  <p:embed/>
                </p:oleObj>
              </mc:Choice>
              <mc:Fallback>
                <p:oleObj name="数式" r:id="rId4" imgW="3149280" imgH="1143000" progId="Equation.3">
                  <p:embed/>
                  <p:pic>
                    <p:nvPicPr>
                      <p:cNvPr id="0" name=""/>
                      <p:cNvPicPr>
                        <a:picLocks noChangeAspect="1" noChangeArrowheads="1"/>
                      </p:cNvPicPr>
                      <p:nvPr/>
                    </p:nvPicPr>
                    <p:blipFill>
                      <a:blip r:embed="rId5"/>
                      <a:srcRect/>
                      <a:stretch>
                        <a:fillRect/>
                      </a:stretch>
                    </p:blipFill>
                    <p:spPr bwMode="auto">
                      <a:xfrm>
                        <a:off x="990600" y="1384300"/>
                        <a:ext cx="6091238"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457200" y="3724572"/>
            <a:ext cx="7543800" cy="461665"/>
          </a:xfrm>
          <a:prstGeom prst="rect">
            <a:avLst/>
          </a:prstGeom>
          <a:noFill/>
        </p:spPr>
        <p:txBody>
          <a:bodyPr wrap="square" rtlCol="0">
            <a:spAutoFit/>
          </a:bodyPr>
          <a:lstStyle/>
          <a:p>
            <a:r>
              <a:rPr lang="en-US" sz="2400" dirty="0">
                <a:latin typeface="+mj-lt"/>
              </a:rPr>
              <a:t>Hamiltonian picture</a:t>
            </a:r>
          </a:p>
        </p:txBody>
      </p:sp>
      <p:graphicFrame>
        <p:nvGraphicFramePr>
          <p:cNvPr id="9" name="Object 8"/>
          <p:cNvGraphicFramePr>
            <a:graphicFrameLocks noChangeAspect="1"/>
          </p:cNvGraphicFramePr>
          <p:nvPr>
            <p:extLst>
              <p:ext uri="{D42A27DB-BD31-4B8C-83A1-F6EECF244321}">
                <p14:modId xmlns:p14="http://schemas.microsoft.com/office/powerpoint/2010/main" val="1978441162"/>
              </p:ext>
            </p:extLst>
          </p:nvPr>
        </p:nvGraphicFramePr>
        <p:xfrm>
          <a:off x="1050925" y="4198937"/>
          <a:ext cx="5970587" cy="2144713"/>
        </p:xfrm>
        <a:graphic>
          <a:graphicData uri="http://schemas.openxmlformats.org/presentationml/2006/ole">
            <mc:AlternateContent xmlns:mc="http://schemas.openxmlformats.org/markup-compatibility/2006">
              <mc:Choice xmlns:v="urn:schemas-microsoft-com:vml" Requires="v">
                <p:oleObj spid="_x0000_s151699" name="数式" r:id="rId6" imgW="3085920" imgH="1117440" progId="Equation.3">
                  <p:embed/>
                </p:oleObj>
              </mc:Choice>
              <mc:Fallback>
                <p:oleObj name="数式" r:id="rId6" imgW="3085920" imgH="1117440" progId="Equation.3">
                  <p:embed/>
                  <p:pic>
                    <p:nvPicPr>
                      <p:cNvPr id="0" name=""/>
                      <p:cNvPicPr>
                        <a:picLocks noChangeAspect="1" noChangeArrowheads="1"/>
                      </p:cNvPicPr>
                      <p:nvPr/>
                    </p:nvPicPr>
                    <p:blipFill>
                      <a:blip r:embed="rId7"/>
                      <a:srcRect/>
                      <a:stretch>
                        <a:fillRect/>
                      </a:stretch>
                    </p:blipFill>
                    <p:spPr bwMode="auto">
                      <a:xfrm>
                        <a:off x="1050925" y="4198937"/>
                        <a:ext cx="5970587" cy="214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04800" y="228600"/>
            <a:ext cx="8382000" cy="461665"/>
          </a:xfrm>
          <a:prstGeom prst="rect">
            <a:avLst/>
          </a:prstGeom>
          <a:noFill/>
        </p:spPr>
        <p:txBody>
          <a:bodyPr wrap="square" rtlCol="0">
            <a:spAutoFit/>
          </a:bodyPr>
          <a:lstStyle/>
          <a:p>
            <a:r>
              <a:rPr lang="en-US" sz="2400" dirty="0">
                <a:latin typeface="+mj-lt"/>
              </a:rPr>
              <a:t>Recap --</a:t>
            </a:r>
          </a:p>
        </p:txBody>
      </p:sp>
    </p:spTree>
    <p:extLst>
      <p:ext uri="{BB962C8B-B14F-4D97-AF65-F5344CB8AC3E}">
        <p14:creationId xmlns:p14="http://schemas.microsoft.com/office/powerpoint/2010/main" val="3675358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A257C7-AE0D-471A-976E-6F234E7348A6}"/>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4C690D52-B1F9-4F5F-A245-D79A577F6DC4}"/>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69E10733-D224-479C-9C6C-74D94794A11A}"/>
              </a:ext>
            </a:extLst>
          </p:cNvPr>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a:extLst>
              <a:ext uri="{FF2B5EF4-FFF2-40B4-BE49-F238E27FC236}">
                <a16:creationId xmlns:a16="http://schemas.microsoft.com/office/drawing/2014/main" id="{0E7F7251-03BB-4394-AE53-5DCE0C51235F}"/>
              </a:ext>
            </a:extLst>
          </p:cNvPr>
          <p:cNvGraphicFramePr>
            <a:graphicFrameLocks noChangeAspect="1"/>
          </p:cNvGraphicFramePr>
          <p:nvPr>
            <p:extLst>
              <p:ext uri="{D42A27DB-BD31-4B8C-83A1-F6EECF244321}">
                <p14:modId xmlns:p14="http://schemas.microsoft.com/office/powerpoint/2010/main" val="925131394"/>
              </p:ext>
            </p:extLst>
          </p:nvPr>
        </p:nvGraphicFramePr>
        <p:xfrm>
          <a:off x="228600" y="817563"/>
          <a:ext cx="8793539" cy="4897437"/>
        </p:xfrm>
        <a:graphic>
          <a:graphicData uri="http://schemas.openxmlformats.org/presentationml/2006/ole">
            <mc:AlternateContent xmlns:mc="http://schemas.openxmlformats.org/markup-compatibility/2006">
              <mc:Choice xmlns:v="urn:schemas-microsoft-com:vml" Requires="v">
                <p:oleObj spid="_x0000_s167970" name="Equation" r:id="rId4" imgW="6134040" imgH="3416040" progId="Equation.DSMT4">
                  <p:embed/>
                </p:oleObj>
              </mc:Choice>
              <mc:Fallback>
                <p:oleObj name="Equation" r:id="rId4" imgW="6134040" imgH="3416040" progId="Equation.DSMT4">
                  <p:embed/>
                  <p:pic>
                    <p:nvPicPr>
                      <p:cNvPr id="5" name="Object 4"/>
                      <p:cNvPicPr/>
                      <p:nvPr/>
                    </p:nvPicPr>
                    <p:blipFill>
                      <a:blip r:embed="rId5"/>
                      <a:stretch>
                        <a:fillRect/>
                      </a:stretch>
                    </p:blipFill>
                    <p:spPr>
                      <a:xfrm>
                        <a:off x="228600" y="817563"/>
                        <a:ext cx="8793539" cy="4897437"/>
                      </a:xfrm>
                      <a:prstGeom prst="rect">
                        <a:avLst/>
                      </a:prstGeom>
                    </p:spPr>
                  </p:pic>
                </p:oleObj>
              </mc:Fallback>
            </mc:AlternateContent>
          </a:graphicData>
        </a:graphic>
      </p:graphicFrame>
    </p:spTree>
    <p:extLst>
      <p:ext uri="{BB962C8B-B14F-4D97-AF65-F5344CB8AC3E}">
        <p14:creationId xmlns:p14="http://schemas.microsoft.com/office/powerpoint/2010/main" val="62090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4E0FFA-A503-4AAE-892D-7B337B792BDF}"/>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9EA57713-0AF1-46AE-A7A8-F846CDF757F3}"/>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D458E2B3-318D-4061-A2F8-1666C9501EC4}"/>
              </a:ext>
            </a:extLst>
          </p:cNvPr>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a:extLst>
              <a:ext uri="{FF2B5EF4-FFF2-40B4-BE49-F238E27FC236}">
                <a16:creationId xmlns:a16="http://schemas.microsoft.com/office/drawing/2014/main" id="{6CE8BB3F-D1C1-4CE7-85B4-A7E3FA3A35BD}"/>
              </a:ext>
            </a:extLst>
          </p:cNvPr>
          <p:cNvSpPr txBox="1"/>
          <p:nvPr/>
        </p:nvSpPr>
        <p:spPr>
          <a:xfrm>
            <a:off x="304800" y="457200"/>
            <a:ext cx="7848600" cy="830997"/>
          </a:xfrm>
          <a:prstGeom prst="rect">
            <a:avLst/>
          </a:prstGeom>
          <a:noFill/>
        </p:spPr>
        <p:txBody>
          <a:bodyPr wrap="square" rtlCol="0">
            <a:spAutoFit/>
          </a:bodyPr>
          <a:lstStyle/>
          <a:p>
            <a:r>
              <a:rPr lang="en-US" sz="2400" dirty="0">
                <a:latin typeface="+mj-lt"/>
              </a:rPr>
              <a:t>Recipe for constructing the Hamiltonian and analyzing the equations of motion</a:t>
            </a:r>
          </a:p>
        </p:txBody>
      </p:sp>
      <p:graphicFrame>
        <p:nvGraphicFramePr>
          <p:cNvPr id="6" name="Object 5">
            <a:extLst>
              <a:ext uri="{FF2B5EF4-FFF2-40B4-BE49-F238E27FC236}">
                <a16:creationId xmlns:a16="http://schemas.microsoft.com/office/drawing/2014/main" id="{4DD5D4E9-4A7D-447F-A908-ED7292F6D1BC}"/>
              </a:ext>
            </a:extLst>
          </p:cNvPr>
          <p:cNvGraphicFramePr>
            <a:graphicFrameLocks noChangeAspect="1"/>
          </p:cNvGraphicFramePr>
          <p:nvPr>
            <p:extLst>
              <p:ext uri="{D42A27DB-BD31-4B8C-83A1-F6EECF244321}">
                <p14:modId xmlns:p14="http://schemas.microsoft.com/office/powerpoint/2010/main" val="2083227385"/>
              </p:ext>
            </p:extLst>
          </p:nvPr>
        </p:nvGraphicFramePr>
        <p:xfrm>
          <a:off x="990600" y="1905000"/>
          <a:ext cx="6931025" cy="3713162"/>
        </p:xfrm>
        <a:graphic>
          <a:graphicData uri="http://schemas.openxmlformats.org/presentationml/2006/ole">
            <mc:AlternateContent xmlns:mc="http://schemas.openxmlformats.org/markup-compatibility/2006">
              <mc:Choice xmlns:v="urn:schemas-microsoft-com:vml" Requires="v">
                <p:oleObj spid="_x0000_s168994" name="数式" r:id="rId4" imgW="3581280" imgH="1930320" progId="Equation.3">
                  <p:embed/>
                </p:oleObj>
              </mc:Choice>
              <mc:Fallback>
                <p:oleObj name="数式" r:id="rId4" imgW="3581280" imgH="1930320" progId="Equation.3">
                  <p:embed/>
                  <p:pic>
                    <p:nvPicPr>
                      <p:cNvPr id="6" name="Object 5"/>
                      <p:cNvPicPr>
                        <a:picLocks noChangeAspect="1" noChangeArrowheads="1"/>
                      </p:cNvPicPr>
                      <p:nvPr/>
                    </p:nvPicPr>
                    <p:blipFill>
                      <a:blip r:embed="rId5"/>
                      <a:srcRect/>
                      <a:stretch>
                        <a:fillRect/>
                      </a:stretch>
                    </p:blipFill>
                    <p:spPr bwMode="auto">
                      <a:xfrm>
                        <a:off x="990600" y="1905000"/>
                        <a:ext cx="6931025" cy="371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525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6896E2-3757-4FBD-9724-748823E3F562}"/>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461C78F1-914B-4EB7-9DAC-F37FC03E93AB}"/>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7A3C857B-ADB5-42EC-A1CE-0F5CC309B329}"/>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C3FD643C-3CCB-45A8-A657-905D4EC8FA21}"/>
              </a:ext>
            </a:extLst>
          </p:cNvPr>
          <p:cNvSpPr txBox="1"/>
          <p:nvPr/>
        </p:nvSpPr>
        <p:spPr>
          <a:xfrm>
            <a:off x="0" y="838200"/>
            <a:ext cx="8991600" cy="4031873"/>
          </a:xfrm>
          <a:prstGeom prst="rect">
            <a:avLst/>
          </a:prstGeom>
          <a:noFill/>
        </p:spPr>
        <p:txBody>
          <a:bodyPr wrap="square" rtlCol="0">
            <a:spAutoFit/>
          </a:bodyPr>
          <a:lstStyle/>
          <a:p>
            <a:r>
              <a:rPr lang="en-US" sz="3200" dirty="0"/>
              <a:t>Schedule for weekly one-on-one meetings</a:t>
            </a:r>
          </a:p>
          <a:p>
            <a:r>
              <a:rPr lang="en-US" sz="3200" dirty="0"/>
              <a:t> </a:t>
            </a:r>
          </a:p>
          <a:p>
            <a:r>
              <a:rPr lang="en-US" sz="3200" dirty="0"/>
              <a:t>Nick – 11 AM Monday (ED/ST)</a:t>
            </a:r>
          </a:p>
          <a:p>
            <a:r>
              <a:rPr lang="en-US" sz="3200" dirty="0"/>
              <a:t>Tim – 9 AM Tuesday</a:t>
            </a:r>
          </a:p>
          <a:p>
            <a:r>
              <a:rPr lang="en-US" sz="3200" dirty="0"/>
              <a:t>Bamidele – 7 PM Tuesday</a:t>
            </a:r>
          </a:p>
          <a:p>
            <a:r>
              <a:rPr lang="en-US" sz="3200" dirty="0" err="1"/>
              <a:t>Zhi</a:t>
            </a:r>
            <a:r>
              <a:rPr lang="en-US" sz="3200" dirty="0"/>
              <a:t>– 9 PM Tuesday   -- possibly shift time?</a:t>
            </a:r>
          </a:p>
          <a:p>
            <a:r>
              <a:rPr lang="en-US" sz="3200" dirty="0"/>
              <a:t>Jeanette – 11 AM Friday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1649782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08D9FE-272D-4485-BBC7-5D152FB4A602}"/>
              </a:ext>
            </a:extLst>
          </p:cNvPr>
          <p:cNvSpPr>
            <a:spLocks noGrp="1"/>
          </p:cNvSpPr>
          <p:nvPr>
            <p:ph type="dt" sz="half" idx="10"/>
          </p:nvPr>
        </p:nvSpPr>
        <p:spPr/>
        <p:txBody>
          <a:bodyPr/>
          <a:lstStyle/>
          <a:p>
            <a:r>
              <a:rPr lang="en-US"/>
              <a:t>9/25/2020</a:t>
            </a:r>
            <a:endParaRPr lang="en-US" dirty="0"/>
          </a:p>
        </p:txBody>
      </p:sp>
      <p:sp>
        <p:nvSpPr>
          <p:cNvPr id="3" name="Footer Placeholder 2">
            <a:extLst>
              <a:ext uri="{FF2B5EF4-FFF2-40B4-BE49-F238E27FC236}">
                <a16:creationId xmlns:a16="http://schemas.microsoft.com/office/drawing/2014/main" id="{40B327F0-3F7E-475E-93B8-226D73B7C282}"/>
              </a:ext>
            </a:extLst>
          </p:cNvPr>
          <p:cNvSpPr>
            <a:spLocks noGrp="1"/>
          </p:cNvSpPr>
          <p:nvPr>
            <p:ph type="ftr" sz="quarter" idx="11"/>
          </p:nvPr>
        </p:nvSpPr>
        <p:spPr/>
        <p:txBody>
          <a:bodyPr/>
          <a:lstStyle/>
          <a:p>
            <a:r>
              <a:rPr lang="en-US"/>
              <a:t>PHY 711  Fall 2020 -- Lecture 14</a:t>
            </a:r>
            <a:endParaRPr lang="en-US" dirty="0"/>
          </a:p>
        </p:txBody>
      </p:sp>
      <p:sp>
        <p:nvSpPr>
          <p:cNvPr id="4" name="Slide Number Placeholder 3">
            <a:extLst>
              <a:ext uri="{FF2B5EF4-FFF2-40B4-BE49-F238E27FC236}">
                <a16:creationId xmlns:a16="http://schemas.microsoft.com/office/drawing/2014/main" id="{24A4342D-76C8-4EB9-8BBF-8508C49A52FE}"/>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25F216A4-4072-4EB3-9234-3BA695EE82CF}"/>
              </a:ext>
            </a:extLst>
          </p:cNvPr>
          <p:cNvSpPr txBox="1"/>
          <p:nvPr/>
        </p:nvSpPr>
        <p:spPr>
          <a:xfrm>
            <a:off x="361122" y="228600"/>
            <a:ext cx="8077200" cy="1938992"/>
          </a:xfrm>
          <a:prstGeom prst="rect">
            <a:avLst/>
          </a:prstGeom>
          <a:noFill/>
        </p:spPr>
        <p:txBody>
          <a:bodyPr wrap="square" rtlCol="0">
            <a:spAutoFit/>
          </a:bodyPr>
          <a:lstStyle/>
          <a:p>
            <a:r>
              <a:rPr lang="en-US" sz="2400" dirty="0">
                <a:latin typeface="+mj-lt"/>
              </a:rPr>
              <a:t>Your questions –</a:t>
            </a:r>
          </a:p>
          <a:p>
            <a:r>
              <a:rPr lang="en-US" sz="2400" dirty="0">
                <a:latin typeface="+mj-lt"/>
              </a:rPr>
              <a:t>From Nick – </a:t>
            </a:r>
          </a:p>
          <a:p>
            <a:r>
              <a:rPr lang="en-US" dirty="0">
                <a:latin typeface="+mj-lt"/>
              </a:rPr>
              <a:t>1. </a:t>
            </a:r>
            <a:r>
              <a:rPr lang="en-US" dirty="0"/>
              <a:t>Why is this true in the proof of the Virial theorem? Are we just saying if the average of the derivative is 0, then we get the Virial theorem?</a:t>
            </a:r>
          </a:p>
          <a:p>
            <a:br>
              <a:rPr lang="en-US" dirty="0"/>
            </a:br>
            <a:endParaRPr lang="en-US" dirty="0">
              <a:latin typeface="+mj-lt"/>
            </a:endParaRPr>
          </a:p>
        </p:txBody>
      </p:sp>
      <p:pic>
        <p:nvPicPr>
          <p:cNvPr id="172034" name="Picture 2" descr="Screen Shot 2020-09-24 at 22.31.46.png">
            <a:extLst>
              <a:ext uri="{FF2B5EF4-FFF2-40B4-BE49-F238E27FC236}">
                <a16:creationId xmlns:a16="http://schemas.microsoft.com/office/drawing/2014/main" id="{1988BDE4-60E2-41C6-B28F-A9869D99D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 y="1905000"/>
            <a:ext cx="8515350" cy="18478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9E753D7-5431-4198-9466-A9B3F3CEDF4C}"/>
              </a:ext>
            </a:extLst>
          </p:cNvPr>
          <p:cNvSpPr txBox="1"/>
          <p:nvPr/>
        </p:nvSpPr>
        <p:spPr>
          <a:xfrm>
            <a:off x="361122" y="4191000"/>
            <a:ext cx="8325678" cy="738664"/>
          </a:xfrm>
          <a:prstGeom prst="rect">
            <a:avLst/>
          </a:prstGeom>
          <a:noFill/>
        </p:spPr>
        <p:txBody>
          <a:bodyPr wrap="square" rtlCol="0">
            <a:spAutoFit/>
          </a:bodyPr>
          <a:lstStyle/>
          <a:p>
            <a:r>
              <a:rPr lang="en-US" sz="2400" dirty="0">
                <a:latin typeface="+mj-lt"/>
              </a:rPr>
              <a:t>From Gao –</a:t>
            </a:r>
          </a:p>
          <a:p>
            <a:r>
              <a:rPr lang="en-US" dirty="0">
                <a:latin typeface="+mj-lt"/>
              </a:rPr>
              <a:t>1.  </a:t>
            </a:r>
          </a:p>
        </p:txBody>
      </p:sp>
      <p:sp>
        <p:nvSpPr>
          <p:cNvPr id="7" name="Rectangle 1">
            <a:extLst>
              <a:ext uri="{FF2B5EF4-FFF2-40B4-BE49-F238E27FC236}">
                <a16:creationId xmlns:a16="http://schemas.microsoft.com/office/drawing/2014/main" id="{93F20124-48B8-41DD-8BB6-E09CDADF5B7C}"/>
              </a:ext>
            </a:extLst>
          </p:cNvPr>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About today's lecture, What's F? Thank you.</a:t>
            </a:r>
            <a:b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b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r>
              <a:rPr kumimoji="0" lang="en-US" altLang="en-US" sz="49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C010ECD2-9DE5-41A0-9F80-A14CABDC6182}"/>
              </a:ext>
            </a:extLst>
          </p:cNvPr>
          <p:cNvSpPr/>
          <p:nvPr/>
        </p:nvSpPr>
        <p:spPr>
          <a:xfrm>
            <a:off x="762000" y="4560332"/>
            <a:ext cx="4572000" cy="369332"/>
          </a:xfrm>
          <a:prstGeom prst="rect">
            <a:avLst/>
          </a:prstGeom>
        </p:spPr>
        <p:txBody>
          <a:bodyPr>
            <a:spAutoFit/>
          </a:bodyPr>
          <a:lstStyle/>
          <a:p>
            <a:r>
              <a:rPr lang="en-US" dirty="0"/>
              <a:t>About today's lecture, What's F? </a:t>
            </a:r>
          </a:p>
        </p:txBody>
      </p:sp>
      <p:pic>
        <p:nvPicPr>
          <p:cNvPr id="172036" name="Picture 4" descr="1.JPG">
            <a:extLst>
              <a:ext uri="{FF2B5EF4-FFF2-40B4-BE49-F238E27FC236}">
                <a16:creationId xmlns:a16="http://schemas.microsoft.com/office/drawing/2014/main" id="{C9E74CEA-E85F-4F54-A0A2-EF47150C7E4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2868" b="24376"/>
          <a:stretch/>
        </p:blipFill>
        <p:spPr bwMode="auto">
          <a:xfrm>
            <a:off x="504411" y="5059918"/>
            <a:ext cx="8039100" cy="738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1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533400" y="304800"/>
            <a:ext cx="7315200" cy="461665"/>
          </a:xfrm>
          <a:prstGeom prst="rect">
            <a:avLst/>
          </a:prstGeom>
          <a:noFill/>
        </p:spPr>
        <p:txBody>
          <a:bodyPr wrap="square" rtlCol="0">
            <a:spAutoFit/>
          </a:bodyPr>
          <a:lstStyle/>
          <a:p>
            <a:r>
              <a:rPr lang="en-US" sz="2400" dirty="0">
                <a:latin typeface="+mj-lt"/>
              </a:rPr>
              <a:t>Virial theorem    (Rudolf Clausius ~ 1870)</a:t>
            </a:r>
          </a:p>
        </p:txBody>
      </p:sp>
      <p:graphicFrame>
        <p:nvGraphicFramePr>
          <p:cNvPr id="6" name="Object 5"/>
          <p:cNvGraphicFramePr>
            <a:graphicFrameLocks noChangeAspect="1"/>
          </p:cNvGraphicFramePr>
          <p:nvPr>
            <p:extLst>
              <p:ext uri="{D42A27DB-BD31-4B8C-83A1-F6EECF244321}">
                <p14:modId xmlns:p14="http://schemas.microsoft.com/office/powerpoint/2010/main" val="2439192564"/>
              </p:ext>
            </p:extLst>
          </p:nvPr>
        </p:nvGraphicFramePr>
        <p:xfrm>
          <a:off x="1143000" y="754841"/>
          <a:ext cx="2436813" cy="879475"/>
        </p:xfrm>
        <a:graphic>
          <a:graphicData uri="http://schemas.openxmlformats.org/presentationml/2006/ole">
            <mc:AlternateContent xmlns:mc="http://schemas.openxmlformats.org/markup-compatibility/2006">
              <mc:Choice xmlns:v="urn:schemas-microsoft-com:vml" Requires="v">
                <p:oleObj spid="_x0000_s160970" name="数式" r:id="rId4" imgW="1257120" imgH="457200" progId="Equation.3">
                  <p:embed/>
                </p:oleObj>
              </mc:Choice>
              <mc:Fallback>
                <p:oleObj name="数式" r:id="rId4" imgW="1257120" imgH="457200" progId="Equation.3">
                  <p:embed/>
                  <p:pic>
                    <p:nvPicPr>
                      <p:cNvPr id="0" name=""/>
                      <p:cNvPicPr>
                        <a:picLocks noChangeAspect="1" noChangeArrowheads="1"/>
                      </p:cNvPicPr>
                      <p:nvPr/>
                    </p:nvPicPr>
                    <p:blipFill>
                      <a:blip r:embed="rId5"/>
                      <a:srcRect/>
                      <a:stretch>
                        <a:fillRect/>
                      </a:stretch>
                    </p:blipFill>
                    <p:spPr bwMode="auto">
                      <a:xfrm>
                        <a:off x="1143000" y="754841"/>
                        <a:ext cx="2436813"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06205810"/>
              </p:ext>
            </p:extLst>
          </p:nvPr>
        </p:nvGraphicFramePr>
        <p:xfrm>
          <a:off x="1084263" y="1651000"/>
          <a:ext cx="5224462" cy="4795838"/>
        </p:xfrm>
        <a:graphic>
          <a:graphicData uri="http://schemas.openxmlformats.org/presentationml/2006/ole">
            <mc:AlternateContent xmlns:mc="http://schemas.openxmlformats.org/markup-compatibility/2006">
              <mc:Choice xmlns:v="urn:schemas-microsoft-com:vml" Requires="v">
                <p:oleObj spid="_x0000_s160971" name="Equation" r:id="rId6" imgW="3886200" imgH="3593880" progId="Equation.DSMT4">
                  <p:embed/>
                </p:oleObj>
              </mc:Choice>
              <mc:Fallback>
                <p:oleObj name="Equation" r:id="rId6" imgW="3886200" imgH="3593880" progId="Equation.DSMT4">
                  <p:embed/>
                  <p:pic>
                    <p:nvPicPr>
                      <p:cNvPr id="0" name=""/>
                      <p:cNvPicPr>
                        <a:picLocks noChangeAspect="1" noChangeArrowheads="1"/>
                      </p:cNvPicPr>
                      <p:nvPr/>
                    </p:nvPicPr>
                    <p:blipFill>
                      <a:blip r:embed="rId7"/>
                      <a:srcRect/>
                      <a:stretch>
                        <a:fillRect/>
                      </a:stretch>
                    </p:blipFill>
                    <p:spPr bwMode="auto">
                      <a:xfrm>
                        <a:off x="1084263" y="1651000"/>
                        <a:ext cx="5224462" cy="479583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90243082"/>
              </p:ext>
            </p:extLst>
          </p:nvPr>
        </p:nvGraphicFramePr>
        <p:xfrm>
          <a:off x="5410200" y="3505200"/>
          <a:ext cx="2855725" cy="426504"/>
        </p:xfrm>
        <a:graphic>
          <a:graphicData uri="http://schemas.openxmlformats.org/presentationml/2006/ole">
            <mc:AlternateContent xmlns:mc="http://schemas.openxmlformats.org/markup-compatibility/2006">
              <mc:Choice xmlns:v="urn:schemas-microsoft-com:vml" Requires="v">
                <p:oleObj spid="_x0000_s160972" name="Equation" r:id="rId8" imgW="1955520" imgH="291960" progId="Equation.DSMT4">
                  <p:embed/>
                </p:oleObj>
              </mc:Choice>
              <mc:Fallback>
                <p:oleObj name="Equation" r:id="rId8" imgW="1955520" imgH="291960" progId="Equation.DSMT4">
                  <p:embed/>
                  <p:pic>
                    <p:nvPicPr>
                      <p:cNvPr id="0" name=""/>
                      <p:cNvPicPr/>
                      <p:nvPr/>
                    </p:nvPicPr>
                    <p:blipFill>
                      <a:blip r:embed="rId9"/>
                      <a:stretch>
                        <a:fillRect/>
                      </a:stretch>
                    </p:blipFill>
                    <p:spPr>
                      <a:xfrm>
                        <a:off x="5410200" y="3505200"/>
                        <a:ext cx="2855725" cy="426504"/>
                      </a:xfrm>
                      <a:prstGeom prst="rect">
                        <a:avLst/>
                      </a:prstGeom>
                    </p:spPr>
                  </p:pic>
                </p:oleObj>
              </mc:Fallback>
            </mc:AlternateContent>
          </a:graphicData>
        </a:graphic>
      </p:graphicFrame>
      <p:sp>
        <p:nvSpPr>
          <p:cNvPr id="9" name="Left Arrow 8"/>
          <p:cNvSpPr/>
          <p:nvPr/>
        </p:nvSpPr>
        <p:spPr>
          <a:xfrm>
            <a:off x="6080125" y="4789435"/>
            <a:ext cx="4572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553200" y="4267200"/>
            <a:ext cx="2590800" cy="1938992"/>
          </a:xfrm>
          <a:prstGeom prst="rect">
            <a:avLst/>
          </a:prstGeom>
          <a:noFill/>
        </p:spPr>
        <p:txBody>
          <a:bodyPr wrap="square" rtlCol="0">
            <a:spAutoFit/>
          </a:bodyPr>
          <a:lstStyle/>
          <a:p>
            <a:r>
              <a:rPr lang="en-US" sz="2400" dirty="0">
                <a:latin typeface="+mj-lt"/>
              </a:rPr>
              <a:t>Note that this implies that the motion is periodic or bounded (not for all systems).</a:t>
            </a:r>
          </a:p>
        </p:txBody>
      </p:sp>
      <p:sp>
        <p:nvSpPr>
          <p:cNvPr id="11" name="TextBox 10">
            <a:extLst>
              <a:ext uri="{FF2B5EF4-FFF2-40B4-BE49-F238E27FC236}">
                <a16:creationId xmlns:a16="http://schemas.microsoft.com/office/drawing/2014/main" id="{E93B4619-326F-4342-BF70-8FEB17FE6114}"/>
              </a:ext>
            </a:extLst>
          </p:cNvPr>
          <p:cNvSpPr txBox="1"/>
          <p:nvPr/>
        </p:nvSpPr>
        <p:spPr>
          <a:xfrm>
            <a:off x="304800" y="5471815"/>
            <a:ext cx="1981200" cy="830997"/>
          </a:xfrm>
          <a:prstGeom prst="rect">
            <a:avLst/>
          </a:prstGeom>
          <a:noFill/>
        </p:spPr>
        <p:txBody>
          <a:bodyPr wrap="square" rtlCol="0">
            <a:spAutoFit/>
          </a:bodyPr>
          <a:lstStyle/>
          <a:p>
            <a:r>
              <a:rPr lang="en-US" sz="2400" dirty="0">
                <a:latin typeface="+mj-lt"/>
              </a:rPr>
              <a:t>When it is true --</a:t>
            </a:r>
          </a:p>
        </p:txBody>
      </p:sp>
    </p:spTree>
    <p:extLst>
      <p:ext uri="{BB962C8B-B14F-4D97-AF65-F5344CB8AC3E}">
        <p14:creationId xmlns:p14="http://schemas.microsoft.com/office/powerpoint/2010/main" val="368774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85800" y="609600"/>
            <a:ext cx="5181600" cy="461665"/>
          </a:xfrm>
          <a:prstGeom prst="rect">
            <a:avLst/>
          </a:prstGeom>
          <a:noFill/>
        </p:spPr>
        <p:txBody>
          <a:bodyPr wrap="square" rtlCol="0">
            <a:spAutoFit/>
          </a:bodyPr>
          <a:lstStyle/>
          <a:p>
            <a:r>
              <a:rPr lang="en-US" sz="2400" dirty="0">
                <a:latin typeface="+mj-lt"/>
              </a:rPr>
              <a:t>Examples of the </a:t>
            </a:r>
            <a:r>
              <a:rPr lang="en-US" sz="2400" dirty="0" err="1">
                <a:latin typeface="+mj-lt"/>
              </a:rPr>
              <a:t>Virial</a:t>
            </a:r>
            <a:r>
              <a:rPr lang="en-US" sz="2400" dirty="0">
                <a:latin typeface="+mj-lt"/>
              </a:rPr>
              <a:t>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26994993"/>
              </p:ext>
            </p:extLst>
          </p:nvPr>
        </p:nvGraphicFramePr>
        <p:xfrm>
          <a:off x="5437188" y="457200"/>
          <a:ext cx="2535237" cy="879475"/>
        </p:xfrm>
        <a:graphic>
          <a:graphicData uri="http://schemas.openxmlformats.org/presentationml/2006/ole">
            <mc:AlternateContent xmlns:mc="http://schemas.openxmlformats.org/markup-compatibility/2006">
              <mc:Choice xmlns:v="urn:schemas-microsoft-com:vml" Requires="v">
                <p:oleObj spid="_x0000_s164989" name="Equation" r:id="rId4" imgW="1307880" imgH="457200" progId="Equation.DSMT4">
                  <p:embed/>
                </p:oleObj>
              </mc:Choice>
              <mc:Fallback>
                <p:oleObj name="Equation" r:id="rId4" imgW="1307880" imgH="457200" progId="Equation.DSMT4">
                  <p:embed/>
                  <p:pic>
                    <p:nvPicPr>
                      <p:cNvPr id="0" name=""/>
                      <p:cNvPicPr>
                        <a:picLocks noChangeAspect="1" noChangeArrowheads="1"/>
                      </p:cNvPicPr>
                      <p:nvPr/>
                    </p:nvPicPr>
                    <p:blipFill>
                      <a:blip r:embed="rId5"/>
                      <a:srcRect/>
                      <a:stretch>
                        <a:fillRect/>
                      </a:stretch>
                    </p:blipFill>
                    <p:spPr bwMode="auto">
                      <a:xfrm>
                        <a:off x="5437188" y="457200"/>
                        <a:ext cx="2535237"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94264027"/>
              </p:ext>
            </p:extLst>
          </p:nvPr>
        </p:nvGraphicFramePr>
        <p:xfrm>
          <a:off x="2150235" y="1200474"/>
          <a:ext cx="7023100" cy="4089400"/>
        </p:xfrm>
        <a:graphic>
          <a:graphicData uri="http://schemas.openxmlformats.org/presentationml/2006/ole">
            <mc:AlternateContent xmlns:mc="http://schemas.openxmlformats.org/markup-compatibility/2006">
              <mc:Choice xmlns:v="urn:schemas-microsoft-com:vml" Requires="v">
                <p:oleObj spid="_x0000_s164990" name="Equation" r:id="rId6" imgW="5626080" imgH="3276360" progId="Equation.DSMT4">
                  <p:embed/>
                </p:oleObj>
              </mc:Choice>
              <mc:Fallback>
                <p:oleObj name="Equation" r:id="rId6" imgW="5626080" imgH="3276360" progId="Equation.DSMT4">
                  <p:embed/>
                  <p:pic>
                    <p:nvPicPr>
                      <p:cNvPr id="0" name=""/>
                      <p:cNvPicPr/>
                      <p:nvPr/>
                    </p:nvPicPr>
                    <p:blipFill>
                      <a:blip r:embed="rId7"/>
                      <a:stretch>
                        <a:fillRect/>
                      </a:stretch>
                    </p:blipFill>
                    <p:spPr>
                      <a:xfrm>
                        <a:off x="2150235" y="1200474"/>
                        <a:ext cx="7023100" cy="4089400"/>
                      </a:xfrm>
                      <a:prstGeom prst="rect">
                        <a:avLst/>
                      </a:prstGeom>
                    </p:spPr>
                  </p:pic>
                </p:oleObj>
              </mc:Fallback>
            </mc:AlternateContent>
          </a:graphicData>
        </a:graphic>
      </p:graphicFrame>
      <p:sp>
        <p:nvSpPr>
          <p:cNvPr id="8" name="Down Arrow 7"/>
          <p:cNvSpPr/>
          <p:nvPr/>
        </p:nvSpPr>
        <p:spPr>
          <a:xfrm rot="20163515">
            <a:off x="5674635" y="1116478"/>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947481">
            <a:off x="7009619" y="1068952"/>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7E2CB0C-3575-4B84-954A-55F8E78F3899}"/>
              </a:ext>
            </a:extLst>
          </p:cNvPr>
          <p:cNvSpPr txBox="1"/>
          <p:nvPr/>
        </p:nvSpPr>
        <p:spPr>
          <a:xfrm>
            <a:off x="714286" y="5657526"/>
            <a:ext cx="6172200" cy="461665"/>
          </a:xfrm>
          <a:prstGeom prst="rect">
            <a:avLst/>
          </a:prstGeom>
          <a:noFill/>
        </p:spPr>
        <p:txBody>
          <a:bodyPr wrap="square" rtlCol="0">
            <a:spAutoFit/>
          </a:bodyPr>
          <a:lstStyle/>
          <a:p>
            <a:r>
              <a:rPr lang="en-US" sz="2400" dirty="0">
                <a:latin typeface="+mj-lt"/>
              </a:rPr>
              <a:t>Premise true because of periodicity.</a:t>
            </a:r>
          </a:p>
        </p:txBody>
      </p:sp>
    </p:spTree>
    <p:extLst>
      <p:ext uri="{BB962C8B-B14F-4D97-AF65-F5344CB8AC3E}">
        <p14:creationId xmlns:p14="http://schemas.microsoft.com/office/powerpoint/2010/main" val="509562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85800" y="609600"/>
            <a:ext cx="5181600" cy="461665"/>
          </a:xfrm>
          <a:prstGeom prst="rect">
            <a:avLst/>
          </a:prstGeom>
          <a:noFill/>
        </p:spPr>
        <p:txBody>
          <a:bodyPr wrap="square" rtlCol="0">
            <a:spAutoFit/>
          </a:bodyPr>
          <a:lstStyle/>
          <a:p>
            <a:r>
              <a:rPr lang="en-US" sz="2400" dirty="0">
                <a:latin typeface="+mj-lt"/>
              </a:rPr>
              <a:t>Examples of the </a:t>
            </a:r>
            <a:r>
              <a:rPr lang="en-US" sz="2400" dirty="0" err="1">
                <a:latin typeface="+mj-lt"/>
              </a:rPr>
              <a:t>Virial</a:t>
            </a:r>
            <a:r>
              <a:rPr lang="en-US" sz="2400" dirty="0">
                <a:latin typeface="+mj-lt"/>
              </a:rPr>
              <a:t>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001071522"/>
              </p:ext>
            </p:extLst>
          </p:nvPr>
        </p:nvGraphicFramePr>
        <p:xfrm>
          <a:off x="5486400" y="457200"/>
          <a:ext cx="2436813" cy="879475"/>
        </p:xfrm>
        <a:graphic>
          <a:graphicData uri="http://schemas.openxmlformats.org/presentationml/2006/ole">
            <mc:AlternateContent xmlns:mc="http://schemas.openxmlformats.org/markup-compatibility/2006">
              <mc:Choice xmlns:v="urn:schemas-microsoft-com:vml" Requires="v">
                <p:oleObj spid="_x0000_s167028" name="数式" r:id="rId4" imgW="1257120" imgH="457200" progId="Equation.3">
                  <p:embed/>
                </p:oleObj>
              </mc:Choice>
              <mc:Fallback>
                <p:oleObj name="数式" r:id="rId4" imgW="1257120" imgH="457200" progId="Equation.3">
                  <p:embed/>
                  <p:pic>
                    <p:nvPicPr>
                      <p:cNvPr id="0" name=""/>
                      <p:cNvPicPr>
                        <a:picLocks noChangeAspect="1" noChangeArrowheads="1"/>
                      </p:cNvPicPr>
                      <p:nvPr/>
                    </p:nvPicPr>
                    <p:blipFill>
                      <a:blip r:embed="rId5"/>
                      <a:srcRect/>
                      <a:stretch>
                        <a:fillRect/>
                      </a:stretch>
                    </p:blipFill>
                    <p:spPr bwMode="auto">
                      <a:xfrm>
                        <a:off x="5486400" y="457200"/>
                        <a:ext cx="2436813"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63110175"/>
              </p:ext>
            </p:extLst>
          </p:nvPr>
        </p:nvGraphicFramePr>
        <p:xfrm>
          <a:off x="1219200" y="1257300"/>
          <a:ext cx="6705600" cy="2455863"/>
        </p:xfrm>
        <a:graphic>
          <a:graphicData uri="http://schemas.openxmlformats.org/presentationml/2006/ole">
            <mc:AlternateContent xmlns:mc="http://schemas.openxmlformats.org/markup-compatibility/2006">
              <mc:Choice xmlns:v="urn:schemas-microsoft-com:vml" Requires="v">
                <p:oleObj spid="_x0000_s167029" name="Equation" r:id="rId6" imgW="5371920" imgH="1968480" progId="Equation.DSMT4">
                  <p:embed/>
                </p:oleObj>
              </mc:Choice>
              <mc:Fallback>
                <p:oleObj name="Equation" r:id="rId6" imgW="5371920" imgH="1968480" progId="Equation.DSMT4">
                  <p:embed/>
                  <p:pic>
                    <p:nvPicPr>
                      <p:cNvPr id="0" name=""/>
                      <p:cNvPicPr/>
                      <p:nvPr/>
                    </p:nvPicPr>
                    <p:blipFill>
                      <a:blip r:embed="rId7"/>
                      <a:stretch>
                        <a:fillRect/>
                      </a:stretch>
                    </p:blipFill>
                    <p:spPr>
                      <a:xfrm>
                        <a:off x="1219200" y="1257300"/>
                        <a:ext cx="6705600" cy="2455863"/>
                      </a:xfrm>
                      <a:prstGeom prst="rect">
                        <a:avLst/>
                      </a:prstGeom>
                    </p:spPr>
                  </p:pic>
                </p:oleObj>
              </mc:Fallback>
            </mc:AlternateContent>
          </a:graphicData>
        </a:graphic>
      </p:graphicFrame>
      <p:sp>
        <p:nvSpPr>
          <p:cNvPr id="8" name="Down Arrow 7"/>
          <p:cNvSpPr/>
          <p:nvPr/>
        </p:nvSpPr>
        <p:spPr>
          <a:xfrm rot="20921866">
            <a:off x="5630740" y="1457823"/>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523315">
            <a:off x="7002645" y="1457822"/>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E654832-25B1-4B5B-809D-4EF4C3507C11}"/>
              </a:ext>
            </a:extLst>
          </p:cNvPr>
          <p:cNvSpPr txBox="1"/>
          <p:nvPr/>
        </p:nvSpPr>
        <p:spPr>
          <a:xfrm>
            <a:off x="1195754" y="4343400"/>
            <a:ext cx="3153452" cy="830997"/>
          </a:xfrm>
          <a:prstGeom prst="rect">
            <a:avLst/>
          </a:prstGeom>
          <a:noFill/>
        </p:spPr>
        <p:txBody>
          <a:bodyPr wrap="square" rtlCol="0">
            <a:spAutoFit/>
          </a:bodyPr>
          <a:lstStyle/>
          <a:p>
            <a:r>
              <a:rPr lang="en-US" sz="2400" dirty="0">
                <a:latin typeface="+mj-lt"/>
              </a:rPr>
              <a:t>centripetal acceleration</a:t>
            </a:r>
          </a:p>
        </p:txBody>
      </p:sp>
      <p:sp>
        <p:nvSpPr>
          <p:cNvPr id="11" name="Down Arrow 8">
            <a:extLst>
              <a:ext uri="{FF2B5EF4-FFF2-40B4-BE49-F238E27FC236}">
                <a16:creationId xmlns:a16="http://schemas.microsoft.com/office/drawing/2014/main" id="{4DA1976D-E4EE-4BD7-945C-6AD7D1EE60E7}"/>
              </a:ext>
            </a:extLst>
          </p:cNvPr>
          <p:cNvSpPr/>
          <p:nvPr/>
        </p:nvSpPr>
        <p:spPr>
          <a:xfrm rot="1670459">
            <a:off x="2324099" y="3810128"/>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0FB424B-EF93-4F70-A0F0-E46C8F04B438}"/>
              </a:ext>
            </a:extLst>
          </p:cNvPr>
          <p:cNvSpPr txBox="1"/>
          <p:nvPr/>
        </p:nvSpPr>
        <p:spPr>
          <a:xfrm>
            <a:off x="3399748" y="4267200"/>
            <a:ext cx="2467652" cy="830997"/>
          </a:xfrm>
          <a:prstGeom prst="rect">
            <a:avLst/>
          </a:prstGeom>
          <a:noFill/>
        </p:spPr>
        <p:txBody>
          <a:bodyPr wrap="square" rtlCol="0">
            <a:spAutoFit/>
          </a:bodyPr>
          <a:lstStyle/>
          <a:p>
            <a:r>
              <a:rPr lang="en-US" sz="2400" dirty="0">
                <a:latin typeface="+mj-lt"/>
              </a:rPr>
              <a:t>gravitational force</a:t>
            </a:r>
          </a:p>
        </p:txBody>
      </p:sp>
      <p:sp>
        <p:nvSpPr>
          <p:cNvPr id="13" name="Down Arrow 7">
            <a:extLst>
              <a:ext uri="{FF2B5EF4-FFF2-40B4-BE49-F238E27FC236}">
                <a16:creationId xmlns:a16="http://schemas.microsoft.com/office/drawing/2014/main" id="{EC856BC1-30C0-4EE7-AC8F-53DB66F512CD}"/>
              </a:ext>
            </a:extLst>
          </p:cNvPr>
          <p:cNvSpPr/>
          <p:nvPr/>
        </p:nvSpPr>
        <p:spPr>
          <a:xfrm rot="20921866">
            <a:off x="3484008" y="3759160"/>
            <a:ext cx="533400" cy="614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408574B-12F0-48D4-B811-F74648314BC5}"/>
              </a:ext>
            </a:extLst>
          </p:cNvPr>
          <p:cNvSpPr txBox="1"/>
          <p:nvPr/>
        </p:nvSpPr>
        <p:spPr>
          <a:xfrm>
            <a:off x="714286" y="5657526"/>
            <a:ext cx="6172200" cy="461665"/>
          </a:xfrm>
          <a:prstGeom prst="rect">
            <a:avLst/>
          </a:prstGeom>
          <a:noFill/>
        </p:spPr>
        <p:txBody>
          <a:bodyPr wrap="square" rtlCol="0">
            <a:spAutoFit/>
          </a:bodyPr>
          <a:lstStyle/>
          <a:p>
            <a:r>
              <a:rPr lang="en-US" sz="2400" dirty="0">
                <a:latin typeface="+mj-lt"/>
              </a:rPr>
              <a:t>Premise true because of periodicity.</a:t>
            </a:r>
          </a:p>
        </p:txBody>
      </p:sp>
    </p:spTree>
    <p:extLst>
      <p:ext uri="{BB962C8B-B14F-4D97-AF65-F5344CB8AC3E}">
        <p14:creationId xmlns:p14="http://schemas.microsoft.com/office/powerpoint/2010/main" val="314257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762000" y="378767"/>
            <a:ext cx="7467600" cy="830997"/>
          </a:xfrm>
          <a:prstGeom prst="rect">
            <a:avLst/>
          </a:prstGeom>
          <a:noFill/>
        </p:spPr>
        <p:txBody>
          <a:bodyPr wrap="square" rtlCol="0">
            <a:spAutoFit/>
          </a:bodyPr>
          <a:lstStyle/>
          <a:p>
            <a:r>
              <a:rPr lang="en-US" sz="2400" dirty="0">
                <a:latin typeface="+mj-lt"/>
              </a:rPr>
              <a:t>Hamiltonian formalism and the canonical equations of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2258547031"/>
              </p:ext>
            </p:extLst>
          </p:nvPr>
        </p:nvGraphicFramePr>
        <p:xfrm>
          <a:off x="2584450" y="1646238"/>
          <a:ext cx="3709988" cy="2584450"/>
        </p:xfrm>
        <a:graphic>
          <a:graphicData uri="http://schemas.openxmlformats.org/presentationml/2006/ole">
            <mc:AlternateContent xmlns:mc="http://schemas.openxmlformats.org/markup-compatibility/2006">
              <mc:Choice xmlns:v="urn:schemas-microsoft-com:vml" Requires="v">
                <p:oleObj spid="_x0000_s150605" name="数式" r:id="rId4" imgW="1917360" imgH="1346040" progId="Equation.3">
                  <p:embed/>
                </p:oleObj>
              </mc:Choice>
              <mc:Fallback>
                <p:oleObj name="数式" r:id="rId4" imgW="1917360" imgH="1346040" progId="Equation.3">
                  <p:embed/>
                  <p:pic>
                    <p:nvPicPr>
                      <p:cNvPr id="0" name=""/>
                      <p:cNvPicPr>
                        <a:picLocks noChangeAspect="1" noChangeArrowheads="1"/>
                      </p:cNvPicPr>
                      <p:nvPr/>
                    </p:nvPicPr>
                    <p:blipFill>
                      <a:blip r:embed="rId5"/>
                      <a:srcRect/>
                      <a:stretch>
                        <a:fillRect/>
                      </a:stretch>
                    </p:blipFill>
                    <p:spPr bwMode="auto">
                      <a:xfrm>
                        <a:off x="2584450" y="1646238"/>
                        <a:ext cx="370998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A52AB67F-803C-4590-BC44-2D03D80B860E}"/>
              </a:ext>
            </a:extLst>
          </p:cNvPr>
          <p:cNvSpPr txBox="1"/>
          <p:nvPr/>
        </p:nvSpPr>
        <p:spPr>
          <a:xfrm>
            <a:off x="228600" y="4495800"/>
            <a:ext cx="8686800" cy="1569660"/>
          </a:xfrm>
          <a:prstGeom prst="rect">
            <a:avLst/>
          </a:prstGeom>
          <a:noFill/>
        </p:spPr>
        <p:txBody>
          <a:bodyPr wrap="square" rtlCol="0">
            <a:spAutoFit/>
          </a:bodyPr>
          <a:lstStyle/>
          <a:p>
            <a:r>
              <a:rPr lang="en-US" sz="2400" dirty="0">
                <a:latin typeface="+mj-lt"/>
              </a:rPr>
              <a:t>In the next slides we will consider finding different coordinates and momenta that can also describe the system. Why?</a:t>
            </a:r>
          </a:p>
          <a:p>
            <a:pPr marL="914400" lvl="1" indent="-457200">
              <a:buAutoNum type="alphaLcPeriod"/>
            </a:pPr>
            <a:r>
              <a:rPr lang="en-US" sz="2400" dirty="0">
                <a:latin typeface="+mj-lt"/>
              </a:rPr>
              <a:t>Because we can</a:t>
            </a:r>
          </a:p>
          <a:p>
            <a:pPr marL="914400" lvl="1" indent="-457200">
              <a:buAutoNum type="alphaLcPeriod"/>
            </a:pPr>
            <a:r>
              <a:rPr lang="en-US" sz="2400" dirty="0">
                <a:latin typeface="+mj-lt"/>
              </a:rPr>
              <a:t>Because it might be useful</a:t>
            </a:r>
          </a:p>
        </p:txBody>
      </p:sp>
    </p:spTree>
    <p:extLst>
      <p:ext uri="{BB962C8B-B14F-4D97-AF65-F5344CB8AC3E}">
        <p14:creationId xmlns:p14="http://schemas.microsoft.com/office/powerpoint/2010/main" val="108315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9/25/2020</a:t>
            </a:r>
            <a:endParaRPr lang="en-US" dirty="0"/>
          </a:p>
        </p:txBody>
      </p:sp>
      <p:sp>
        <p:nvSpPr>
          <p:cNvPr id="3" name="Footer Placeholder 2"/>
          <p:cNvSpPr>
            <a:spLocks noGrp="1"/>
          </p:cNvSpPr>
          <p:nvPr>
            <p:ph type="ftr" sz="quarter" idx="11"/>
          </p:nvPr>
        </p:nvSpPr>
        <p:spPr/>
        <p:txBody>
          <a:bodyPr/>
          <a:lstStyle/>
          <a:p>
            <a:r>
              <a:rPr lang="en-US"/>
              <a:t>PHY 711  Fall 2020 --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178742"/>
            <a:ext cx="9144000" cy="461665"/>
          </a:xfrm>
          <a:prstGeom prst="rect">
            <a:avLst/>
          </a:prstGeom>
          <a:noFill/>
        </p:spPr>
        <p:txBody>
          <a:bodyPr wrap="square" rtlCol="0">
            <a:spAutoFit/>
          </a:bodyPr>
          <a:lstStyle/>
          <a:p>
            <a:r>
              <a:rPr lang="en-US" sz="2400" dirty="0">
                <a:latin typeface="+mj-lt"/>
              </a:rPr>
              <a:t>Notion of “Canonical” generalized coordinate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2357533"/>
              </p:ext>
            </p:extLst>
          </p:nvPr>
        </p:nvGraphicFramePr>
        <p:xfrm>
          <a:off x="304800" y="914400"/>
          <a:ext cx="8627140" cy="2209800"/>
        </p:xfrm>
        <a:graphic>
          <a:graphicData uri="http://schemas.openxmlformats.org/presentationml/2006/ole">
            <mc:AlternateContent xmlns:mc="http://schemas.openxmlformats.org/markup-compatibility/2006">
              <mc:Choice xmlns:v="urn:schemas-microsoft-com:vml" Requires="v">
                <p:oleObj spid="_x0000_s140521" name="Equation" r:id="rId4" imgW="7188120" imgH="1841400" progId="Equation.DSMT4">
                  <p:embed/>
                </p:oleObj>
              </mc:Choice>
              <mc:Fallback>
                <p:oleObj name="Equation" r:id="rId4" imgW="7188120" imgH="1841400" progId="Equation.DSMT4">
                  <p:embed/>
                  <p:pic>
                    <p:nvPicPr>
                      <p:cNvPr id="0" name="Object 5"/>
                      <p:cNvPicPr>
                        <a:picLocks noChangeAspect="1" noChangeArrowheads="1"/>
                      </p:cNvPicPr>
                      <p:nvPr/>
                    </p:nvPicPr>
                    <p:blipFill>
                      <a:blip r:embed="rId5"/>
                      <a:srcRect/>
                      <a:stretch>
                        <a:fillRect/>
                      </a:stretch>
                    </p:blipFill>
                    <p:spPr bwMode="auto">
                      <a:xfrm>
                        <a:off x="304800" y="914400"/>
                        <a:ext cx="8627140" cy="22098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25482342"/>
              </p:ext>
            </p:extLst>
          </p:nvPr>
        </p:nvGraphicFramePr>
        <p:xfrm>
          <a:off x="417513" y="3144838"/>
          <a:ext cx="9017000" cy="3394075"/>
        </p:xfrm>
        <a:graphic>
          <a:graphicData uri="http://schemas.openxmlformats.org/presentationml/2006/ole">
            <mc:AlternateContent xmlns:mc="http://schemas.openxmlformats.org/markup-compatibility/2006">
              <mc:Choice xmlns:v="urn:schemas-microsoft-com:vml" Requires="v">
                <p:oleObj spid="_x0000_s140522" name="Equation" r:id="rId6" imgW="6845040" imgH="2577960" progId="Equation.DSMT4">
                  <p:embed/>
                </p:oleObj>
              </mc:Choice>
              <mc:Fallback>
                <p:oleObj name="Equation" r:id="rId6" imgW="6845040" imgH="2577960" progId="Equation.DSMT4">
                  <p:embed/>
                  <p:pic>
                    <p:nvPicPr>
                      <p:cNvPr id="0" name="Object 5"/>
                      <p:cNvPicPr>
                        <a:picLocks noChangeAspect="1" noChangeArrowheads="1"/>
                      </p:cNvPicPr>
                      <p:nvPr/>
                    </p:nvPicPr>
                    <p:blipFill>
                      <a:blip r:embed="rId7"/>
                      <a:srcRect/>
                      <a:stretch>
                        <a:fillRect/>
                      </a:stretch>
                    </p:blipFill>
                    <p:spPr bwMode="auto">
                      <a:xfrm>
                        <a:off x="417513" y="3144838"/>
                        <a:ext cx="9017000" cy="3394075"/>
                      </a:xfrm>
                      <a:prstGeom prst="rect">
                        <a:avLst/>
                      </a:prstGeom>
                      <a:noFill/>
                      <a:ln>
                        <a:noFill/>
                      </a:ln>
                    </p:spPr>
                  </p:pic>
                </p:oleObj>
              </mc:Fallback>
            </mc:AlternateContent>
          </a:graphicData>
        </a:graphic>
      </p:graphicFrame>
      <p:sp>
        <p:nvSpPr>
          <p:cNvPr id="8" name="Arrow: Down 7">
            <a:extLst>
              <a:ext uri="{FF2B5EF4-FFF2-40B4-BE49-F238E27FC236}">
                <a16:creationId xmlns:a16="http://schemas.microsoft.com/office/drawing/2014/main" id="{257230DD-695B-416C-B23F-8E2A51D5CA0D}"/>
              </a:ext>
            </a:extLst>
          </p:cNvPr>
          <p:cNvSpPr/>
          <p:nvPr/>
        </p:nvSpPr>
        <p:spPr>
          <a:xfrm>
            <a:off x="7315200" y="1949726"/>
            <a:ext cx="4572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31E523D-76A1-4CE4-B28A-1F56722BE7F8}"/>
              </a:ext>
            </a:extLst>
          </p:cNvPr>
          <p:cNvSpPr txBox="1"/>
          <p:nvPr/>
        </p:nvSpPr>
        <p:spPr>
          <a:xfrm>
            <a:off x="7086600" y="695861"/>
            <a:ext cx="2057400" cy="1323439"/>
          </a:xfrm>
          <a:prstGeom prst="rect">
            <a:avLst/>
          </a:prstGeom>
          <a:noFill/>
        </p:spPr>
        <p:txBody>
          <a:bodyPr wrap="square" rtlCol="0">
            <a:spAutoFit/>
          </a:bodyPr>
          <a:lstStyle/>
          <a:p>
            <a:r>
              <a:rPr lang="en-US" sz="1600" dirty="0">
                <a:latin typeface="+mj-lt"/>
              </a:rPr>
              <a:t>Note that because of the way we set up the problem we can always add such a term.</a:t>
            </a:r>
          </a:p>
        </p:txBody>
      </p:sp>
    </p:spTree>
    <p:extLst>
      <p:ext uri="{BB962C8B-B14F-4D97-AF65-F5344CB8AC3E}">
        <p14:creationId xmlns:p14="http://schemas.microsoft.com/office/powerpoint/2010/main" val="2387813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10697</TotalTime>
  <Words>980</Words>
  <Application>Microsoft Office PowerPoint</Application>
  <PresentationFormat>On-screen Show (4:3)</PresentationFormat>
  <Paragraphs>200</Paragraphs>
  <Slides>28</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3" baseType="lpstr">
      <vt:lpstr>Arial</vt:lpstr>
      <vt:lpstr>Calibri</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594</cp:revision>
  <cp:lastPrinted>2020-09-23T23:51:27Z</cp:lastPrinted>
  <dcterms:created xsi:type="dcterms:W3CDTF">2012-01-10T18:32:24Z</dcterms:created>
  <dcterms:modified xsi:type="dcterms:W3CDTF">2020-09-25T14:50:33Z</dcterms:modified>
</cp:coreProperties>
</file>