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3" r:id="rId4"/>
    <p:sldId id="387" r:id="rId5"/>
    <p:sldId id="388" r:id="rId6"/>
    <p:sldId id="371" r:id="rId7"/>
    <p:sldId id="359" r:id="rId8"/>
    <p:sldId id="391" r:id="rId9"/>
    <p:sldId id="360" r:id="rId10"/>
    <p:sldId id="361" r:id="rId11"/>
    <p:sldId id="362" r:id="rId12"/>
    <p:sldId id="364" r:id="rId13"/>
    <p:sldId id="363" r:id="rId14"/>
    <p:sldId id="366" r:id="rId15"/>
    <p:sldId id="365" r:id="rId16"/>
    <p:sldId id="367" r:id="rId17"/>
    <p:sldId id="368" r:id="rId18"/>
    <p:sldId id="384" r:id="rId19"/>
    <p:sldId id="385" r:id="rId20"/>
    <p:sldId id="386" r:id="rId21"/>
    <p:sldId id="372" r:id="rId22"/>
    <p:sldId id="390" r:id="rId23"/>
    <p:sldId id="38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a variety of identities and methods and historically important ideas related to Hamiltonian and </a:t>
            </a:r>
            <a:r>
              <a:rPr lang="en-US" dirty="0" err="1"/>
              <a:t>Lagrangian</a:t>
            </a:r>
            <a:r>
              <a:rPr lang="en-US" dirty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between new Hamiltonian and original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 on  finding the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8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Deriving equations  for identifying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2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derivation.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9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2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using harmonic oscillator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04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equations for harmonic oscillator.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3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6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using the Hamilton-Jacobi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2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schedule shows that this lecture will wrap up Chapters 3 and 6.    There is no new homework assignment.   On Monday we will start discussing Chap. 4 and apply </a:t>
            </a:r>
            <a:r>
              <a:rPr lang="en-US" dirty="0" err="1"/>
              <a:t>Lagrangian</a:t>
            </a:r>
            <a:r>
              <a:rPr lang="en-US" dirty="0"/>
              <a:t> and Hamiltonian mechanics to small oscillations.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78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4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72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Recipe </a:t>
            </a:r>
            <a:r>
              <a:rPr lang="en-US"/>
              <a:t>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“virial theorem” is a useful identity for studying some mechanical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5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for a general Hamiltonian system.     The question is  what would happen if we change coordinates?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changing the coordinates – indicated with lower case and larger case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5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504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(occasionally) in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14 -- Finish reading Chap. 6</a:t>
            </a:r>
          </a:p>
          <a:p>
            <a:pPr algn="ctr"/>
            <a:r>
              <a:rPr lang="en-US" sz="3200" b="1" dirty="0"/>
              <a:t>Extensions of Hamiltonian formalism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7" name="数式" r:id="rId4" imgW="3073320" imgH="1930320" progId="Equation.3">
                  <p:embed/>
                </p:oleObj>
              </mc:Choice>
              <mc:Fallback>
                <p:oleObj name="数式" r:id="rId4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9" name="数式" r:id="rId4" imgW="2831760" imgH="1168200" progId="Equation.3">
                  <p:embed/>
                </p:oleObj>
              </mc:Choice>
              <mc:Fallback>
                <p:oleObj name="数式" r:id="rId4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0" name="数式" r:id="rId6" imgW="3466800" imgH="342720" progId="Equation.3">
                  <p:embed/>
                </p:oleObj>
              </mc:Choice>
              <mc:Fallback>
                <p:oleObj name="数式" r:id="rId6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6" name="数式" r:id="rId4" imgW="3797280" imgH="2387520" progId="Equation.3">
                  <p:embed/>
                </p:oleObj>
              </mc:Choice>
              <mc:Fallback>
                <p:oleObj name="数式" r:id="rId4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60" name="数式" r:id="rId4" imgW="3504960" imgH="1663560" progId="Equation.3">
                  <p:embed/>
                </p:oleObj>
              </mc:Choice>
              <mc:Fallback>
                <p:oleObj name="数式" r:id="rId4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61" name="数式" r:id="rId6" imgW="3797280" imgH="1028520" progId="Equation.3">
                    <p:embed/>
                  </p:oleObj>
                </mc:Choice>
                <mc:Fallback>
                  <p:oleObj name="数式" r:id="rId6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614" name="数式" r:id="rId4" imgW="3797280" imgH="812520" progId="Equation.3">
                    <p:embed/>
                  </p:oleObj>
                </mc:Choice>
                <mc:Fallback>
                  <p:oleObj name="数式" r:id="rId4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15" name="数式" r:id="rId6" imgW="3581280" imgH="838080" progId="Equation.3">
                  <p:embed/>
                </p:oleObj>
              </mc:Choice>
              <mc:Fallback>
                <p:oleObj name="数式" r:id="rId6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97" name="数式" r:id="rId4" imgW="1688760" imgH="507960" progId="Equation.3">
                  <p:embed/>
                </p:oleObj>
              </mc:Choice>
              <mc:Fallback>
                <p:oleObj name="数式" r:id="rId4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98" name="数式" r:id="rId6" imgW="3301920" imgH="1676160" progId="Equation.3">
                  <p:embed/>
                </p:oleObj>
              </mc:Choice>
              <mc:Fallback>
                <p:oleObj name="数式" r:id="rId6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0" name="数式" r:id="rId4" imgW="3301920" imgH="2006280" progId="Equation.3">
                  <p:embed/>
                </p:oleObj>
              </mc:Choice>
              <mc:Fallback>
                <p:oleObj name="数式" r:id="rId4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82" name="数式" r:id="rId4" imgW="3454200" imgH="2158920" progId="Equation.3">
                  <p:embed/>
                </p:oleObj>
              </mc:Choice>
              <mc:Fallback>
                <p:oleObj name="数式" r:id="rId4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5863"/>
              </p:ext>
            </p:extLst>
          </p:nvPr>
        </p:nvGraphicFramePr>
        <p:xfrm>
          <a:off x="457200" y="1039813"/>
          <a:ext cx="8259763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0" name="Equation" r:id="rId4" imgW="4965480" imgH="3162240" progId="Equation.DSMT4">
                  <p:embed/>
                </p:oleObj>
              </mc:Choice>
              <mc:Fallback>
                <p:oleObj name="Equation" r:id="rId4" imgW="496548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39813"/>
                        <a:ext cx="8259763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00425"/>
              </p:ext>
            </p:extLst>
          </p:nvPr>
        </p:nvGraphicFramePr>
        <p:xfrm>
          <a:off x="641684" y="1844675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54" name="Equation" r:id="rId4" imgW="4368600" imgH="1485720" progId="Equation.DSMT4">
                  <p:embed/>
                </p:oleObj>
              </mc:Choice>
              <mc:Fallback>
                <p:oleObj name="Equation" r:id="rId4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84" y="1844675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86885"/>
              </p:ext>
            </p:extLst>
          </p:nvPr>
        </p:nvGraphicFramePr>
        <p:xfrm>
          <a:off x="609600" y="228600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55" name="Equation" r:id="rId6" imgW="3873240" imgH="927000" progId="Equation.DSMT4">
                  <p:embed/>
                </p:oleObj>
              </mc:Choice>
              <mc:Fallback>
                <p:oleObj name="Equation" r:id="rId6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25463"/>
              </p:ext>
            </p:extLst>
          </p:nvPr>
        </p:nvGraphicFramePr>
        <p:xfrm>
          <a:off x="605589" y="4281153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56" name="Equation" r:id="rId8" imgW="4381200" imgH="571320" progId="Equation.DSMT4">
                  <p:embed/>
                </p:oleObj>
              </mc:Choice>
              <mc:Fallback>
                <p:oleObj name="Equation" r:id="rId8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5589" y="4281153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7BCB76-2941-49E3-B154-CE37E8658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402729"/>
            <a:ext cx="8722702" cy="578852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8227" y="5486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0" name="Equation" r:id="rId4" imgW="4381200" imgH="571320" progId="Equation.DSMT4">
                  <p:embed/>
                </p:oleObj>
              </mc:Choice>
              <mc:Fallback>
                <p:oleObj name="Equation" r:id="rId4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1" name="Equation" r:id="rId6" imgW="3809880" imgH="1282680" progId="Equation.DSMT4">
                  <p:embed/>
                </p:oleObj>
              </mc:Choice>
              <mc:Fallback>
                <p:oleObj name="Equation" r:id="rId6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8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9" name="数式" r:id="rId6" imgW="3085920" imgH="1117440" progId="Equation.3">
                  <p:embed/>
                </p:oleObj>
              </mc:Choice>
              <mc:Fallback>
                <p:oleObj name="数式" r:id="rId6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0" name="Equation" r:id="rId4" imgW="6134040" imgH="3416040" progId="Equation.DSMT4">
                  <p:embed/>
                </p:oleObj>
              </mc:Choice>
              <mc:Fallback>
                <p:oleObj name="Equation" r:id="rId4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4" name="数式" r:id="rId4" imgW="3581280" imgH="1930320" progId="Equation.3">
                  <p:embed/>
                </p:oleObj>
              </mc:Choice>
              <mc:Fallback>
                <p:oleObj name="数式" r:id="rId4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10" name="数式" r:id="rId4" imgW="1257120" imgH="457200" progId="Equation.3">
                  <p:embed/>
                </p:oleObj>
              </mc:Choice>
              <mc:Fallback>
                <p:oleObj name="数式" r:id="rId4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05810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11" name="Equation" r:id="rId6" imgW="3886200" imgH="3593880" progId="Equation.DSMT4">
                  <p:embed/>
                </p:oleObj>
              </mc:Choice>
              <mc:Fallback>
                <p:oleObj name="Equation" r:id="rId6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12" name="Equation" r:id="rId8" imgW="1955520" imgH="291960" progId="Equation.DSMT4">
                  <p:embed/>
                </p:oleObj>
              </mc:Choice>
              <mc:Fallback>
                <p:oleObj name="Equation" r:id="rId8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324600" y="48006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2" y="4267200"/>
            <a:ext cx="2209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bounded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7" name="Equation" r:id="rId4" imgW="1307880" imgH="457200" progId="Equation.DSMT4">
                  <p:embed/>
                </p:oleObj>
              </mc:Choice>
              <mc:Fallback>
                <p:oleObj name="Equation" r:id="rId4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876991"/>
              </p:ext>
            </p:extLst>
          </p:nvPr>
        </p:nvGraphicFramePr>
        <p:xfrm>
          <a:off x="2247900" y="1320800"/>
          <a:ext cx="6896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8" name="Equation" r:id="rId6" imgW="5524200" imgH="3276360" progId="Equation.DSMT4">
                  <p:embed/>
                </p:oleObj>
              </mc:Choice>
              <mc:Fallback>
                <p:oleObj name="Equation" r:id="rId6" imgW="552420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47900" y="1320800"/>
                        <a:ext cx="6896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88" name="数式" r:id="rId4" imgW="1257120" imgH="457200" progId="Equation.3">
                  <p:embed/>
                </p:oleObj>
              </mc:Choice>
              <mc:Fallback>
                <p:oleObj name="数式" r:id="rId4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89" name="Equation" r:id="rId6" imgW="5371920" imgH="1968480" progId="Equation.DSMT4">
                  <p:embed/>
                </p:oleObj>
              </mc:Choice>
              <mc:Fallback>
                <p:oleObj name="Equation" r:id="rId6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84" name="数式" r:id="rId4" imgW="1917360" imgH="1346040" progId="Equation.3">
                  <p:embed/>
                </p:oleObj>
              </mc:Choice>
              <mc:Fallback>
                <p:oleObj name="数式" r:id="rId4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79" name="Equation" r:id="rId4" imgW="7188120" imgH="1841400" progId="Equation.DSMT4">
                  <p:embed/>
                </p:oleObj>
              </mc:Choice>
              <mc:Fallback>
                <p:oleObj name="Equation" r:id="rId4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80" name="Equation" r:id="rId6" imgW="6845040" imgH="2577960" progId="Equation.DSMT4">
                  <p:embed/>
                </p:oleObj>
              </mc:Choice>
              <mc:Fallback>
                <p:oleObj name="Equation" r:id="rId6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4" name="Equation" r:id="rId4" imgW="7137360" imgH="4559040" progId="Equation.DSMT4">
                  <p:embed/>
                </p:oleObj>
              </mc:Choice>
              <mc:Fallback>
                <p:oleObj name="Equation" r:id="rId4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1" name="数式" r:id="rId4" imgW="3225600" imgH="1295280" progId="Equation.3">
                  <p:embed/>
                </p:oleObj>
              </mc:Choice>
              <mc:Fallback>
                <p:oleObj name="数式" r:id="rId4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92" name="Equation" r:id="rId6" imgW="4813200" imgH="1511280" progId="Equation.DSMT4">
                  <p:embed/>
                </p:oleObj>
              </mc:Choice>
              <mc:Fallback>
                <p:oleObj name="Equation" r:id="rId6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10490</TotalTime>
  <Words>593</Words>
  <Application>Microsoft Office PowerPoint</Application>
  <PresentationFormat>On-screen Show (4:3)</PresentationFormat>
  <Paragraphs>150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576</cp:revision>
  <cp:lastPrinted>2020-09-23T23:51:27Z</cp:lastPrinted>
  <dcterms:created xsi:type="dcterms:W3CDTF">2012-01-10T18:32:24Z</dcterms:created>
  <dcterms:modified xsi:type="dcterms:W3CDTF">2020-09-23T23:51:43Z</dcterms:modified>
</cp:coreProperties>
</file>