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54" r:id="rId3"/>
    <p:sldId id="383" r:id="rId4"/>
    <p:sldId id="387" r:id="rId5"/>
    <p:sldId id="388" r:id="rId6"/>
    <p:sldId id="371" r:id="rId7"/>
    <p:sldId id="359" r:id="rId8"/>
    <p:sldId id="391" r:id="rId9"/>
    <p:sldId id="360" r:id="rId10"/>
    <p:sldId id="361" r:id="rId11"/>
    <p:sldId id="362" r:id="rId12"/>
    <p:sldId id="364" r:id="rId13"/>
    <p:sldId id="363" r:id="rId14"/>
    <p:sldId id="366" r:id="rId15"/>
    <p:sldId id="365" r:id="rId16"/>
    <p:sldId id="367" r:id="rId17"/>
    <p:sldId id="368" r:id="rId18"/>
    <p:sldId id="384" r:id="rId19"/>
    <p:sldId id="385" r:id="rId20"/>
    <p:sldId id="386" r:id="rId21"/>
    <p:sldId id="372" r:id="rId22"/>
    <p:sldId id="390" r:id="rId23"/>
    <p:sldId id="389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discuss a variety of identities and methods and historically important ideas related to Hamiltonian and </a:t>
            </a:r>
            <a:r>
              <a:rPr lang="en-US" dirty="0" err="1"/>
              <a:t>Lagrangian</a:t>
            </a:r>
            <a:r>
              <a:rPr lang="en-US" dirty="0"/>
              <a:t> mechanics.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94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 between new Hamiltonian and original Hamiltonian.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82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Focusing  on  finding the constants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08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Deriving equations  for identifying constants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42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of derivation.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96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20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Hamilton-Jacobi using harmonic oscillator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904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Hamilton-Jacobi equations for harmonic oscillator.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73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764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of using the Hamilton-Jacobi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819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25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the schedule shows that this lecture will wrap up Chapters 3 and 6.    There is no new homework assignment.   On Monday we will start discussing Chap. 4 and apply </a:t>
            </a:r>
            <a:r>
              <a:rPr lang="en-US" dirty="0" err="1"/>
              <a:t>Lagrangian</a:t>
            </a:r>
            <a:r>
              <a:rPr lang="en-US" dirty="0"/>
              <a:t> and Hamiltonian mechanics to small oscillations.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789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what we have learned.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548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summary.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725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Recipe </a:t>
            </a:r>
            <a:r>
              <a:rPr lang="en-US"/>
              <a:t>to remember.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566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“virial theorem” is a useful identity for studying some mechanical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1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25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2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for a general Hamiltonian system.     The question is  what would happen if we change coordinates?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58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Thinking about changing the coordinates – indicated with lower case and larger case symbols.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54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67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1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26504" y="354707"/>
            <a:ext cx="8991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online or (occasionally) in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14 -- Finish reading Chap. 6</a:t>
            </a:r>
          </a:p>
          <a:p>
            <a:pPr algn="ctr"/>
            <a:r>
              <a:rPr lang="en-US" sz="3200" b="1" dirty="0"/>
              <a:t>Extensions of Hamiltonian formalism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>
                <a:solidFill>
                  <a:schemeClr val="folHlink"/>
                </a:solidFill>
              </a:rPr>
              <a:t>Virial</a:t>
            </a:r>
            <a:r>
              <a:rPr lang="en-US" sz="3200" b="1" dirty="0">
                <a:solidFill>
                  <a:schemeClr val="folHlink"/>
                </a:solidFill>
              </a:rPr>
              <a:t> theorem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Canonical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Hamilton-Jacobi formalism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554961"/>
              </p:ext>
            </p:extLst>
          </p:nvPr>
        </p:nvGraphicFramePr>
        <p:xfrm>
          <a:off x="762000" y="838200"/>
          <a:ext cx="6958013" cy="437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27" name="数式" r:id="rId4" imgW="3073320" imgH="1930320" progId="Equation.3">
                  <p:embed/>
                </p:oleObj>
              </mc:Choice>
              <mc:Fallback>
                <p:oleObj name="数式" r:id="rId4" imgW="3073320" imgH="1930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6958013" cy="437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169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it is conceivable that if we were extraordinarily clever, we could find all of the constants of the motion!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550301"/>
              </p:ext>
            </p:extLst>
          </p:nvPr>
        </p:nvGraphicFramePr>
        <p:xfrm>
          <a:off x="723900" y="1223963"/>
          <a:ext cx="6411913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9" name="数式" r:id="rId4" imgW="2831760" imgH="1168200" progId="Equation.3">
                  <p:embed/>
                </p:oleObj>
              </mc:Choice>
              <mc:Fallback>
                <p:oleObj name="数式" r:id="rId4" imgW="2831760" imgH="116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223963"/>
                        <a:ext cx="6411913" cy="264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4343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Possible solution – Hamilton-Jacobi theory: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853263"/>
              </p:ext>
            </p:extLst>
          </p:nvPr>
        </p:nvGraphicFramePr>
        <p:xfrm>
          <a:off x="647700" y="5029200"/>
          <a:ext cx="78501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0" name="数式" r:id="rId6" imgW="3466800" imgH="342720" progId="Equation.3">
                  <p:embed/>
                </p:oleObj>
              </mc:Choice>
              <mc:Fallback>
                <p:oleObj name="数式" r:id="rId6" imgW="346680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5029200"/>
                        <a:ext cx="7850188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61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53"/>
              </p:ext>
            </p:extLst>
          </p:nvPr>
        </p:nvGraphicFramePr>
        <p:xfrm>
          <a:off x="304800" y="614362"/>
          <a:ext cx="8597901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96" name="数式" r:id="rId4" imgW="3797280" imgH="2387520" progId="Equation.3">
                  <p:embed/>
                </p:oleObj>
              </mc:Choice>
              <mc:Fallback>
                <p:oleObj name="数式" r:id="rId4" imgW="3797280" imgH="2387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4362"/>
                        <a:ext cx="8597901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1490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662430"/>
              </p:ext>
            </p:extLst>
          </p:nvPr>
        </p:nvGraphicFramePr>
        <p:xfrm>
          <a:off x="381000" y="76200"/>
          <a:ext cx="793750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60" name="数式" r:id="rId4" imgW="3504960" imgH="1663560" progId="Equation.3">
                  <p:embed/>
                </p:oleObj>
              </mc:Choice>
              <mc:Fallback>
                <p:oleObj name="数式" r:id="rId4" imgW="3504960" imgH="1663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6200"/>
                        <a:ext cx="7937500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228600" y="3919538"/>
            <a:ext cx="8597900" cy="2328862"/>
            <a:chOff x="228600" y="3919538"/>
            <a:chExt cx="8597900" cy="2328862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498961"/>
                </p:ext>
              </p:extLst>
            </p:nvPr>
          </p:nvGraphicFramePr>
          <p:xfrm>
            <a:off x="228600" y="3919538"/>
            <a:ext cx="8597900" cy="2328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561" name="数式" r:id="rId6" imgW="3797280" imgH="1028520" progId="Equation.3">
                    <p:embed/>
                  </p:oleObj>
                </mc:Choice>
                <mc:Fallback>
                  <p:oleObj name="数式" r:id="rId6" imgW="3797280" imgH="102852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3919538"/>
                          <a:ext cx="8597900" cy="23288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4517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8600" y="776288"/>
            <a:ext cx="8597900" cy="1841500"/>
            <a:chOff x="228600" y="4314826"/>
            <a:chExt cx="8597900" cy="18415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0193992"/>
                </p:ext>
              </p:extLst>
            </p:nvPr>
          </p:nvGraphicFramePr>
          <p:xfrm>
            <a:off x="228600" y="4314826"/>
            <a:ext cx="8597900" cy="184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614" name="数式" r:id="rId4" imgW="3797280" imgH="812520" progId="Equation.3">
                    <p:embed/>
                  </p:oleObj>
                </mc:Choice>
                <mc:Fallback>
                  <p:oleObj name="数式" r:id="rId4" imgW="3797280" imgH="812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4314826"/>
                          <a:ext cx="8597900" cy="184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359554"/>
              </p:ext>
            </p:extLst>
          </p:nvPr>
        </p:nvGraphicFramePr>
        <p:xfrm>
          <a:off x="479425" y="3324225"/>
          <a:ext cx="810895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615" name="数式" r:id="rId6" imgW="3581280" imgH="838080" progId="Equation.3">
                  <p:embed/>
                </p:oleObj>
              </mc:Choice>
              <mc:Fallback>
                <p:oleObj name="数式" r:id="rId6" imgW="3581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3324225"/>
                        <a:ext cx="8108950" cy="189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943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equation for </a:t>
            </a:r>
            <a:r>
              <a:rPr lang="en-US" sz="2400" b="1" i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003839"/>
              </p:ext>
            </p:extLst>
          </p:nvPr>
        </p:nvGraphicFramePr>
        <p:xfrm>
          <a:off x="1600200" y="1371600"/>
          <a:ext cx="3824287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97" name="数式" r:id="rId4" imgW="1688760" imgH="507960" progId="Equation.3">
                  <p:embed/>
                </p:oleObj>
              </mc:Choice>
              <mc:Fallback>
                <p:oleObj name="数式" r:id="rId4" imgW="168876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1600"/>
                        <a:ext cx="3824287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232300"/>
              </p:ext>
            </p:extLst>
          </p:nvPr>
        </p:nvGraphicFramePr>
        <p:xfrm>
          <a:off x="947737" y="2590800"/>
          <a:ext cx="7477125" cy="379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98" name="数式" r:id="rId6" imgW="3301920" imgH="1676160" progId="Equation.3">
                  <p:embed/>
                </p:oleObj>
              </mc:Choice>
              <mc:Fallback>
                <p:oleObj name="数式" r:id="rId6" imgW="3301920" imgH="1676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90800"/>
                        <a:ext cx="7477125" cy="379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0412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446894"/>
              </p:ext>
            </p:extLst>
          </p:nvPr>
        </p:nvGraphicFramePr>
        <p:xfrm>
          <a:off x="533400" y="1219200"/>
          <a:ext cx="7477125" cy="454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60" name="数式" r:id="rId4" imgW="3301920" imgH="2006280" progId="Equation.3">
                  <p:embed/>
                </p:oleObj>
              </mc:Choice>
              <mc:Fallback>
                <p:oleObj name="数式" r:id="rId4" imgW="3301920" imgH="2006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7477125" cy="454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1827572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322000"/>
              </p:ext>
            </p:extLst>
          </p:nvPr>
        </p:nvGraphicFramePr>
        <p:xfrm>
          <a:off x="838200" y="1066800"/>
          <a:ext cx="7823200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82" name="数式" r:id="rId4" imgW="3454200" imgH="2158920" progId="Equation.3">
                  <p:embed/>
                </p:oleObj>
              </mc:Choice>
              <mc:Fallback>
                <p:oleObj name="数式" r:id="rId4" imgW="3454200" imgH="2158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66800"/>
                        <a:ext cx="7823200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3093771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825863"/>
              </p:ext>
            </p:extLst>
          </p:nvPr>
        </p:nvGraphicFramePr>
        <p:xfrm>
          <a:off x="457200" y="1039813"/>
          <a:ext cx="8259763" cy="525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40" name="Equation" r:id="rId4" imgW="4965480" imgH="3162240" progId="Equation.DSMT4">
                  <p:embed/>
                </p:oleObj>
              </mc:Choice>
              <mc:Fallback>
                <p:oleObj name="Equation" r:id="rId4" imgW="4965480" imgH="3162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39813"/>
                        <a:ext cx="8259763" cy="525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57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Hamilton Jacobi equations</a:t>
            </a:r>
          </a:p>
        </p:txBody>
      </p:sp>
    </p:spTree>
    <p:extLst>
      <p:ext uri="{BB962C8B-B14F-4D97-AF65-F5344CB8AC3E}">
        <p14:creationId xmlns:p14="http://schemas.microsoft.com/office/powerpoint/2010/main" val="2841677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500425"/>
              </p:ext>
            </p:extLst>
          </p:nvPr>
        </p:nvGraphicFramePr>
        <p:xfrm>
          <a:off x="641684" y="1844675"/>
          <a:ext cx="7264400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54" name="Equation" r:id="rId4" imgW="4368600" imgH="1485720" progId="Equation.DSMT4">
                  <p:embed/>
                </p:oleObj>
              </mc:Choice>
              <mc:Fallback>
                <p:oleObj name="Equation" r:id="rId4" imgW="43686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84" y="1844675"/>
                        <a:ext cx="7264400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86885"/>
              </p:ext>
            </p:extLst>
          </p:nvPr>
        </p:nvGraphicFramePr>
        <p:xfrm>
          <a:off x="609600" y="228600"/>
          <a:ext cx="6442075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55" name="Equation" r:id="rId6" imgW="3873240" imgH="927000" progId="Equation.DSMT4">
                  <p:embed/>
                </p:oleObj>
              </mc:Choice>
              <mc:Fallback>
                <p:oleObj name="Equation" r:id="rId6" imgW="387324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"/>
                        <a:ext cx="6442075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925463"/>
              </p:ext>
            </p:extLst>
          </p:nvPr>
        </p:nvGraphicFramePr>
        <p:xfrm>
          <a:off x="605589" y="4281153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56" name="Equation" r:id="rId8" imgW="4381200" imgH="571320" progId="Equation.DSMT4">
                  <p:embed/>
                </p:oleObj>
              </mc:Choice>
              <mc:Fallback>
                <p:oleObj name="Equation" r:id="rId8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5589" y="4281153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58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7BCB76-2941-49E3-B154-CE37E8658D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575" y="402729"/>
            <a:ext cx="8722702" cy="5788521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8227" y="5486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5274" y="425116"/>
            <a:ext cx="2667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Check action: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491509"/>
              </p:ext>
            </p:extLst>
          </p:nvPr>
        </p:nvGraphicFramePr>
        <p:xfrm>
          <a:off x="457200" y="3429000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0" name="Equation" r:id="rId4" imgW="4381200" imgH="571320" progId="Equation.DSMT4">
                  <p:embed/>
                </p:oleObj>
              </mc:Choice>
              <mc:Fallback>
                <p:oleObj name="Equation" r:id="rId4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3429000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708085"/>
              </p:ext>
            </p:extLst>
          </p:nvPr>
        </p:nvGraphicFramePr>
        <p:xfrm>
          <a:off x="336550" y="1057275"/>
          <a:ext cx="6537325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1" name="Equation" r:id="rId6" imgW="3809880" imgH="1282680" progId="Equation.DSMT4">
                  <p:embed/>
                </p:oleObj>
              </mc:Choice>
              <mc:Fallback>
                <p:oleObj name="Equation" r:id="rId6" imgW="38098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6550" y="1057275"/>
                        <a:ext cx="6537325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2526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0993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16556"/>
              </p:ext>
            </p:extLst>
          </p:nvPr>
        </p:nvGraphicFramePr>
        <p:xfrm>
          <a:off x="990600" y="13843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58" name="数式" r:id="rId4" imgW="3149280" imgH="1143000" progId="Equation.3">
                  <p:embed/>
                </p:oleObj>
              </mc:Choice>
              <mc:Fallback>
                <p:oleObj name="数式" r:id="rId4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843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72457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41162"/>
              </p:ext>
            </p:extLst>
          </p:nvPr>
        </p:nvGraphicFramePr>
        <p:xfrm>
          <a:off x="1050925" y="4198937"/>
          <a:ext cx="5970587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59" name="数式" r:id="rId6" imgW="3085920" imgH="1117440" progId="Equation.3">
                  <p:embed/>
                </p:oleObj>
              </mc:Choice>
              <mc:Fallback>
                <p:oleObj name="数式" r:id="rId6" imgW="30859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4198937"/>
                        <a:ext cx="5970587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Recap --</a:t>
            </a:r>
          </a:p>
        </p:txBody>
      </p:sp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A257C7-AE0D-471A-976E-6F234E734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90D52-B1F9-4F5F-A245-D79A577F6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10733-D224-479C-9C6C-74D94794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7F7251-03BB-4394-AE53-5DCE0C512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131394"/>
              </p:ext>
            </p:extLst>
          </p:nvPr>
        </p:nvGraphicFramePr>
        <p:xfrm>
          <a:off x="228600" y="817563"/>
          <a:ext cx="8793539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50" name="Equation" r:id="rId4" imgW="6134040" imgH="3416040" progId="Equation.DSMT4">
                  <p:embed/>
                </p:oleObj>
              </mc:Choice>
              <mc:Fallback>
                <p:oleObj name="Equation" r:id="rId4" imgW="6134040" imgH="3416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817563"/>
                        <a:ext cx="8793539" cy="4897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090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4E0FFA-A503-4AAE-892D-7B337B79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A57713-0AF1-46AE-A7A8-F846CDF7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8E2B3-318D-4061-A2F8-1666C9501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E8BB3F-D1C1-4CE7-85B4-A7E3FA3A35BD}"/>
              </a:ext>
            </a:extLst>
          </p:cNvPr>
          <p:cNvSpPr txBox="1"/>
          <p:nvPr/>
        </p:nvSpPr>
        <p:spPr>
          <a:xfrm>
            <a:off x="3048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Recipe for constructing the Hamiltonian and analyzing the equations of motion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DD5D4E9-4A7D-447F-A908-ED7292F6D1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227385"/>
              </p:ext>
            </p:extLst>
          </p:nvPr>
        </p:nvGraphicFramePr>
        <p:xfrm>
          <a:off x="990600" y="1905000"/>
          <a:ext cx="6931025" cy="371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4" name="数式" r:id="rId4" imgW="3581280" imgH="1930320" progId="Equation.3">
                  <p:embed/>
                </p:oleObj>
              </mc:Choice>
              <mc:Fallback>
                <p:oleObj name="数式" r:id="rId4" imgW="3581280" imgH="19303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6931025" cy="371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25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Virial theorem    (Rudolf Clausius ~ 1870)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192564"/>
              </p:ext>
            </p:extLst>
          </p:nvPr>
        </p:nvGraphicFramePr>
        <p:xfrm>
          <a:off x="1143000" y="754841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10" name="数式" r:id="rId4" imgW="1257120" imgH="457200" progId="Equation.3">
                  <p:embed/>
                </p:oleObj>
              </mc:Choice>
              <mc:Fallback>
                <p:oleObj name="数式" r:id="rId4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754841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205810"/>
              </p:ext>
            </p:extLst>
          </p:nvPr>
        </p:nvGraphicFramePr>
        <p:xfrm>
          <a:off x="1084263" y="1651000"/>
          <a:ext cx="5224462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11" name="Equation" r:id="rId6" imgW="3886200" imgH="3593880" progId="Equation.DSMT4">
                  <p:embed/>
                </p:oleObj>
              </mc:Choice>
              <mc:Fallback>
                <p:oleObj name="Equation" r:id="rId6" imgW="3886200" imgH="359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263" y="1651000"/>
                        <a:ext cx="5224462" cy="479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243082"/>
              </p:ext>
            </p:extLst>
          </p:nvPr>
        </p:nvGraphicFramePr>
        <p:xfrm>
          <a:off x="5410200" y="3505200"/>
          <a:ext cx="2855725" cy="42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12" name="Equation" r:id="rId8" imgW="1955520" imgH="291960" progId="Equation.DSMT4">
                  <p:embed/>
                </p:oleObj>
              </mc:Choice>
              <mc:Fallback>
                <p:oleObj name="Equation" r:id="rId8" imgW="19555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10200" y="3505200"/>
                        <a:ext cx="2855725" cy="426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eft Arrow 8"/>
          <p:cNvSpPr/>
          <p:nvPr/>
        </p:nvSpPr>
        <p:spPr>
          <a:xfrm>
            <a:off x="6324600" y="4800600"/>
            <a:ext cx="457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34202" y="4267200"/>
            <a:ext cx="22097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implies that the motion is bounded</a:t>
            </a:r>
          </a:p>
        </p:txBody>
      </p:sp>
    </p:spTree>
    <p:extLst>
      <p:ext uri="{BB962C8B-B14F-4D97-AF65-F5344CB8AC3E}">
        <p14:creationId xmlns:p14="http://schemas.microsoft.com/office/powerpoint/2010/main" val="368774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the </a:t>
            </a:r>
            <a:r>
              <a:rPr lang="en-US" sz="2400" dirty="0" err="1">
                <a:latin typeface="+mj-lt"/>
              </a:rPr>
              <a:t>Virial</a:t>
            </a:r>
            <a:r>
              <a:rPr lang="en-US" sz="2400" dirty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4993"/>
              </p:ext>
            </p:extLst>
          </p:nvPr>
        </p:nvGraphicFramePr>
        <p:xfrm>
          <a:off x="5437188" y="457200"/>
          <a:ext cx="253523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47" name="Equation" r:id="rId4" imgW="1307880" imgH="457200" progId="Equation.DSMT4">
                  <p:embed/>
                </p:oleObj>
              </mc:Choice>
              <mc:Fallback>
                <p:oleObj name="Equation" r:id="rId4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457200"/>
                        <a:ext cx="2535237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876991"/>
              </p:ext>
            </p:extLst>
          </p:nvPr>
        </p:nvGraphicFramePr>
        <p:xfrm>
          <a:off x="2247900" y="1320800"/>
          <a:ext cx="6896100" cy="408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48" name="Equation" r:id="rId6" imgW="5524200" imgH="3276360" progId="Equation.DSMT4">
                  <p:embed/>
                </p:oleObj>
              </mc:Choice>
              <mc:Fallback>
                <p:oleObj name="Equation" r:id="rId6" imgW="5524200" imgH="327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47900" y="1320800"/>
                        <a:ext cx="6896100" cy="408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163515">
            <a:off x="5674635" y="1116478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947481">
            <a:off x="7009619" y="106895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6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the </a:t>
            </a:r>
            <a:r>
              <a:rPr lang="en-US" sz="2400" dirty="0" err="1">
                <a:latin typeface="+mj-lt"/>
              </a:rPr>
              <a:t>Virial</a:t>
            </a:r>
            <a:r>
              <a:rPr lang="en-US" sz="2400" dirty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71522"/>
              </p:ext>
            </p:extLst>
          </p:nvPr>
        </p:nvGraphicFramePr>
        <p:xfrm>
          <a:off x="5486400" y="457200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88" name="数式" r:id="rId4" imgW="1257120" imgH="457200" progId="Equation.3">
                  <p:embed/>
                </p:oleObj>
              </mc:Choice>
              <mc:Fallback>
                <p:oleObj name="数式" r:id="rId4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7200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110175"/>
              </p:ext>
            </p:extLst>
          </p:nvPr>
        </p:nvGraphicFramePr>
        <p:xfrm>
          <a:off x="1219200" y="1257300"/>
          <a:ext cx="6705600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89" name="Equation" r:id="rId6" imgW="5371920" imgH="1968480" progId="Equation.DSMT4">
                  <p:embed/>
                </p:oleObj>
              </mc:Choice>
              <mc:Fallback>
                <p:oleObj name="Equation" r:id="rId6" imgW="537192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9200" y="1257300"/>
                        <a:ext cx="6705600" cy="245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921866">
            <a:off x="5630740" y="1457823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23315">
            <a:off x="7002645" y="145782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54832-25B1-4B5B-809D-4EF4C3507C11}"/>
              </a:ext>
            </a:extLst>
          </p:cNvPr>
          <p:cNvSpPr txBox="1"/>
          <p:nvPr/>
        </p:nvSpPr>
        <p:spPr>
          <a:xfrm>
            <a:off x="1195754" y="4343400"/>
            <a:ext cx="3153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centripetal acceleration</a:t>
            </a:r>
          </a:p>
        </p:txBody>
      </p:sp>
      <p:sp>
        <p:nvSpPr>
          <p:cNvPr id="11" name="Down Arrow 8">
            <a:extLst>
              <a:ext uri="{FF2B5EF4-FFF2-40B4-BE49-F238E27FC236}">
                <a16:creationId xmlns:a16="http://schemas.microsoft.com/office/drawing/2014/main" id="{4DA1976D-E4EE-4BD7-945C-6AD7D1EE60E7}"/>
              </a:ext>
            </a:extLst>
          </p:cNvPr>
          <p:cNvSpPr/>
          <p:nvPr/>
        </p:nvSpPr>
        <p:spPr>
          <a:xfrm rot="1670459">
            <a:off x="2324099" y="3810128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FB424B-EF93-4F70-A0F0-E46C8F04B438}"/>
              </a:ext>
            </a:extLst>
          </p:cNvPr>
          <p:cNvSpPr txBox="1"/>
          <p:nvPr/>
        </p:nvSpPr>
        <p:spPr>
          <a:xfrm>
            <a:off x="3399748" y="4267200"/>
            <a:ext cx="246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gravitational force</a:t>
            </a:r>
          </a:p>
        </p:txBody>
      </p:sp>
      <p:sp>
        <p:nvSpPr>
          <p:cNvPr id="13" name="Down Arrow 7">
            <a:extLst>
              <a:ext uri="{FF2B5EF4-FFF2-40B4-BE49-F238E27FC236}">
                <a16:creationId xmlns:a16="http://schemas.microsoft.com/office/drawing/2014/main" id="{EC856BC1-30C0-4EE7-AC8F-53DB66F512CD}"/>
              </a:ext>
            </a:extLst>
          </p:cNvPr>
          <p:cNvSpPr/>
          <p:nvPr/>
        </p:nvSpPr>
        <p:spPr>
          <a:xfrm rot="20921866">
            <a:off x="3484008" y="3759160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74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formalism and the canonical equations of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547031"/>
              </p:ext>
            </p:extLst>
          </p:nvPr>
        </p:nvGraphicFramePr>
        <p:xfrm>
          <a:off x="2584450" y="1646238"/>
          <a:ext cx="3709988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84" name="数式" r:id="rId4" imgW="1917360" imgH="1346040" progId="Equation.3">
                  <p:embed/>
                </p:oleObj>
              </mc:Choice>
              <mc:Fallback>
                <p:oleObj name="数式" r:id="rId4" imgW="1917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1646238"/>
                        <a:ext cx="3709988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15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874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“Canonical” generalized coordinate transformations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7533"/>
              </p:ext>
            </p:extLst>
          </p:nvPr>
        </p:nvGraphicFramePr>
        <p:xfrm>
          <a:off x="304800" y="914400"/>
          <a:ext cx="862714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79" name="Equation" r:id="rId4" imgW="7188120" imgH="1841400" progId="Equation.DSMT4">
                  <p:embed/>
                </p:oleObj>
              </mc:Choice>
              <mc:Fallback>
                <p:oleObj name="Equation" r:id="rId4" imgW="718812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862714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482342"/>
              </p:ext>
            </p:extLst>
          </p:nvPr>
        </p:nvGraphicFramePr>
        <p:xfrm>
          <a:off x="417513" y="3144838"/>
          <a:ext cx="90170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80" name="Equation" r:id="rId6" imgW="6845040" imgH="2577960" progId="Equation.DSMT4">
                  <p:embed/>
                </p:oleObj>
              </mc:Choice>
              <mc:Fallback>
                <p:oleObj name="Equation" r:id="rId6" imgW="6845040" imgH="257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3144838"/>
                        <a:ext cx="9017000" cy="339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781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EF589E-D52A-46FC-A3CA-F57DDBAB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01C987-FFAA-4AFF-BA4A-65A2F7CB0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FD2E0-A277-4C7A-A6DE-D59C19DA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4CB248-AF2D-4710-8202-B7757AC2F1DC}"/>
              </a:ext>
            </a:extLst>
          </p:cNvPr>
          <p:cNvSpPr txBox="1"/>
          <p:nvPr/>
        </p:nvSpPr>
        <p:spPr>
          <a:xfrm>
            <a:off x="381000" y="228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D6C2946-16C6-49AD-92F2-CC3867DFC7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386264"/>
              </p:ext>
            </p:extLst>
          </p:nvPr>
        </p:nvGraphicFramePr>
        <p:xfrm>
          <a:off x="381000" y="777875"/>
          <a:ext cx="8564562" cy="547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94" name="Equation" r:id="rId4" imgW="7137360" imgH="4559040" progId="Equation.DSMT4">
                  <p:embed/>
                </p:oleObj>
              </mc:Choice>
              <mc:Fallback>
                <p:oleObj name="Equation" r:id="rId4" imgW="7137360" imgH="455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77875"/>
                        <a:ext cx="8564562" cy="547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7224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9/25/2020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relations between old and new variables: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222193"/>
              </p:ext>
            </p:extLst>
          </p:nvPr>
        </p:nvGraphicFramePr>
        <p:xfrm>
          <a:off x="533400" y="878102"/>
          <a:ext cx="730408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91" name="数式" r:id="rId4" imgW="3225600" imgH="1295280" progId="Equation.3">
                  <p:embed/>
                </p:oleObj>
              </mc:Choice>
              <mc:Fallback>
                <p:oleObj name="数式" r:id="rId4" imgW="322560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78102"/>
                        <a:ext cx="7304087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941629"/>
              </p:ext>
            </p:extLst>
          </p:nvPr>
        </p:nvGraphicFramePr>
        <p:xfrm>
          <a:off x="36163" y="3779637"/>
          <a:ext cx="8789988" cy="27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92" name="Equation" r:id="rId6" imgW="4813200" imgH="1511280" progId="Equation.DSMT4">
                  <p:embed/>
                </p:oleObj>
              </mc:Choice>
              <mc:Fallback>
                <p:oleObj name="Equation" r:id="rId6" imgW="4813200" imgH="1511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" y="3779637"/>
                        <a:ext cx="8789988" cy="275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29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10490</TotalTime>
  <Words>593</Words>
  <Application>Microsoft Office PowerPoint</Application>
  <PresentationFormat>On-screen Show (4:3)</PresentationFormat>
  <Paragraphs>150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576</cp:revision>
  <cp:lastPrinted>2020-09-23T23:51:27Z</cp:lastPrinted>
  <dcterms:created xsi:type="dcterms:W3CDTF">2012-01-10T18:32:24Z</dcterms:created>
  <dcterms:modified xsi:type="dcterms:W3CDTF">2020-09-23T23:51:43Z</dcterms:modified>
</cp:coreProperties>
</file>