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6" r:id="rId2"/>
    <p:sldId id="384" r:id="rId3"/>
    <p:sldId id="354" r:id="rId4"/>
    <p:sldId id="383" r:id="rId5"/>
    <p:sldId id="386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85" r:id="rId14"/>
    <p:sldId id="362" r:id="rId15"/>
    <p:sldId id="369" r:id="rId16"/>
    <p:sldId id="370" r:id="rId17"/>
    <p:sldId id="387" r:id="rId18"/>
    <p:sldId id="388" r:id="rId19"/>
    <p:sldId id="364" r:id="rId20"/>
    <p:sldId id="366" r:id="rId21"/>
    <p:sldId id="367" r:id="rId22"/>
    <p:sldId id="368" r:id="rId23"/>
    <p:sldId id="371" r:id="rId24"/>
    <p:sldId id="372" r:id="rId25"/>
    <p:sldId id="373" r:id="rId26"/>
    <p:sldId id="374" r:id="rId27"/>
    <p:sldId id="380" r:id="rId28"/>
    <p:sldId id="382" r:id="rId29"/>
    <p:sldId id="375" r:id="rId30"/>
    <p:sldId id="376" r:id="rId31"/>
    <p:sldId id="377" r:id="rId32"/>
    <p:sldId id="378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has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</a:t>
            </a:r>
            <a:r>
              <a:rPr lang="en-US" dirty="0" err="1"/>
              <a:t>decomposistion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The assigned homework is due on Friday.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</a:t>
            </a:r>
            <a:r>
              <a:rPr lang="en-US"/>
              <a:t>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homework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0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plot for an arbitrary one dimensional potential function showing two stable equilibria near x=2 and x=8.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2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analysis and general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complicated example with 3 masses connected with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6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7.wmf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8.wmf"/><Relationship Id="rId1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4.png"/><Relationship Id="rId5" Type="http://schemas.openxmlformats.org/officeDocument/2006/relationships/image" Target="../media/image51.wmf"/><Relationship Id="rId10" Type="http://schemas.openxmlformats.org/officeDocument/2006/relationships/image" Target="../media/image53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/>
              <a:t>Discussiont</a:t>
            </a:r>
            <a:r>
              <a:rPr lang="en-US" sz="3200" b="1" dirty="0"/>
              <a:t> of Lecture 15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Normal modes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42" name="数式" r:id="rId4" imgW="2920680" imgH="888840" progId="Equation.3">
                  <p:embed/>
                </p:oleObj>
              </mc:Choice>
              <mc:Fallback>
                <p:oleObj name="数式" r:id="rId4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61375"/>
              </p:ext>
            </p:extLst>
          </p:nvPr>
        </p:nvGraphicFramePr>
        <p:xfrm>
          <a:off x="533400" y="3438939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43" name="数式" r:id="rId6" imgW="1993680" imgH="990360" progId="Equation.3">
                  <p:embed/>
                </p:oleObj>
              </mc:Choice>
              <mc:Fallback>
                <p:oleObj name="数式" r:id="rId6" imgW="19936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38939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612A65-75AB-4399-A01F-C86492BFCD82}"/>
              </a:ext>
            </a:extLst>
          </p:cNvPr>
          <p:cNvSpPr txBox="1"/>
          <p:nvPr/>
        </p:nvSpPr>
        <p:spPr>
          <a:xfrm>
            <a:off x="457200" y="265272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Mathematical methods for solving these coupled linear differential equations:</a:t>
            </a:r>
          </a:p>
        </p:txBody>
      </p:sp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8" name="数式" r:id="rId4" imgW="2768400" imgH="1955520" progId="Equation.3">
                  <p:embed/>
                </p:oleObj>
              </mc:Choice>
              <mc:Fallback>
                <p:oleObj name="数式" r:id="rId4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95" name="数式" r:id="rId4" imgW="3301920" imgH="2717640" progId="Equation.3">
                  <p:embed/>
                </p:oleObj>
              </mc:Choice>
              <mc:Fallback>
                <p:oleObj name="数式" r:id="rId4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DE2DFE-7D4C-483F-AFDF-498A3B83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945F3F-EA65-49F8-AA4C-62BA4292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3BB6A-8574-4EB0-90DE-85D0A97D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E375C7-B7E3-4C11-BC22-040215034E87}"/>
              </a:ext>
            </a:extLst>
          </p:cNvPr>
          <p:cNvSpPr txBox="1"/>
          <p:nvPr/>
        </p:nvSpPr>
        <p:spPr>
          <a:xfrm>
            <a:off x="2286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you had to solve* these equations, which form is more convenient?                     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66B16FE-41BE-433B-B464-E41BDD5124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084430"/>
              </p:ext>
            </p:extLst>
          </p:nvPr>
        </p:nvGraphicFramePr>
        <p:xfrm>
          <a:off x="381000" y="1114790"/>
          <a:ext cx="62992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0" name="Equation" r:id="rId3" imgW="2781000" imgH="965160" progId="Equation.DSMT4">
                  <p:embed/>
                </p:oleObj>
              </mc:Choice>
              <mc:Fallback>
                <p:oleObj name="Equation" r:id="rId3" imgW="2781000" imgH="965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14790"/>
                        <a:ext cx="6299200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3633D79-2EA0-4ECF-BF5C-51E96D20C8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575268"/>
              </p:ext>
            </p:extLst>
          </p:nvPr>
        </p:nvGraphicFramePr>
        <p:xfrm>
          <a:off x="377687" y="3614082"/>
          <a:ext cx="6400800" cy="235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1" name="Equation" r:id="rId5" imgW="2590560" imgH="952200" progId="Equation.DSMT4">
                  <p:embed/>
                </p:oleObj>
              </mc:Choice>
              <mc:Fallback>
                <p:oleObj name="Equation" r:id="rId5" imgW="259056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7687" y="3614082"/>
                        <a:ext cx="6400800" cy="2353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BE9061A-69E7-4B1C-93E0-64D0B2798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701453"/>
              </p:ext>
            </p:extLst>
          </p:nvPr>
        </p:nvGraphicFramePr>
        <p:xfrm>
          <a:off x="3352800" y="652932"/>
          <a:ext cx="3884338" cy="49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2" name="Equation" r:id="rId7" imgW="1879560" imgH="241200" progId="Equation.DSMT4">
                  <p:embed/>
                </p:oleObj>
              </mc:Choice>
              <mc:Fallback>
                <p:oleObj name="Equation" r:id="rId7" imgW="1879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52800" y="652932"/>
                        <a:ext cx="3884338" cy="498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59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825897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18" name="Equation" r:id="rId4" imgW="3136680" imgH="1498320" progId="Equation.DSMT4">
                  <p:embed/>
                </p:oleObj>
              </mc:Choice>
              <mc:Fallback>
                <p:oleObj name="Equation" r:id="rId4" imgW="3136680" imgH="1498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77079"/>
              </p:ext>
            </p:extLst>
          </p:nvPr>
        </p:nvGraphicFramePr>
        <p:xfrm>
          <a:off x="920393" y="1981200"/>
          <a:ext cx="7925710" cy="266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6" name="Equation" r:id="rId4" imgW="6070320" imgH="2145960" progId="Equation.DSMT4">
                  <p:embed/>
                </p:oleObj>
              </mc:Choice>
              <mc:Fallback>
                <p:oleObj name="Equation" r:id="rId4" imgW="60703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393" y="1981200"/>
                        <a:ext cx="7925710" cy="266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87" name="Equation" r:id="rId4" imgW="6019560" imgH="4889160" progId="Equation.DSMT4">
                  <p:embed/>
                </p:oleObj>
              </mc:Choice>
              <mc:Fallback>
                <p:oleObj name="Equation" r:id="rId4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10B80-CE95-49E3-A054-4419AC8D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77973-73E2-4BB1-809E-92D5F6C6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BE7B1-87E7-48C8-B63E-7E91833A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5A73D-9AD8-4182-AD31-FCCA47A3D7C3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A6F5777-9BCA-4D1F-9ED2-714EA5183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032046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3" name="Equation" r:id="rId3" imgW="3886200" imgH="1168200" progId="Equation.DSMT4">
                  <p:embed/>
                </p:oleObj>
              </mc:Choice>
              <mc:Fallback>
                <p:oleObj name="Equation" r:id="rId3" imgW="38862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FAA296-839A-43FD-90CE-A4837127AC85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the transformation that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3276E06-AC33-4FB2-8157-F08F6EF71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92820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4" name="Equation" r:id="rId5" imgW="2743200" imgH="482400" progId="Equation.DSMT4">
                  <p:embed/>
                </p:oleObj>
              </mc:Choice>
              <mc:Fallback>
                <p:oleObj name="Equation" r:id="rId5" imgW="2743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033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D69BE-70A4-4716-9F84-6A9C43C3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29233-93CD-4C8D-BBA7-6934DD14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6D0A5-E703-43FC-9BD4-D7FF990B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0C466A-7BDD-42DD-BE97-A9778876D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34729"/>
              </p:ext>
            </p:extLst>
          </p:nvPr>
        </p:nvGraphicFramePr>
        <p:xfrm>
          <a:off x="609600" y="7620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8" name="Equation" r:id="rId3" imgW="4063680" imgH="2412720" progId="Equation.DSMT4">
                  <p:embed/>
                </p:oleObj>
              </mc:Choice>
              <mc:Fallback>
                <p:oleObj name="Equation" r:id="rId3" imgW="4063680" imgH="2412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7620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75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3709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2" name="Equation" r:id="rId4" imgW="2476440" imgH="1942920" progId="Equation.DSMT4">
                  <p:embed/>
                </p:oleObj>
              </mc:Choice>
              <mc:Fallback>
                <p:oleObj name="Equation" r:id="rId4" imgW="2476440" imgH="1942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63A78-DF67-40C6-A894-06D3F7ED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A136A-B5B5-44F7-8773-2BA75A9B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0DF97-97BD-48A5-A916-1AC4D657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24AC5-A52E-408E-A040-31C0F1714655}"/>
              </a:ext>
            </a:extLst>
          </p:cNvPr>
          <p:cNvSpPr txBox="1"/>
          <p:nvPr/>
        </p:nvSpPr>
        <p:spPr>
          <a:xfrm>
            <a:off x="0" y="838200"/>
            <a:ext cx="8991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(ED/ST)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/>
              <a:t>Bamidele – 7 PM Tuesday</a:t>
            </a:r>
          </a:p>
          <a:p>
            <a:r>
              <a:rPr lang="en-US" sz="3200" dirty="0" err="1"/>
              <a:t>Zhi</a:t>
            </a:r>
            <a:r>
              <a:rPr lang="en-US" sz="3200" dirty="0"/>
              <a:t>– 8 PM Tuesday   -- possibly shift time?</a:t>
            </a:r>
          </a:p>
          <a:p>
            <a:r>
              <a:rPr lang="en-US" sz="3200" dirty="0"/>
              <a:t>Jeanette – 11 AM Friday</a:t>
            </a:r>
          </a:p>
          <a:p>
            <a:r>
              <a:rPr lang="en-US" sz="3200" dirty="0"/>
              <a:t>Derek – 12 PM Friday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0032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4" name="数式" r:id="rId3" imgW="3492360" imgH="2539800" progId="Equation.3">
                  <p:embed/>
                </p:oleObj>
              </mc:Choice>
              <mc:Fallback>
                <p:oleObj name="数式" r:id="rId3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7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8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9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9" name="数式" r:id="rId4" imgW="3263760" imgH="1117440" progId="Equation.3">
                  <p:embed/>
                </p:oleObj>
              </mc:Choice>
              <mc:Fallback>
                <p:oleObj name="数式" r:id="rId4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12" name="数式" r:id="rId4" imgW="2450880" imgH="1854000" progId="Equation.3">
                  <p:embed/>
                </p:oleObj>
              </mc:Choice>
              <mc:Fallback>
                <p:oleObj name="数式" r:id="rId4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34" name="数式" r:id="rId4" imgW="2527200" imgH="1218960" progId="Equation.3">
                  <p:embed/>
                </p:oleObj>
              </mc:Choice>
              <mc:Fallback>
                <p:oleObj name="数式" r:id="rId4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291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292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293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94" name="数式" r:id="rId11" imgW="2971800" imgH="457200" progId="Equation.3">
                  <p:embed/>
                </p:oleObj>
              </mc:Choice>
              <mc:Fallback>
                <p:oleObj name="数式" r:id="rId11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75986"/>
              </p:ext>
            </p:extLst>
          </p:nvPr>
        </p:nvGraphicFramePr>
        <p:xfrm>
          <a:off x="282575" y="4391025"/>
          <a:ext cx="779462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295" name="Equation" r:id="rId13" imgW="3454200" imgH="888840" progId="Equation.DSMT4">
                  <p:embed/>
                </p:oleObj>
              </mc:Choice>
              <mc:Fallback>
                <p:oleObj name="Equation" r:id="rId13" imgW="34542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4391025"/>
                        <a:ext cx="7794625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30" name="数式" r:id="rId4" imgW="2489040" imgH="863280" progId="Equation.3">
                  <p:embed/>
                </p:oleObj>
              </mc:Choice>
              <mc:Fallback>
                <p:oleObj name="数式" r:id="rId4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31" name="数式" r:id="rId6" imgW="2070000" imgH="1777680" progId="Equation.3">
                  <p:embed/>
                </p:oleObj>
              </mc:Choice>
              <mc:Fallback>
                <p:oleObj name="数式" r:id="rId6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1" name="Equation" r:id="rId4" imgW="2908080" imgH="1625400" progId="Equation.DSMT4">
                  <p:embed/>
                </p:oleObj>
              </mc:Choice>
              <mc:Fallback>
                <p:oleObj name="Equation" r:id="rId4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C2EF52-36D7-4881-9C80-789DFE0C6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036138"/>
            <a:ext cx="4323685" cy="2495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A0A00C-63B4-4CC1-8B50-DD52CDFE0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034" y="3657600"/>
            <a:ext cx="3231156" cy="7129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BB0807-0269-4BEC-99A5-F7076CBEA3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3624470"/>
            <a:ext cx="1838911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94" name="数式" r:id="rId4" imgW="2946240" imgH="2184120" progId="Equation.3">
                  <p:embed/>
                </p:oleObj>
              </mc:Choice>
              <mc:Fallback>
                <p:oleObj name="数式" r:id="rId4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FCE60B-5FFF-40D9-8EF4-72BC71C18C5F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AA4895-8055-4321-9118-B26322061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8524875" cy="57340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9" name="Equation" r:id="rId4" imgW="5270400" imgH="4152600" progId="Equation.DSMT4">
                  <p:embed/>
                </p:oleObj>
              </mc:Choice>
              <mc:Fallback>
                <p:oleObj name="Equation" r:id="rId4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3" name="Equation" r:id="rId4" imgW="4622760" imgH="3517560" progId="Equation.DSMT4">
                  <p:embed/>
                </p:oleObj>
              </mc:Choice>
              <mc:Fallback>
                <p:oleObj name="Equation" r:id="rId4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7" name="Equation" r:id="rId4" imgW="5410080" imgH="1384200" progId="Equation.DSMT4">
                  <p:embed/>
                </p:oleObj>
              </mc:Choice>
              <mc:Fallback>
                <p:oleObj name="Equation" r:id="rId4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8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9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3A9BA-1F8B-490D-BFA1-C5EEDF5E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E4D6F-F390-42D8-B25A-52A460AE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0E470-2EA6-4A7B-BC88-89E8AC39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86120B-1397-4FD8-94DA-EFAF6874A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9144000" cy="298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8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3FCFA-18EA-4E09-9380-793C031BA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60456-1A91-440C-9C1A-65D48C60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6E80-0BB6-418B-95A0-9CCDFBDD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D4FDC6-F6D3-42A8-A6CA-500FD0804F21}"/>
              </a:ext>
            </a:extLst>
          </p:cNvPr>
          <p:cNvSpPr txBox="1"/>
          <p:nvPr/>
        </p:nvSpPr>
        <p:spPr>
          <a:xfrm>
            <a:off x="381000" y="2286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–</a:t>
            </a:r>
          </a:p>
          <a:p>
            <a:pPr marL="342900" indent="-342900">
              <a:buAutoNum type="arabicPeriod"/>
            </a:pPr>
            <a:r>
              <a:rPr lang="en-US" dirty="0"/>
              <a:t>How to find U and V to diagonal the matrix that makes a coupled question to be a decoupled question?</a:t>
            </a:r>
          </a:p>
          <a:p>
            <a:pPr marL="457200" indent="-457200">
              <a:buAutoNum type="arabicPeriod"/>
            </a:pPr>
            <a:endParaRPr lang="en-US" sz="2400" dirty="0">
              <a:latin typeface="+mj-lt"/>
            </a:endParaRPr>
          </a:p>
          <a:p>
            <a:pPr marL="457200" indent="-457200">
              <a:buAutoNum type="arabicPeriod"/>
            </a:pPr>
            <a:endParaRPr lang="en-US" sz="2400" dirty="0">
              <a:latin typeface="+mj-lt"/>
            </a:endParaRPr>
          </a:p>
          <a:p>
            <a:pPr marL="457200" indent="-457200">
              <a:buAutoNum type="arabicPeriod"/>
            </a:pP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My question –</a:t>
            </a:r>
          </a:p>
          <a:p>
            <a:r>
              <a:rPr lang="en-US" sz="2400" dirty="0">
                <a:latin typeface="+mj-lt"/>
              </a:rPr>
              <a:t>For the mathematical methods portion of this class, what is the state of your knowledge of linear algebra methods as they relate to physics?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Good enough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Could use more information specially for …..?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Need N dedicated lectures to this material</a:t>
            </a:r>
          </a:p>
        </p:txBody>
      </p:sp>
    </p:spTree>
    <p:extLst>
      <p:ext uri="{BB962C8B-B14F-4D97-AF65-F5344CB8AC3E}">
        <p14:creationId xmlns:p14="http://schemas.microsoft.com/office/powerpoint/2010/main" val="271676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Motivation for studying small oscillations – many interacting systems have stable and meta-stable configurations.  For a one-dimensional system, this is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52" name="数式" r:id="rId5" imgW="3454200" imgH="520560" progId="Equation.3">
                  <p:embed/>
                </p:oleObj>
              </mc:Choice>
              <mc:Fallback>
                <p:oleObj name="数式" r:id="rId5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12795"/>
              </p:ext>
            </p:extLst>
          </p:nvPr>
        </p:nvGraphicFramePr>
        <p:xfrm>
          <a:off x="155575" y="762000"/>
          <a:ext cx="89122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75" name="Equation" r:id="rId4" imgW="3936960" imgH="2222280" progId="Equation.DSMT4">
                  <p:embed/>
                </p:oleObj>
              </mc:Choice>
              <mc:Fallback>
                <p:oleObj name="Equation" r:id="rId4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762000"/>
                        <a:ext cx="89122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4" name="数式" r:id="rId4" imgW="3174840" imgH="812520" progId="Equation.3">
                  <p:embed/>
                </p:oleObj>
              </mc:Choice>
              <mc:Fallback>
                <p:oleObj name="数式" r:id="rId4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025" name="数式" r:id="rId7" imgW="177480" imgH="228600" progId="Equation.3">
                      <p:embed/>
                    </p:oleObj>
                  </mc:Choice>
                  <mc:Fallback>
                    <p:oleObj name="数式" r:id="rId7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026" name="数式" r:id="rId9" imgW="177480" imgH="228600" progId="Equation.3">
                      <p:embed/>
                    </p:oleObj>
                  </mc:Choice>
                  <mc:Fallback>
                    <p:oleObj name="数式" r:id="rId9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027" name="数式" r:id="rId11" imgW="177480" imgH="241200" progId="Equation.3">
                      <p:embed/>
                    </p:oleObj>
                  </mc:Choice>
                  <mc:Fallback>
                    <p:oleObj name="数式" r:id="rId11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5CB55CB-9F62-4243-A294-082B5853923A}"/>
              </a:ext>
            </a:extLst>
          </p:cNvPr>
          <p:cNvSpPr txBox="1"/>
          <p:nvPr/>
        </p:nvSpPr>
        <p:spPr>
          <a:xfrm>
            <a:off x="152400" y="76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Extending the analysis to coupled oscillators near equilibrium --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8006F33-FF75-4043-9984-CD9688FB59FE}"/>
              </a:ext>
            </a:extLst>
          </p:cNvPr>
          <p:cNvSpPr/>
          <p:nvPr/>
        </p:nvSpPr>
        <p:spPr>
          <a:xfrm rot="5400000">
            <a:off x="2523203" y="1096771"/>
            <a:ext cx="277834" cy="229424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287C8630-C767-4ACA-94EE-A6C1961CE6BE}"/>
              </a:ext>
            </a:extLst>
          </p:cNvPr>
          <p:cNvSpPr/>
          <p:nvPr/>
        </p:nvSpPr>
        <p:spPr>
          <a:xfrm rot="5400000">
            <a:off x="4853132" y="1069077"/>
            <a:ext cx="262783" cy="235055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65A266E-8D11-4F01-8B98-AD8ABD08A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345995"/>
              </p:ext>
            </p:extLst>
          </p:nvPr>
        </p:nvGraphicFramePr>
        <p:xfrm>
          <a:off x="2603768" y="2133582"/>
          <a:ext cx="584185" cy="65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8" name="Equation" r:id="rId13" imgW="203040" imgH="228600" progId="Equation.DSMT4">
                  <p:embed/>
                </p:oleObj>
              </mc:Choice>
              <mc:Fallback>
                <p:oleObj name="Equation" r:id="rId13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03768" y="2133582"/>
                        <a:ext cx="584185" cy="657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A6BCAA9-2A17-40A8-AA79-6B83CC0603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772598"/>
              </p:ext>
            </p:extLst>
          </p:nvPr>
        </p:nvGraphicFramePr>
        <p:xfrm>
          <a:off x="4937134" y="2162195"/>
          <a:ext cx="620694" cy="65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9" name="Equation" r:id="rId15" imgW="215640" imgH="228600" progId="Equation.DSMT4">
                  <p:embed/>
                </p:oleObj>
              </mc:Choice>
              <mc:Fallback>
                <p:oleObj name="Equation" r:id="rId15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37134" y="2162195"/>
                        <a:ext cx="620694" cy="65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6" name="数式" r:id="rId4" imgW="3974760" imgH="1473120" progId="Equation.3">
                  <p:embed/>
                </p:oleObj>
              </mc:Choice>
              <mc:Fallback>
                <p:oleObj name="数式" r:id="rId4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84615"/>
              </p:ext>
            </p:extLst>
          </p:nvPr>
        </p:nvGraphicFramePr>
        <p:xfrm>
          <a:off x="342900" y="4181475"/>
          <a:ext cx="779145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7" name="Equation" r:id="rId6" imgW="3441600" imgH="965160" progId="Equation.DSMT4">
                  <p:embed/>
                </p:oleObj>
              </mc:Choice>
              <mc:Fallback>
                <p:oleObj name="Equation" r:id="rId6" imgW="344160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4181475"/>
                        <a:ext cx="7791450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10902</TotalTime>
  <Words>924</Words>
  <Application>Microsoft Office PowerPoint</Application>
  <PresentationFormat>On-screen Show (4:3)</PresentationFormat>
  <Paragraphs>211</Paragraphs>
  <Slides>32</Slides>
  <Notes>26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610</cp:revision>
  <cp:lastPrinted>2019-09-25T05:27:53Z</cp:lastPrinted>
  <dcterms:created xsi:type="dcterms:W3CDTF">2012-01-10T18:32:24Z</dcterms:created>
  <dcterms:modified xsi:type="dcterms:W3CDTF">2020-09-28T15:13:46Z</dcterms:modified>
</cp:coreProperties>
</file>