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96" r:id="rId2"/>
    <p:sldId id="384" r:id="rId3"/>
    <p:sldId id="354" r:id="rId4"/>
    <p:sldId id="383" r:id="rId5"/>
    <p:sldId id="386" r:id="rId6"/>
    <p:sldId id="355" r:id="rId7"/>
    <p:sldId id="356" r:id="rId8"/>
    <p:sldId id="357" r:id="rId9"/>
    <p:sldId id="358" r:id="rId10"/>
    <p:sldId id="359" r:id="rId11"/>
    <p:sldId id="360" r:id="rId12"/>
    <p:sldId id="361" r:id="rId13"/>
    <p:sldId id="385" r:id="rId14"/>
    <p:sldId id="362" r:id="rId15"/>
    <p:sldId id="369" r:id="rId16"/>
    <p:sldId id="370" r:id="rId17"/>
    <p:sldId id="387" r:id="rId18"/>
    <p:sldId id="388" r:id="rId19"/>
    <p:sldId id="364" r:id="rId20"/>
    <p:sldId id="366" r:id="rId21"/>
    <p:sldId id="367" r:id="rId22"/>
    <p:sldId id="368" r:id="rId23"/>
    <p:sldId id="371" r:id="rId24"/>
    <p:sldId id="372" r:id="rId25"/>
    <p:sldId id="373" r:id="rId26"/>
    <p:sldId id="374" r:id="rId27"/>
    <p:sldId id="380" r:id="rId28"/>
    <p:sldId id="382" r:id="rId29"/>
    <p:sldId id="375" r:id="rId30"/>
    <p:sldId id="376" r:id="rId31"/>
    <p:sldId id="377" r:id="rId32"/>
    <p:sldId id="378" r:id="rId3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 we will analyze systems near equilibrium.    This system represents a lot of physical systems and has a rich toolbox of mathematical formalisms.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27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original equations are not symmetric.     With this transformation, we can make the equations take a symmetric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2790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Digression on linear algebra theory.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6731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Similarity transformations used to analyze our system.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931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Details for our case..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5600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 for our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268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Visualization of the solution for our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2653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general solution will depend on initial values or boundary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8771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unrelated digression that may be useful – singular value </a:t>
            </a:r>
            <a:r>
              <a:rPr lang="en-US" dirty="0" err="1"/>
              <a:t>decomposistion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3253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Digression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3536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example; this one is in your textbook.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813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are starting the material covered in Chap. 4.    The assigned homework is due on Friday.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Details for N masses.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6242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Form of matrix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3413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Finding eigenvalues with Maple.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1062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Analytic methods for this highly symmetric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0442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Setting the boundary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636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Boundary conditions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6799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Plot of </a:t>
            </a:r>
            <a:r>
              <a:rPr lang="en-US"/>
              <a:t>the results.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110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homework problem.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005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plot for an arbitrary one dimensional potential function showing two stable equilibria near x=2 and x=8.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492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Lagrangian</a:t>
            </a:r>
            <a:r>
              <a:rPr lang="en-US" dirty="0"/>
              <a:t> analysis and general solution.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05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more complicated example with 3 masses connected with springs.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129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Analyzing the equations of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388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Coupled differential equation and tricks for solution.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876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Resulting linear equations also written in matrix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628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9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2.wmf"/><Relationship Id="rId4" Type="http://schemas.openxmlformats.org/officeDocument/2006/relationships/image" Target="../media/image12.png"/><Relationship Id="rId9" Type="http://schemas.openxmlformats.org/officeDocument/2006/relationships/oleObject" Target="../embeddings/oleObject2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2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1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oleObject" Target="../embeddings/oleObject36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7.wmf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33.bin"/><Relationship Id="rId11" Type="http://schemas.openxmlformats.org/officeDocument/2006/relationships/oleObject" Target="../embeddings/oleObject35.bin"/><Relationship Id="rId5" Type="http://schemas.openxmlformats.org/officeDocument/2006/relationships/image" Target="../media/image36.wmf"/><Relationship Id="rId10" Type="http://schemas.openxmlformats.org/officeDocument/2006/relationships/image" Target="../media/image12.png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8.wmf"/><Relationship Id="rId14" Type="http://schemas.openxmlformats.org/officeDocument/2006/relationships/image" Target="../media/image40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4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43.wmf"/><Relationship Id="rId4" Type="http://schemas.openxmlformats.org/officeDocument/2006/relationships/oleObject" Target="../embeddings/oleObject39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49.wmf"/><Relationship Id="rId4" Type="http://schemas.openxmlformats.org/officeDocument/2006/relationships/oleObject" Target="../embeddings/oleObject4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50.wmf"/><Relationship Id="rId4" Type="http://schemas.openxmlformats.org/officeDocument/2006/relationships/oleObject" Target="../embeddings/oleObject42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notesSlide" Target="../notesSlides/notesSlide26.xml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54.png"/><Relationship Id="rId5" Type="http://schemas.openxmlformats.org/officeDocument/2006/relationships/image" Target="../media/image51.wmf"/><Relationship Id="rId10" Type="http://schemas.openxmlformats.org/officeDocument/2006/relationships/image" Target="../media/image53.wmf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4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png"/><Relationship Id="rId11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8.wmf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57200"/>
            <a:ext cx="8763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Online or (occasionally)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err="1"/>
              <a:t>Discussiont</a:t>
            </a:r>
            <a:r>
              <a:rPr lang="en-US" sz="3200" b="1" dirty="0"/>
              <a:t> of Lecture 15 – Chap. 4 (F &amp; W)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Analysis of motion near equilibrium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Small oscillations about equilibrium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Normal modes of vibration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667087"/>
              </p:ext>
            </p:extLst>
          </p:nvPr>
        </p:nvGraphicFramePr>
        <p:xfrm>
          <a:off x="533400" y="457200"/>
          <a:ext cx="6613525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42" name="数式" r:id="rId4" imgW="2920680" imgH="888840" progId="Equation.3">
                  <p:embed/>
                </p:oleObj>
              </mc:Choice>
              <mc:Fallback>
                <p:oleObj name="数式" r:id="rId4" imgW="292068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"/>
                        <a:ext cx="6613525" cy="201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6861375"/>
              </p:ext>
            </p:extLst>
          </p:nvPr>
        </p:nvGraphicFramePr>
        <p:xfrm>
          <a:off x="533400" y="3438939"/>
          <a:ext cx="4514850" cy="231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843" name="数式" r:id="rId6" imgW="1993680" imgH="990360" progId="Equation.3">
                  <p:embed/>
                </p:oleObj>
              </mc:Choice>
              <mc:Fallback>
                <p:oleObj name="数式" r:id="rId6" imgW="1993680" imgH="990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438939"/>
                        <a:ext cx="4514850" cy="231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E612A65-75AB-4399-A01F-C86492BFCD82}"/>
              </a:ext>
            </a:extLst>
          </p:cNvPr>
          <p:cNvSpPr txBox="1"/>
          <p:nvPr/>
        </p:nvSpPr>
        <p:spPr>
          <a:xfrm>
            <a:off x="457200" y="2652724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Mathematical methods for solving these coupled linear differential equations:</a:t>
            </a:r>
          </a:p>
        </p:txBody>
      </p:sp>
    </p:spTree>
    <p:extLst>
      <p:ext uri="{BB962C8B-B14F-4D97-AF65-F5344CB8AC3E}">
        <p14:creationId xmlns:p14="http://schemas.microsoft.com/office/powerpoint/2010/main" val="1550040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997221"/>
              </p:ext>
            </p:extLst>
          </p:nvPr>
        </p:nvGraphicFramePr>
        <p:xfrm>
          <a:off x="1455738" y="831850"/>
          <a:ext cx="6269037" cy="457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68" name="数式" r:id="rId4" imgW="2768400" imgH="1955520" progId="Equation.3">
                  <p:embed/>
                </p:oleObj>
              </mc:Choice>
              <mc:Fallback>
                <p:oleObj name="数式" r:id="rId4" imgW="2768400" imgH="1955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738" y="831850"/>
                        <a:ext cx="6269037" cy="457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3595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319509"/>
              </p:ext>
            </p:extLst>
          </p:nvPr>
        </p:nvGraphicFramePr>
        <p:xfrm>
          <a:off x="852488" y="174625"/>
          <a:ext cx="7477125" cy="636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95" name="数式" r:id="rId4" imgW="3301920" imgH="2717640" progId="Equation.3">
                  <p:embed/>
                </p:oleObj>
              </mc:Choice>
              <mc:Fallback>
                <p:oleObj name="数式" r:id="rId4" imgW="3301920" imgH="271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8" y="174625"/>
                        <a:ext cx="7477125" cy="636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7301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DE2DFE-7D4C-483F-AFDF-498A3B831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945F3F-EA65-49F8-AA4C-62BA42929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53BB6A-8574-4EB0-90DE-85D0A97DA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E375C7-B7E3-4C11-BC22-040215034E87}"/>
              </a:ext>
            </a:extLst>
          </p:cNvPr>
          <p:cNvSpPr txBox="1"/>
          <p:nvPr/>
        </p:nvSpPr>
        <p:spPr>
          <a:xfrm>
            <a:off x="228600" y="2286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If you had to solve* these equations, which form is more convenient?                      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66B16FE-41BE-433B-B464-E41BDD5124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084430"/>
              </p:ext>
            </p:extLst>
          </p:nvPr>
        </p:nvGraphicFramePr>
        <p:xfrm>
          <a:off x="381000" y="1114790"/>
          <a:ext cx="6299200" cy="226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90" name="Equation" r:id="rId3" imgW="2781000" imgH="965160" progId="Equation.DSMT4">
                  <p:embed/>
                </p:oleObj>
              </mc:Choice>
              <mc:Fallback>
                <p:oleObj name="Equation" r:id="rId3" imgW="2781000" imgH="96516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114790"/>
                        <a:ext cx="6299200" cy="226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3633D79-2EA0-4ECF-BF5C-51E96D20C8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575268"/>
              </p:ext>
            </p:extLst>
          </p:nvPr>
        </p:nvGraphicFramePr>
        <p:xfrm>
          <a:off x="377687" y="3614082"/>
          <a:ext cx="6400800" cy="2353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91" name="Equation" r:id="rId5" imgW="2590560" imgH="952200" progId="Equation.DSMT4">
                  <p:embed/>
                </p:oleObj>
              </mc:Choice>
              <mc:Fallback>
                <p:oleObj name="Equation" r:id="rId5" imgW="259056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7687" y="3614082"/>
                        <a:ext cx="6400800" cy="23532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BE9061A-69E7-4B1C-93E0-64D0B2798D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701453"/>
              </p:ext>
            </p:extLst>
          </p:nvPr>
        </p:nvGraphicFramePr>
        <p:xfrm>
          <a:off x="3352800" y="652932"/>
          <a:ext cx="3884338" cy="498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92" name="Equation" r:id="rId7" imgW="1879560" imgH="241200" progId="Equation.DSMT4">
                  <p:embed/>
                </p:oleObj>
              </mc:Choice>
              <mc:Fallback>
                <p:oleObj name="Equation" r:id="rId7" imgW="18795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52800" y="652932"/>
                        <a:ext cx="3884338" cy="498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059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Digression: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825897"/>
              </p:ext>
            </p:extLst>
          </p:nvPr>
        </p:nvGraphicFramePr>
        <p:xfrm>
          <a:off x="1038225" y="1601788"/>
          <a:ext cx="7724775" cy="350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18" name="Equation" r:id="rId4" imgW="3136680" imgH="1498320" progId="Equation.DSMT4">
                  <p:embed/>
                </p:oleObj>
              </mc:Choice>
              <mc:Fallback>
                <p:oleObj name="Equation" r:id="rId4" imgW="3136680" imgH="14983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225" y="1601788"/>
                        <a:ext cx="7724775" cy="350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4430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Digression on matrices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8382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Eigenvalues of a matrix are “invariant” under a similarity transformation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577079"/>
              </p:ext>
            </p:extLst>
          </p:nvPr>
        </p:nvGraphicFramePr>
        <p:xfrm>
          <a:off x="920393" y="1981200"/>
          <a:ext cx="7925710" cy="266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66" name="Equation" r:id="rId4" imgW="6070320" imgH="2145960" progId="Equation.DSMT4">
                  <p:embed/>
                </p:oleObj>
              </mc:Choice>
              <mc:Fallback>
                <p:oleObj name="Equation" r:id="rId4" imgW="6070320" imgH="2145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393" y="1981200"/>
                        <a:ext cx="7925710" cy="266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4995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4891570"/>
              </p:ext>
            </p:extLst>
          </p:nvPr>
        </p:nvGraphicFramePr>
        <p:xfrm>
          <a:off x="890587" y="762000"/>
          <a:ext cx="6729413" cy="5653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87" name="Equation" r:id="rId4" imgW="6019560" imgH="4889160" progId="Equation.DSMT4">
                  <p:embed/>
                </p:oleObj>
              </mc:Choice>
              <mc:Fallback>
                <p:oleObj name="Equation" r:id="rId4" imgW="6019560" imgH="488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587" y="762000"/>
                        <a:ext cx="6729413" cy="56533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228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of transformation:</a:t>
            </a:r>
          </a:p>
        </p:txBody>
      </p:sp>
    </p:spTree>
    <p:extLst>
      <p:ext uri="{BB962C8B-B14F-4D97-AF65-F5344CB8AC3E}">
        <p14:creationId xmlns:p14="http://schemas.microsoft.com/office/powerpoint/2010/main" val="1643217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10B80-CE95-49E3-A054-4419AC8D9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C77973-73E2-4BB1-809E-92D5F6C62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BE7B1-87E7-48C8-B63E-7E91833A1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B5A73D-9AD8-4182-AD31-FCCA47A3D7C3}"/>
              </a:ext>
            </a:extLst>
          </p:cNvPr>
          <p:cNvSpPr txBox="1"/>
          <p:nvPr/>
        </p:nvSpPr>
        <p:spPr>
          <a:xfrm>
            <a:off x="533400" y="3048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Note, here we have defined  </a:t>
            </a:r>
            <a:r>
              <a:rPr lang="en-US" sz="2400" b="1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 as a transformation matrix (often called a similarity transformation matrix)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A6F5777-9BCA-4D1F-9ED2-714EA51830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032046"/>
              </p:ext>
            </p:extLst>
          </p:nvPr>
        </p:nvGraphicFramePr>
        <p:xfrm>
          <a:off x="675860" y="1295400"/>
          <a:ext cx="6843091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93" name="Equation" r:id="rId3" imgW="3886200" imgH="1168200" progId="Equation.DSMT4">
                  <p:embed/>
                </p:oleObj>
              </mc:Choice>
              <mc:Fallback>
                <p:oleObj name="Equation" r:id="rId3" imgW="3886200" imgH="1168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5860" y="1295400"/>
                        <a:ext cx="6843091" cy="205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BFAA296-839A-43FD-90CE-A4837127AC85}"/>
              </a:ext>
            </a:extLst>
          </p:cNvPr>
          <p:cNvSpPr txBox="1"/>
          <p:nvPr/>
        </p:nvSpPr>
        <p:spPr>
          <a:xfrm>
            <a:off x="533400" y="3472071"/>
            <a:ext cx="8468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How can you find the transformation that diagonalizes a matrix?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3276E06-AC33-4FB2-8157-F08F6EF713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692820"/>
              </p:ext>
            </p:extLst>
          </p:nvPr>
        </p:nvGraphicFramePr>
        <p:xfrm>
          <a:off x="675860" y="4490430"/>
          <a:ext cx="6963999" cy="1225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94" name="Equation" r:id="rId5" imgW="2743200" imgH="482400" progId="Equation.DSMT4">
                  <p:embed/>
                </p:oleObj>
              </mc:Choice>
              <mc:Fallback>
                <p:oleObj name="Equation" r:id="rId5" imgW="27432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5860" y="4490430"/>
                        <a:ext cx="6963999" cy="1225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2033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3D69BE-70A4-4716-9F84-6A9C43C3B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29233-93CD-4C8D-BBA7-6934DD146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6D0A5-E703-43FC-9BD4-D7FF990BE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40C466A-7BDD-42DD-BE97-A9778876D6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2034729"/>
              </p:ext>
            </p:extLst>
          </p:nvPr>
        </p:nvGraphicFramePr>
        <p:xfrm>
          <a:off x="609600" y="762000"/>
          <a:ext cx="8153400" cy="4841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08" name="Equation" r:id="rId3" imgW="4063680" imgH="2412720" progId="Equation.DSMT4">
                  <p:embed/>
                </p:oleObj>
              </mc:Choice>
              <mc:Fallback>
                <p:oleObj name="Equation" r:id="rId3" imgW="4063680" imgH="241272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63276E06-AC33-4FB2-8157-F08F6EF713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762000"/>
                        <a:ext cx="8153400" cy="48418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5775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537095"/>
              </p:ext>
            </p:extLst>
          </p:nvPr>
        </p:nvGraphicFramePr>
        <p:xfrm>
          <a:off x="746125" y="581025"/>
          <a:ext cx="5926138" cy="459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62" name="Equation" r:id="rId4" imgW="2476440" imgH="1942920" progId="Equation.DSMT4">
                  <p:embed/>
                </p:oleObj>
              </mc:Choice>
              <mc:Fallback>
                <p:oleObj name="Equation" r:id="rId4" imgW="2476440" imgH="19429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581025"/>
                        <a:ext cx="5926138" cy="459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1961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263A78-DF67-40C6-A894-06D3F7EDC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1A136A-B5B5-44F7-8773-2BA75A9B8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20DF97-97BD-48A5-A916-1AC4D657D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724AC5-A52E-408E-A040-31C0F1714655}"/>
              </a:ext>
            </a:extLst>
          </p:cNvPr>
          <p:cNvSpPr txBox="1"/>
          <p:nvPr/>
        </p:nvSpPr>
        <p:spPr>
          <a:xfrm>
            <a:off x="0" y="838200"/>
            <a:ext cx="8991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Schedule for weekly one-on-one meetings</a:t>
            </a:r>
          </a:p>
          <a:p>
            <a:r>
              <a:rPr lang="en-US" sz="3200" dirty="0"/>
              <a:t> </a:t>
            </a:r>
          </a:p>
          <a:p>
            <a:r>
              <a:rPr lang="en-US" sz="3200" dirty="0"/>
              <a:t>Nick – 11 AM Monday (ED/ST)</a:t>
            </a:r>
          </a:p>
          <a:p>
            <a:r>
              <a:rPr lang="en-US" sz="3200" dirty="0"/>
              <a:t>Tim – 9 AM Tuesday</a:t>
            </a:r>
          </a:p>
          <a:p>
            <a:r>
              <a:rPr lang="en-US" sz="3200" dirty="0"/>
              <a:t>Bamidele – 7 PM Tuesday</a:t>
            </a:r>
          </a:p>
          <a:p>
            <a:r>
              <a:rPr lang="en-US" sz="3200" dirty="0" err="1"/>
              <a:t>Zhi</a:t>
            </a:r>
            <a:r>
              <a:rPr lang="en-US" sz="3200" dirty="0"/>
              <a:t>– 8 PM Tuesday   -- possibly shift time?</a:t>
            </a:r>
          </a:p>
          <a:p>
            <a:r>
              <a:rPr lang="en-US" sz="3200" dirty="0"/>
              <a:t>Jeanette – 11 AM Friday</a:t>
            </a:r>
          </a:p>
          <a:p>
            <a:r>
              <a:rPr lang="en-US" sz="3200" dirty="0"/>
              <a:t>Derek – 12 PM Friday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00325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552482"/>
              </p:ext>
            </p:extLst>
          </p:nvPr>
        </p:nvGraphicFramePr>
        <p:xfrm>
          <a:off x="461963" y="381000"/>
          <a:ext cx="8088312" cy="581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04" name="数式" r:id="rId3" imgW="3492360" imgH="2539800" progId="Equation.3">
                  <p:embed/>
                </p:oleObj>
              </mc:Choice>
              <mc:Fallback>
                <p:oleObj name="数式" r:id="rId3" imgW="3492360" imgH="2539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381000"/>
                        <a:ext cx="8088312" cy="581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53110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755184" y="1054863"/>
            <a:ext cx="5655200" cy="1189028"/>
            <a:chOff x="939508" y="1054863"/>
            <a:chExt cx="5655200" cy="1189028"/>
          </a:xfrm>
        </p:grpSpPr>
        <p:grpSp>
          <p:nvGrpSpPr>
            <p:cNvPr id="24" name="Group 23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0" name="Oval 19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3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7" name="TextBox 6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39584" y="2743200"/>
            <a:ext cx="5655200" cy="1189028"/>
            <a:chOff x="939508" y="1054863"/>
            <a:chExt cx="5655200" cy="1189028"/>
          </a:xfrm>
        </p:grpSpPr>
        <p:grpSp>
          <p:nvGrpSpPr>
            <p:cNvPr id="39" name="Group 38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43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4" name="Oval 43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7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40" name="TextBox 39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96692" y="4570549"/>
            <a:ext cx="5655200" cy="1189028"/>
            <a:chOff x="939508" y="1054863"/>
            <a:chExt cx="5655200" cy="1189028"/>
          </a:xfrm>
        </p:grpSpPr>
        <p:grpSp>
          <p:nvGrpSpPr>
            <p:cNvPr id="49" name="Group 48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53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4" name="Oval 53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7" name="Picture 2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50" name="TextBox 49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654616"/>
              </p:ext>
            </p:extLst>
          </p:nvPr>
        </p:nvGraphicFramePr>
        <p:xfrm>
          <a:off x="7121525" y="1447800"/>
          <a:ext cx="103187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7" name="数式" r:id="rId5" imgW="419040" imgH="215640" progId="Equation.3">
                  <p:embed/>
                </p:oleObj>
              </mc:Choice>
              <mc:Fallback>
                <p:oleObj name="数式" r:id="rId5" imgW="41904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1525" y="1447800"/>
                        <a:ext cx="1031875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" name="Straight Arrow Connector 59"/>
          <p:cNvCxnSpPr/>
          <p:nvPr/>
        </p:nvCxnSpPr>
        <p:spPr>
          <a:xfrm>
            <a:off x="1345332" y="2514600"/>
            <a:ext cx="4052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764323"/>
              </p:ext>
            </p:extLst>
          </p:nvPr>
        </p:nvGraphicFramePr>
        <p:xfrm>
          <a:off x="6759575" y="2686050"/>
          <a:ext cx="1687513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8" name="数式" r:id="rId7" imgW="685800" imgH="482400" progId="Equation.3">
                  <p:embed/>
                </p:oleObj>
              </mc:Choice>
              <mc:Fallback>
                <p:oleObj name="数式" r:id="rId7" imgW="685800" imgH="48240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9575" y="2686050"/>
                        <a:ext cx="1687513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7067671"/>
              </p:ext>
            </p:extLst>
          </p:nvPr>
        </p:nvGraphicFramePr>
        <p:xfrm>
          <a:off x="6421438" y="4657725"/>
          <a:ext cx="2562225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9" name="数式" r:id="rId9" imgW="1041120" imgH="482400" progId="Equation.3">
                  <p:embed/>
                </p:oleObj>
              </mc:Choice>
              <mc:Fallback>
                <p:oleObj name="数式" r:id="rId9" imgW="1041120" imgH="4824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1438" y="4657725"/>
                        <a:ext cx="2562225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4" name="Straight Arrow Connector 63"/>
          <p:cNvCxnSpPr/>
          <p:nvPr/>
        </p:nvCxnSpPr>
        <p:spPr>
          <a:xfrm>
            <a:off x="1388224" y="41910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5294961" y="4191000"/>
            <a:ext cx="65118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2544646" y="5943600"/>
            <a:ext cx="92593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1235824" y="60198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884024" y="60198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9738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403478"/>
              </p:ext>
            </p:extLst>
          </p:nvPr>
        </p:nvGraphicFramePr>
        <p:xfrm>
          <a:off x="609600" y="1676400"/>
          <a:ext cx="8034338" cy="262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49" name="数式" r:id="rId4" imgW="3263760" imgH="1117440" progId="Equation.3">
                  <p:embed/>
                </p:oleObj>
              </mc:Choice>
              <mc:Fallback>
                <p:oleObj name="数式" r:id="rId4" imgW="3263760" imgH="111744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76400"/>
                        <a:ext cx="8034338" cy="2624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1396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Additional digression on matrix properties</a:t>
            </a:r>
          </a:p>
          <a:p>
            <a:r>
              <a:rPr lang="en-US" sz="2400" dirty="0">
                <a:latin typeface="+mj-lt"/>
              </a:rPr>
              <a:t>   Singular value decomposition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986201"/>
              </p:ext>
            </p:extLst>
          </p:nvPr>
        </p:nvGraphicFramePr>
        <p:xfrm>
          <a:off x="1449388" y="1231900"/>
          <a:ext cx="7021512" cy="524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12" name="数式" r:id="rId4" imgW="2450880" imgH="1854000" progId="Equation.3">
                  <p:embed/>
                </p:oleObj>
              </mc:Choice>
              <mc:Fallback>
                <p:oleObj name="数式" r:id="rId4" imgW="2450880" imgH="18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388" y="1231900"/>
                        <a:ext cx="7021512" cy="524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32667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Singular value decomposition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610400"/>
              </p:ext>
            </p:extLst>
          </p:nvPr>
        </p:nvGraphicFramePr>
        <p:xfrm>
          <a:off x="957263" y="1889125"/>
          <a:ext cx="7240587" cy="344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34" name="数式" r:id="rId4" imgW="2527200" imgH="1218960" progId="Equation.3">
                  <p:embed/>
                </p:oleObj>
              </mc:Choice>
              <mc:Fallback>
                <p:oleObj name="数式" r:id="rId4" imgW="252720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3" y="1889125"/>
                        <a:ext cx="7240587" cy="344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73373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0" y="762000"/>
            <a:ext cx="9127375" cy="2215138"/>
            <a:chOff x="0" y="762000"/>
            <a:chExt cx="9127375" cy="2215138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9655059"/>
                </p:ext>
              </p:extLst>
            </p:nvPr>
          </p:nvGraphicFramePr>
          <p:xfrm>
            <a:off x="1889125" y="2363788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291" name="数式" r:id="rId4" imgW="241200" imgH="241200" progId="Equation.3">
                    <p:embed/>
                  </p:oleObj>
                </mc:Choice>
                <mc:Fallback>
                  <p:oleObj name="数式" r:id="rId4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9125" y="2363788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5417295"/>
                </p:ext>
              </p:extLst>
            </p:nvPr>
          </p:nvGraphicFramePr>
          <p:xfrm>
            <a:off x="4358350" y="2431038"/>
            <a:ext cx="401638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292" name="数式" r:id="rId6" imgW="177480" imgH="241200" progId="Equation.3">
                    <p:embed/>
                  </p:oleObj>
                </mc:Choice>
                <mc:Fallback>
                  <p:oleObj name="数式" r:id="rId6" imgW="1774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8350" y="2431038"/>
                          <a:ext cx="401638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3994082"/>
                </p:ext>
              </p:extLst>
            </p:nvPr>
          </p:nvGraphicFramePr>
          <p:xfrm>
            <a:off x="6689725" y="2298700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293" name="数式" r:id="rId8" imgW="241200" imgH="241200" progId="Equation.3">
                    <p:embed/>
                  </p:oleObj>
                </mc:Choice>
                <mc:Fallback>
                  <p:oleObj name="数式" r:id="rId8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89725" y="2298700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8" name="Group 27"/>
            <p:cNvGrpSpPr/>
            <p:nvPr/>
          </p:nvGrpSpPr>
          <p:grpSpPr>
            <a:xfrm>
              <a:off x="228600" y="1032805"/>
              <a:ext cx="8645576" cy="1329269"/>
              <a:chOff x="-381000" y="1032805"/>
              <a:chExt cx="8645576" cy="1329269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57400" y="1125877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" name="Oval 20"/>
              <p:cNvSpPr/>
              <p:nvPr/>
            </p:nvSpPr>
            <p:spPr>
              <a:xfrm>
                <a:off x="965054" y="1125878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51495" y="1264794"/>
                <a:ext cx="1097280" cy="1097280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249534" y="1426152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657600" y="1519535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4455151" y="1037645"/>
                <a:ext cx="2445799" cy="1169738"/>
                <a:chOff x="4174455" y="1037645"/>
                <a:chExt cx="2445799" cy="1169738"/>
              </a:xfrm>
            </p:grpSpPr>
            <p:pic>
              <p:nvPicPr>
                <p:cNvPr id="23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4174455" y="1037645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24" name="Group 23"/>
                <p:cNvGrpSpPr/>
                <p:nvPr/>
              </p:nvGrpSpPr>
              <p:grpSpPr>
                <a:xfrm>
                  <a:off x="5522974" y="1106588"/>
                  <a:ext cx="1097280" cy="1100795"/>
                  <a:chOff x="5522974" y="1106588"/>
                  <a:chExt cx="1097280" cy="1100795"/>
                </a:xfrm>
              </p:grpSpPr>
              <p:sp>
                <p:nvSpPr>
                  <p:cNvPr id="20" name="Oval 19"/>
                  <p:cNvSpPr/>
                  <p:nvPr/>
                </p:nvSpPr>
                <p:spPr>
                  <a:xfrm>
                    <a:off x="5522974" y="1106588"/>
                    <a:ext cx="1097280" cy="1100795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5816746" y="1445441"/>
                    <a:ext cx="762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>
                        <a:solidFill>
                          <a:srgbClr val="FFFF00"/>
                        </a:solidFill>
                        <a:latin typeface="+mj-lt"/>
                      </a:rPr>
                      <a:t>m</a:t>
                    </a:r>
                  </a:p>
                </p:txBody>
              </p:sp>
            </p:grpSp>
          </p:grpSp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6934200" y="10328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7" name="Picture 2"/>
              <p:cNvPicPr>
                <a:picLocks noChangeAspect="1" noChangeArrowheads="1"/>
              </p:cNvPicPr>
              <p:nvPr/>
            </p:nvPicPr>
            <p:blipFill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-381000" y="11852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9" name="Rectangle 28"/>
            <p:cNvSpPr/>
            <p:nvPr/>
          </p:nvSpPr>
          <p:spPr>
            <a:xfrm>
              <a:off x="0" y="762000"/>
              <a:ext cx="2286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898775" y="762000"/>
              <a:ext cx="2286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14300" y="228600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an extended system of masses and springs: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838911"/>
              </p:ext>
            </p:extLst>
          </p:nvPr>
        </p:nvGraphicFramePr>
        <p:xfrm>
          <a:off x="704850" y="3200400"/>
          <a:ext cx="670560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294" name="数式" r:id="rId11" imgW="2971800" imgH="457200" progId="Equation.3">
                  <p:embed/>
                </p:oleObj>
              </mc:Choice>
              <mc:Fallback>
                <p:oleObj name="数式" r:id="rId11" imgW="2971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3200400"/>
                        <a:ext cx="6705600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475986"/>
              </p:ext>
            </p:extLst>
          </p:nvPr>
        </p:nvGraphicFramePr>
        <p:xfrm>
          <a:off x="282575" y="4391025"/>
          <a:ext cx="7794625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295" name="Equation" r:id="rId13" imgW="3454200" imgH="888840" progId="Equation.DSMT4">
                  <p:embed/>
                </p:oleObj>
              </mc:Choice>
              <mc:Fallback>
                <p:oleObj name="Equation" r:id="rId13" imgW="3454200" imgH="888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" y="4391025"/>
                        <a:ext cx="7794625" cy="200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54537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392486"/>
              </p:ext>
            </p:extLst>
          </p:nvPr>
        </p:nvGraphicFramePr>
        <p:xfrm>
          <a:off x="1287463" y="485775"/>
          <a:ext cx="5616575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30" name="数式" r:id="rId4" imgW="2489040" imgH="863280" progId="Equation.3">
                  <p:embed/>
                </p:oleObj>
              </mc:Choice>
              <mc:Fallback>
                <p:oleObj name="数式" r:id="rId4" imgW="248904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485775"/>
                        <a:ext cx="5616575" cy="195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5149"/>
              </p:ext>
            </p:extLst>
          </p:nvPr>
        </p:nvGraphicFramePr>
        <p:xfrm>
          <a:off x="762000" y="2438400"/>
          <a:ext cx="4670425" cy="402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131" name="数式" r:id="rId6" imgW="2070000" imgH="1777680" progId="Equation.3">
                  <p:embed/>
                </p:oleObj>
              </mc:Choice>
              <mc:Fallback>
                <p:oleObj name="数式" r:id="rId6" imgW="2070000" imgH="1777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38400"/>
                        <a:ext cx="4670425" cy="402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92586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851264"/>
              </p:ext>
            </p:extLst>
          </p:nvPr>
        </p:nvGraphicFramePr>
        <p:xfrm>
          <a:off x="838200" y="457200"/>
          <a:ext cx="6478588" cy="362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71" name="Equation" r:id="rId4" imgW="2908080" imgH="1625400" progId="Equation.DSMT4">
                  <p:embed/>
                </p:oleObj>
              </mc:Choice>
              <mc:Fallback>
                <p:oleObj name="Equation" r:id="rId4" imgW="290808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457200"/>
                        <a:ext cx="6478588" cy="3621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44958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Can solve as an eigenvalue problem –</a:t>
            </a:r>
          </a:p>
          <a:p>
            <a:endParaRPr lang="en-US" sz="2400" dirty="0">
              <a:latin typeface="+mj-lt"/>
            </a:endParaRPr>
          </a:p>
          <a:p>
            <a:pPr lvl="1"/>
            <a:r>
              <a:rPr lang="en-US" sz="2400" dirty="0">
                <a:latin typeface="+mj-lt"/>
              </a:rPr>
              <a:t>(Why did we not have to transform the equations as we did in the previous example?)</a:t>
            </a:r>
          </a:p>
        </p:txBody>
      </p:sp>
    </p:spTree>
    <p:extLst>
      <p:ext uri="{BB962C8B-B14F-4D97-AF65-F5344CB8AC3E}">
        <p14:creationId xmlns:p14="http://schemas.microsoft.com/office/powerpoint/2010/main" val="27147552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B2ECD9-9D3E-4E3B-B524-7F3D9E22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88C77B-242A-4FEC-8066-634405E63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624C68-688D-4B04-9FA2-0B9C9DA6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B87050-AF46-4CBC-94FA-65B418EB41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7738"/>
          <a:stretch/>
        </p:blipFill>
        <p:spPr>
          <a:xfrm>
            <a:off x="250604" y="159971"/>
            <a:ext cx="4680392" cy="4897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0C2EF52-36D7-4881-9C80-789DFE0C69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1036138"/>
            <a:ext cx="4323685" cy="24955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DA0A00C-63B4-4CC1-8B50-DD52CDFE03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7034" y="3657600"/>
            <a:ext cx="3231156" cy="71297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BBB0807-0269-4BEC-99A5-F7076CBEA3F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6600" y="3624470"/>
            <a:ext cx="1838911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7141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47800" y="4419600"/>
            <a:ext cx="26670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903313"/>
              </p:ext>
            </p:extLst>
          </p:nvPr>
        </p:nvGraphicFramePr>
        <p:xfrm>
          <a:off x="1049337" y="927100"/>
          <a:ext cx="6646863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94" name="数式" r:id="rId4" imgW="2946240" imgH="2184120" progId="Equation.3">
                  <p:embed/>
                </p:oleObj>
              </mc:Choice>
              <mc:Fallback>
                <p:oleObj name="数式" r:id="rId4" imgW="2946240" imgH="2184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337" y="927100"/>
                        <a:ext cx="6646863" cy="494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228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This example also has an algebraic solution --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FCE60B-5FFF-40D9-8EF4-72BC71C18C5F}"/>
              </a:ext>
            </a:extLst>
          </p:cNvPr>
          <p:cNvSpPr txBox="1"/>
          <p:nvPr/>
        </p:nvSpPr>
        <p:spPr>
          <a:xfrm>
            <a:off x="4953000" y="4301698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Is this treatment cheating?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Yes.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No cheating, but we are not done.</a:t>
            </a:r>
          </a:p>
        </p:txBody>
      </p:sp>
    </p:spTree>
    <p:extLst>
      <p:ext uri="{BB962C8B-B14F-4D97-AF65-F5344CB8AC3E}">
        <p14:creationId xmlns:p14="http://schemas.microsoft.com/office/powerpoint/2010/main" val="931009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4AA4895-8055-4321-9118-B263220619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81000"/>
            <a:ext cx="8524875" cy="573405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5410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720929"/>
              </p:ext>
            </p:extLst>
          </p:nvPr>
        </p:nvGraphicFramePr>
        <p:xfrm>
          <a:off x="952190" y="304800"/>
          <a:ext cx="7239619" cy="571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119" name="Equation" r:id="rId4" imgW="5270400" imgH="4152600" progId="Equation.DSMT4">
                  <p:embed/>
                </p:oleObj>
              </mc:Choice>
              <mc:Fallback>
                <p:oleObj name="Equation" r:id="rId4" imgW="5270400" imgH="415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190" y="304800"/>
                        <a:ext cx="7239619" cy="571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87919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6900429"/>
              </p:ext>
            </p:extLst>
          </p:nvPr>
        </p:nvGraphicFramePr>
        <p:xfrm>
          <a:off x="472440" y="381000"/>
          <a:ext cx="7836309" cy="597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3" name="Equation" r:id="rId4" imgW="4622760" imgH="3517560" progId="Equation.DSMT4">
                  <p:embed/>
                </p:oleObj>
              </mc:Choice>
              <mc:Fallback>
                <p:oleObj name="Equation" r:id="rId4" imgW="4622760" imgH="3517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" y="381000"/>
                        <a:ext cx="7836309" cy="597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95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32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670940"/>
              </p:ext>
            </p:extLst>
          </p:nvPr>
        </p:nvGraphicFramePr>
        <p:xfrm>
          <a:off x="227806" y="381000"/>
          <a:ext cx="8688388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87" name="Equation" r:id="rId4" imgW="5410080" imgH="1384200" progId="Equation.DSMT4">
                  <p:embed/>
                </p:oleObj>
              </mc:Choice>
              <mc:Fallback>
                <p:oleObj name="Equation" r:id="rId4" imgW="5410080" imgH="1384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806" y="381000"/>
                        <a:ext cx="8688388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220" y="2893218"/>
            <a:ext cx="6591300" cy="2905125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372956"/>
              </p:ext>
            </p:extLst>
          </p:nvPr>
        </p:nvGraphicFramePr>
        <p:xfrm>
          <a:off x="533400" y="4119563"/>
          <a:ext cx="517071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88" name="Equation" r:id="rId7" imgW="203040" imgH="177480" progId="Equation.DSMT4">
                  <p:embed/>
                </p:oleObj>
              </mc:Choice>
              <mc:Fallback>
                <p:oleObj name="Equation" r:id="rId7" imgW="203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3400" y="4119563"/>
                        <a:ext cx="517071" cy="452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236840"/>
              </p:ext>
            </p:extLst>
          </p:nvPr>
        </p:nvGraphicFramePr>
        <p:xfrm>
          <a:off x="4406900" y="5718175"/>
          <a:ext cx="42068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89" name="Equation" r:id="rId9" imgW="164880" imgH="177480" progId="Equation.DSMT4">
                  <p:embed/>
                </p:oleObj>
              </mc:Choice>
              <mc:Fallback>
                <p:oleObj name="Equation" r:id="rId9" imgW="164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06900" y="5718175"/>
                        <a:ext cx="420688" cy="45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730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53A9BA-1F8B-490D-BFA1-C5EEDF5E1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8E4D6F-F390-42D8-B25A-52A460AEC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0E470-2EA6-4A7B-BC88-89E8AC392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86120B-1397-4FD8-94DA-EFAF6874A4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47800"/>
            <a:ext cx="9144000" cy="2987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988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33FCFA-18EA-4E09-9380-793C031BA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360456-1A91-440C-9C1A-65D48C606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B6E80-0BB6-418B-95A0-9CCDFBDDB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D4FDC6-F6D3-42A8-A6CA-500FD0804F21}"/>
              </a:ext>
            </a:extLst>
          </p:cNvPr>
          <p:cNvSpPr txBox="1"/>
          <p:nvPr/>
        </p:nvSpPr>
        <p:spPr>
          <a:xfrm>
            <a:off x="381000" y="228600"/>
            <a:ext cx="8534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Gao –</a:t>
            </a:r>
          </a:p>
          <a:p>
            <a:pPr marL="342900" indent="-342900">
              <a:buAutoNum type="arabicPeriod"/>
            </a:pPr>
            <a:r>
              <a:rPr lang="en-US" dirty="0"/>
              <a:t>How to find U and V to diagonal the matrix that makes a coupled question to be a decoupled question?</a:t>
            </a:r>
          </a:p>
          <a:p>
            <a:pPr marL="457200" indent="-457200">
              <a:buAutoNum type="arabicPeriod"/>
            </a:pPr>
            <a:endParaRPr lang="en-US" sz="2400" dirty="0">
              <a:latin typeface="+mj-lt"/>
            </a:endParaRPr>
          </a:p>
          <a:p>
            <a:pPr marL="457200" indent="-457200">
              <a:buAutoNum type="arabicPeriod"/>
            </a:pPr>
            <a:endParaRPr lang="en-US" sz="2400" dirty="0">
              <a:latin typeface="+mj-lt"/>
            </a:endParaRPr>
          </a:p>
          <a:p>
            <a:pPr marL="457200" indent="-457200">
              <a:buAutoNum type="arabicPeriod"/>
            </a:pPr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My question –</a:t>
            </a:r>
          </a:p>
          <a:p>
            <a:r>
              <a:rPr lang="en-US" sz="2400" dirty="0">
                <a:latin typeface="+mj-lt"/>
              </a:rPr>
              <a:t>For the mathematical methods portion of this class, what is the state of your knowledge of linear algebra methods as they relate to physics?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Good enough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Could use more information specially for …..?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Need N dedicated lectures to this material</a:t>
            </a:r>
          </a:p>
        </p:txBody>
      </p:sp>
    </p:spTree>
    <p:extLst>
      <p:ext uri="{BB962C8B-B14F-4D97-AF65-F5344CB8AC3E}">
        <p14:creationId xmlns:p14="http://schemas.microsoft.com/office/powerpoint/2010/main" val="2716769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Motivation for studying small oscillations – many interacting systems have stable and meta-stable configurations.  For a one-dimensional system, this is well approximated by:</a:t>
            </a:r>
          </a:p>
        </p:txBody>
      </p:sp>
      <p:pic>
        <p:nvPicPr>
          <p:cNvPr id="15155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90800"/>
            <a:ext cx="82105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360755"/>
              </p:ext>
            </p:extLst>
          </p:nvPr>
        </p:nvGraphicFramePr>
        <p:xfrm>
          <a:off x="638174" y="1336675"/>
          <a:ext cx="7820026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52" name="数式" r:id="rId5" imgW="3454200" imgH="520560" progId="Equation.3">
                  <p:embed/>
                </p:oleObj>
              </mc:Choice>
              <mc:Fallback>
                <p:oleObj name="数式" r:id="rId5" imgW="3454200" imgH="520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8174" y="1336675"/>
                        <a:ext cx="7820026" cy="1177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3344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212795"/>
              </p:ext>
            </p:extLst>
          </p:nvPr>
        </p:nvGraphicFramePr>
        <p:xfrm>
          <a:off x="155575" y="762000"/>
          <a:ext cx="8912225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75" name="Equation" r:id="rId4" imgW="3936960" imgH="2222280" progId="Equation.DSMT4">
                  <p:embed/>
                </p:oleObj>
              </mc:Choice>
              <mc:Fallback>
                <p:oleObj name="Equation" r:id="rId4" imgW="3936960" imgH="2222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" y="762000"/>
                        <a:ext cx="8912225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2712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91994"/>
              </p:ext>
            </p:extLst>
          </p:nvPr>
        </p:nvGraphicFramePr>
        <p:xfrm>
          <a:off x="1010774" y="3581400"/>
          <a:ext cx="7188200" cy="183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24" name="数式" r:id="rId4" imgW="3174840" imgH="812520" progId="Equation.3">
                  <p:embed/>
                </p:oleObj>
              </mc:Choice>
              <mc:Fallback>
                <p:oleObj name="数式" r:id="rId4" imgW="3174840" imgH="812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0774" y="3581400"/>
                        <a:ext cx="7188200" cy="183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33400" y="457200"/>
            <a:ext cx="6096000" cy="2833688"/>
            <a:chOff x="533400" y="457200"/>
            <a:chExt cx="6096000" cy="2833688"/>
          </a:xfrm>
        </p:grpSpPr>
        <p:grpSp>
          <p:nvGrpSpPr>
            <p:cNvPr id="23" name="Group 22"/>
            <p:cNvGrpSpPr/>
            <p:nvPr/>
          </p:nvGrpSpPr>
          <p:grpSpPr>
            <a:xfrm>
              <a:off x="533400" y="457200"/>
              <a:ext cx="6096000" cy="2833688"/>
              <a:chOff x="533400" y="457200"/>
              <a:chExt cx="6096000" cy="2833688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533400" y="457200"/>
                <a:ext cx="5334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Example – linear molecule</a:t>
                </a:r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939508" y="1054863"/>
                <a:ext cx="5655200" cy="1189028"/>
                <a:chOff x="939508" y="1054863"/>
                <a:chExt cx="5655200" cy="1189028"/>
              </a:xfrm>
            </p:grpSpPr>
            <p:pic>
              <p:nvPicPr>
                <p:cNvPr id="153602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2022274" y="1143095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6" name="Oval 5"/>
                <p:cNvSpPr/>
                <p:nvPr/>
              </p:nvSpPr>
              <p:spPr>
                <a:xfrm>
                  <a:off x="5497428" y="1123806"/>
                  <a:ext cx="1097280" cy="11007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939508" y="1143096"/>
                  <a:ext cx="1097280" cy="11007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3325949" y="1282012"/>
                  <a:ext cx="822960" cy="82296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0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4148909" y="1054863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cxnSp>
            <p:nvCxnSpPr>
              <p:cNvPr id="12" name="Straight Connector 11"/>
              <p:cNvCxnSpPr/>
              <p:nvPr/>
            </p:nvCxnSpPr>
            <p:spPr>
              <a:xfrm>
                <a:off x="533400" y="1143096"/>
                <a:ext cx="0" cy="213350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533400" y="2590800"/>
                <a:ext cx="95474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533400" y="2819400"/>
                <a:ext cx="3204029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533400" y="3048000"/>
                <a:ext cx="551266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19" name="Object 1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49104443"/>
                  </p:ext>
                </p:extLst>
              </p:nvPr>
            </p:nvGraphicFramePr>
            <p:xfrm>
              <a:off x="1579562" y="2292350"/>
              <a:ext cx="401638" cy="517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4025" name="数式" r:id="rId7" imgW="177480" imgH="228600" progId="Equation.3">
                      <p:embed/>
                    </p:oleObj>
                  </mc:Choice>
                  <mc:Fallback>
                    <p:oleObj name="数式" r:id="rId7" imgW="177480" imgH="228600" progId="Equation.3">
                      <p:embed/>
                      <p:pic>
                        <p:nvPicPr>
                          <p:cNvPr id="0" name="Object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79562" y="2292350"/>
                            <a:ext cx="401638" cy="517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" name="Object 2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18875417"/>
                  </p:ext>
                </p:extLst>
              </p:nvPr>
            </p:nvGraphicFramePr>
            <p:xfrm>
              <a:off x="3865563" y="2444750"/>
              <a:ext cx="401637" cy="517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4026" name="数式" r:id="rId9" imgW="177480" imgH="228600" progId="Equation.3">
                      <p:embed/>
                    </p:oleObj>
                  </mc:Choice>
                  <mc:Fallback>
                    <p:oleObj name="数式" r:id="rId9" imgW="177480" imgH="228600" progId="Equation.3">
                      <p:embed/>
                      <p:pic>
                        <p:nvPicPr>
                          <p:cNvPr id="0" name="Object 1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65563" y="2444750"/>
                            <a:ext cx="401637" cy="517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2" name="Object 2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12073481"/>
                  </p:ext>
                </p:extLst>
              </p:nvPr>
            </p:nvGraphicFramePr>
            <p:xfrm>
              <a:off x="6227763" y="2744788"/>
              <a:ext cx="401637" cy="546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4027" name="数式" r:id="rId11" imgW="177480" imgH="241200" progId="Equation.3">
                      <p:embed/>
                    </p:oleObj>
                  </mc:Choice>
                  <mc:Fallback>
                    <p:oleObj name="数式" r:id="rId11" imgW="177480" imgH="241200" progId="Equation.3">
                      <p:embed/>
                      <p:pic>
                        <p:nvPicPr>
                          <p:cNvPr id="0" name="Object 1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227763" y="2744788"/>
                            <a:ext cx="401637" cy="5461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5" name="TextBox 24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>
                <a:solidFill>
                  <a:srgbClr val="FFFF00"/>
                </a:solidFill>
                <a:latin typeface="+mj-lt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85CB55CB-9F62-4243-A294-082B5853923A}"/>
              </a:ext>
            </a:extLst>
          </p:cNvPr>
          <p:cNvSpPr txBox="1"/>
          <p:nvPr/>
        </p:nvSpPr>
        <p:spPr>
          <a:xfrm>
            <a:off x="152400" y="762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Extending the analysis to coupled oscillators near equilibrium --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18006F33-FF75-4043-9984-CD9688FB59FE}"/>
              </a:ext>
            </a:extLst>
          </p:cNvPr>
          <p:cNvSpPr/>
          <p:nvPr/>
        </p:nvSpPr>
        <p:spPr>
          <a:xfrm rot="5400000">
            <a:off x="2523203" y="1096771"/>
            <a:ext cx="277834" cy="2294241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287C8630-C767-4ACA-94EE-A6C1961CE6BE}"/>
              </a:ext>
            </a:extLst>
          </p:cNvPr>
          <p:cNvSpPr/>
          <p:nvPr/>
        </p:nvSpPr>
        <p:spPr>
          <a:xfrm rot="5400000">
            <a:off x="4853132" y="1069077"/>
            <a:ext cx="262783" cy="2350556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765A266E-8D11-4F01-8B98-AD8ABD08AD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345995"/>
              </p:ext>
            </p:extLst>
          </p:nvPr>
        </p:nvGraphicFramePr>
        <p:xfrm>
          <a:off x="2603768" y="2133582"/>
          <a:ext cx="584185" cy="657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28" name="Equation" r:id="rId13" imgW="203040" imgH="228600" progId="Equation.DSMT4">
                  <p:embed/>
                </p:oleObj>
              </mc:Choice>
              <mc:Fallback>
                <p:oleObj name="Equation" r:id="rId13" imgW="2030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03768" y="2133582"/>
                        <a:ext cx="584185" cy="657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0A6BCAA9-2A17-40A8-AA79-6B83CC0603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772598"/>
              </p:ext>
            </p:extLst>
          </p:nvPr>
        </p:nvGraphicFramePr>
        <p:xfrm>
          <a:off x="4937134" y="2162195"/>
          <a:ext cx="620694" cy="657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29" name="Equation" r:id="rId15" imgW="215640" imgH="228600" progId="Equation.DSMT4">
                  <p:embed/>
                </p:oleObj>
              </mc:Choice>
              <mc:Fallback>
                <p:oleObj name="Equation" r:id="rId15" imgW="215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937134" y="2162195"/>
                        <a:ext cx="620694" cy="6572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5797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2932683"/>
              </p:ext>
            </p:extLst>
          </p:nvPr>
        </p:nvGraphicFramePr>
        <p:xfrm>
          <a:off x="82550" y="703262"/>
          <a:ext cx="8999538" cy="333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16" name="数式" r:id="rId4" imgW="3974760" imgH="1473120" progId="Equation.3">
                  <p:embed/>
                </p:oleObj>
              </mc:Choice>
              <mc:Fallback>
                <p:oleObj name="数式" r:id="rId4" imgW="3974760" imgH="147312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" y="703262"/>
                        <a:ext cx="8999538" cy="333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784615"/>
              </p:ext>
            </p:extLst>
          </p:nvPr>
        </p:nvGraphicFramePr>
        <p:xfrm>
          <a:off x="342900" y="4181475"/>
          <a:ext cx="7791450" cy="218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17" name="Equation" r:id="rId6" imgW="3441600" imgH="965160" progId="Equation.DSMT4">
                  <p:embed/>
                </p:oleObj>
              </mc:Choice>
              <mc:Fallback>
                <p:oleObj name="Equation" r:id="rId6" imgW="3441600" imgH="965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4181475"/>
                        <a:ext cx="7791450" cy="218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6023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10902</TotalTime>
  <Words>924</Words>
  <Application>Microsoft Office PowerPoint</Application>
  <PresentationFormat>On-screen Show (4:3)</PresentationFormat>
  <Paragraphs>211</Paragraphs>
  <Slides>32</Slides>
  <Notes>26</Notes>
  <HiddenSlides>2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Office Theme</vt:lpstr>
      <vt:lpstr>数式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610</cp:revision>
  <cp:lastPrinted>2019-09-25T05:27:53Z</cp:lastPrinted>
  <dcterms:created xsi:type="dcterms:W3CDTF">2012-01-10T18:32:24Z</dcterms:created>
  <dcterms:modified xsi:type="dcterms:W3CDTF">2020-09-28T15:13:46Z</dcterms:modified>
</cp:coreProperties>
</file>