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6" r:id="rId2"/>
    <p:sldId id="354" r:id="rId3"/>
    <p:sldId id="383" r:id="rId4"/>
    <p:sldId id="355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69" r:id="rId13"/>
    <p:sldId id="370" r:id="rId14"/>
    <p:sldId id="364" r:id="rId15"/>
    <p:sldId id="366" r:id="rId16"/>
    <p:sldId id="367" r:id="rId17"/>
    <p:sldId id="368" r:id="rId18"/>
    <p:sldId id="371" r:id="rId19"/>
    <p:sldId id="372" r:id="rId20"/>
    <p:sldId id="373" r:id="rId21"/>
    <p:sldId id="374" r:id="rId22"/>
    <p:sldId id="380" r:id="rId23"/>
    <p:sldId id="382" r:id="rId24"/>
    <p:sldId id="375" r:id="rId25"/>
    <p:sldId id="376" r:id="rId26"/>
    <p:sldId id="377" r:id="rId27"/>
    <p:sldId id="378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 we will analyze systems near equilibrium.    This system represents a lot of physical systems and has a rich toolbox of mathematical formalisms.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27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original equations are not symmetric.     With this transformation, we can make the equations take a symmetric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279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Digression on linear algebra theory.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673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Similarity transformations used to analyze our system.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931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Details for our case..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5600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 for our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2689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Visualization of the solution for our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653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general solution will depend on initial values or boundary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771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unrelated digression that may be useful – singular value </a:t>
            </a:r>
            <a:r>
              <a:rPr lang="en-US" dirty="0" err="1"/>
              <a:t>decomposistion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3253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Digression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3536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example; this one is in your textbook.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813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starting the material covered in Chap. 4.    The assigned homework is due on Friday.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Details for N masses.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6242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 of matrix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3413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Finding eigenvalues with Maple.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062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Analytic methods for this highly symmetric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442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Setting the boundary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7636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Boundary conditions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799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Plot of </a:t>
            </a:r>
            <a:r>
              <a:rPr lang="en-US"/>
              <a:t>the results.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110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homework problem.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005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plot for an arbitrary one dimensional potential function showing two stable equilibria near x=2 and x=8.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492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Lagrangian</a:t>
            </a:r>
            <a:r>
              <a:rPr lang="en-US" dirty="0"/>
              <a:t> analysis and general 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05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more complicated example with 3 masses connected with springs.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129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Analyzing the equations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388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Coupled differential equation and tricks for 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876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Resulting linear equations also written in matrix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62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4.wmf"/><Relationship Id="rId4" Type="http://schemas.openxmlformats.org/officeDocument/2006/relationships/image" Target="../media/image10.png"/><Relationship Id="rId9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28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29.wmf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27.bin"/><Relationship Id="rId5" Type="http://schemas.openxmlformats.org/officeDocument/2006/relationships/image" Target="../media/image28.wmf"/><Relationship Id="rId10" Type="http://schemas.openxmlformats.org/officeDocument/2006/relationships/image" Target="../media/image10.png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0.wmf"/><Relationship Id="rId14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4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5.png"/><Relationship Id="rId5" Type="http://schemas.openxmlformats.org/officeDocument/2006/relationships/image" Target="../media/image42.wmf"/><Relationship Id="rId10" Type="http://schemas.openxmlformats.org/officeDocument/2006/relationships/image" Target="../media/image44.wmf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3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png"/><Relationship Id="rId11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10" Type="http://schemas.openxmlformats.org/officeDocument/2006/relationships/image" Target="../media/image8.wmf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457200"/>
            <a:ext cx="8763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Online or (occasionally)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15 – Chap. 4 (F &amp; W)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Analysis of motion near equilibrium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Small oscillations about equilibrium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Normal modes of vibration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319509"/>
              </p:ext>
            </p:extLst>
          </p:nvPr>
        </p:nvGraphicFramePr>
        <p:xfrm>
          <a:off x="852488" y="174625"/>
          <a:ext cx="7477125" cy="636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79" name="数式" r:id="rId4" imgW="3301920" imgH="2717640" progId="Equation.3">
                  <p:embed/>
                </p:oleObj>
              </mc:Choice>
              <mc:Fallback>
                <p:oleObj name="数式" r:id="rId4" imgW="3301920" imgH="271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174625"/>
                        <a:ext cx="7477125" cy="636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7301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456889"/>
              </p:ext>
            </p:extLst>
          </p:nvPr>
        </p:nvGraphicFramePr>
        <p:xfrm>
          <a:off x="1038225" y="1601788"/>
          <a:ext cx="7724775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02" name="数式" r:id="rId4" imgW="3136680" imgH="1498320" progId="Equation.3">
                  <p:embed/>
                </p:oleObj>
              </mc:Choice>
              <mc:Fallback>
                <p:oleObj name="数式" r:id="rId4" imgW="3136680" imgH="1498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1601788"/>
                        <a:ext cx="7724775" cy="350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4430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 on matrices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838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Eigenvalues of a matrix are “invariant” under a similarity transformation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77079"/>
              </p:ext>
            </p:extLst>
          </p:nvPr>
        </p:nvGraphicFramePr>
        <p:xfrm>
          <a:off x="920393" y="1981200"/>
          <a:ext cx="7925710" cy="266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50" name="Equation" r:id="rId4" imgW="6070320" imgH="2145960" progId="Equation.DSMT4">
                  <p:embed/>
                </p:oleObj>
              </mc:Choice>
              <mc:Fallback>
                <p:oleObj name="Equation" r:id="rId4" imgW="6070320" imgH="2145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393" y="1981200"/>
                        <a:ext cx="7925710" cy="266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4995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891570"/>
              </p:ext>
            </p:extLst>
          </p:nvPr>
        </p:nvGraphicFramePr>
        <p:xfrm>
          <a:off x="890587" y="762000"/>
          <a:ext cx="6729413" cy="5653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71" name="Equation" r:id="rId4" imgW="6019560" imgH="4889160" progId="Equation.DSMT4">
                  <p:embed/>
                </p:oleObj>
              </mc:Choice>
              <mc:Fallback>
                <p:oleObj name="Equation" r:id="rId4" imgW="6019560" imgH="488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7" y="762000"/>
                        <a:ext cx="6729413" cy="56533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transformation:</a:t>
            </a:r>
          </a:p>
        </p:txBody>
      </p:sp>
    </p:spTree>
    <p:extLst>
      <p:ext uri="{BB962C8B-B14F-4D97-AF65-F5344CB8AC3E}">
        <p14:creationId xmlns:p14="http://schemas.microsoft.com/office/powerpoint/2010/main" val="1643217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537095"/>
              </p:ext>
            </p:extLst>
          </p:nvPr>
        </p:nvGraphicFramePr>
        <p:xfrm>
          <a:off x="746125" y="581025"/>
          <a:ext cx="5926138" cy="459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46" name="Equation" r:id="rId4" imgW="2476440" imgH="1942920" progId="Equation.DSMT4">
                  <p:embed/>
                </p:oleObj>
              </mc:Choice>
              <mc:Fallback>
                <p:oleObj name="Equation" r:id="rId4" imgW="2476440" imgH="19429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581025"/>
                        <a:ext cx="5926138" cy="459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1961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552482"/>
              </p:ext>
            </p:extLst>
          </p:nvPr>
        </p:nvGraphicFramePr>
        <p:xfrm>
          <a:off x="461963" y="381000"/>
          <a:ext cx="8088312" cy="581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88" name="数式" r:id="rId3" imgW="3492360" imgH="2539800" progId="Equation.3">
                  <p:embed/>
                </p:oleObj>
              </mc:Choice>
              <mc:Fallback>
                <p:oleObj name="数式" r:id="rId3" imgW="3492360" imgH="253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381000"/>
                        <a:ext cx="8088312" cy="581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5311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755184" y="1054863"/>
            <a:ext cx="5655200" cy="1189028"/>
            <a:chOff x="939508" y="1054863"/>
            <a:chExt cx="5655200" cy="1189028"/>
          </a:xfrm>
        </p:grpSpPr>
        <p:grpSp>
          <p:nvGrpSpPr>
            <p:cNvPr id="24" name="Group 23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0" name="Oval 19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3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39584" y="2743200"/>
            <a:ext cx="5655200" cy="1189028"/>
            <a:chOff x="939508" y="1054863"/>
            <a:chExt cx="5655200" cy="1189028"/>
          </a:xfrm>
        </p:grpSpPr>
        <p:grpSp>
          <p:nvGrpSpPr>
            <p:cNvPr id="39" name="Group 38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43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4" name="Oval 43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7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40" name="TextBox 39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96692" y="4570549"/>
            <a:ext cx="5655200" cy="1189028"/>
            <a:chOff x="939508" y="1054863"/>
            <a:chExt cx="5655200" cy="1189028"/>
          </a:xfrm>
        </p:grpSpPr>
        <p:grpSp>
          <p:nvGrpSpPr>
            <p:cNvPr id="49" name="Group 48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53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4" name="Oval 53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7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50" name="TextBox 49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654616"/>
              </p:ext>
            </p:extLst>
          </p:nvPr>
        </p:nvGraphicFramePr>
        <p:xfrm>
          <a:off x="7121525" y="1447800"/>
          <a:ext cx="10318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9" name="数式" r:id="rId5" imgW="419040" imgH="215640" progId="Equation.3">
                  <p:embed/>
                </p:oleObj>
              </mc:Choice>
              <mc:Fallback>
                <p:oleObj name="数式" r:id="rId5" imgW="41904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1525" y="1447800"/>
                        <a:ext cx="103187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" name="Straight Arrow Connector 59"/>
          <p:cNvCxnSpPr/>
          <p:nvPr/>
        </p:nvCxnSpPr>
        <p:spPr>
          <a:xfrm>
            <a:off x="1345332" y="2514600"/>
            <a:ext cx="40521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764323"/>
              </p:ext>
            </p:extLst>
          </p:nvPr>
        </p:nvGraphicFramePr>
        <p:xfrm>
          <a:off x="6759575" y="2686050"/>
          <a:ext cx="1687513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0" name="数式" r:id="rId7" imgW="685800" imgH="482400" progId="Equation.3">
                  <p:embed/>
                </p:oleObj>
              </mc:Choice>
              <mc:Fallback>
                <p:oleObj name="数式" r:id="rId7" imgW="685800" imgH="48240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575" y="2686050"/>
                        <a:ext cx="1687513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067671"/>
              </p:ext>
            </p:extLst>
          </p:nvPr>
        </p:nvGraphicFramePr>
        <p:xfrm>
          <a:off x="6421438" y="4657725"/>
          <a:ext cx="256222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1" name="数式" r:id="rId9" imgW="1041120" imgH="482400" progId="Equation.3">
                  <p:embed/>
                </p:oleObj>
              </mc:Choice>
              <mc:Fallback>
                <p:oleObj name="数式" r:id="rId9" imgW="1041120" imgH="4824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438" y="4657725"/>
                        <a:ext cx="2562225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Straight Arrow Connector 63"/>
          <p:cNvCxnSpPr/>
          <p:nvPr/>
        </p:nvCxnSpPr>
        <p:spPr>
          <a:xfrm>
            <a:off x="1388224" y="41910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5294961" y="4191000"/>
            <a:ext cx="65118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2544646" y="5943600"/>
            <a:ext cx="92593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12358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8840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973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403478"/>
              </p:ext>
            </p:extLst>
          </p:nvPr>
        </p:nvGraphicFramePr>
        <p:xfrm>
          <a:off x="609600" y="1676400"/>
          <a:ext cx="8034338" cy="262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33" name="数式" r:id="rId4" imgW="3263760" imgH="1117440" progId="Equation.3">
                  <p:embed/>
                </p:oleObj>
              </mc:Choice>
              <mc:Fallback>
                <p:oleObj name="数式" r:id="rId4" imgW="3263760" imgH="111744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8034338" cy="262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1396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Additional digression on matrix properties</a:t>
            </a:r>
          </a:p>
          <a:p>
            <a:r>
              <a:rPr lang="en-US" sz="2400" dirty="0">
                <a:latin typeface="+mj-lt"/>
              </a:rPr>
              <a:t>   Singular value decomposition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986201"/>
              </p:ext>
            </p:extLst>
          </p:nvPr>
        </p:nvGraphicFramePr>
        <p:xfrm>
          <a:off x="1449388" y="1231900"/>
          <a:ext cx="7021512" cy="524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96" name="数式" r:id="rId4" imgW="2450880" imgH="1854000" progId="Equation.3">
                  <p:embed/>
                </p:oleObj>
              </mc:Choice>
              <mc:Fallback>
                <p:oleObj name="数式" r:id="rId4" imgW="2450880" imgH="18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388" y="1231900"/>
                        <a:ext cx="7021512" cy="524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3266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Singular value decomposition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610400"/>
              </p:ext>
            </p:extLst>
          </p:nvPr>
        </p:nvGraphicFramePr>
        <p:xfrm>
          <a:off x="957263" y="1889125"/>
          <a:ext cx="7240587" cy="344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18" name="数式" r:id="rId4" imgW="2527200" imgH="1218960" progId="Equation.3">
                  <p:embed/>
                </p:oleObj>
              </mc:Choice>
              <mc:Fallback>
                <p:oleObj name="数式" r:id="rId4" imgW="252720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1889125"/>
                        <a:ext cx="7240587" cy="344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7337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4AA4895-8055-4321-9118-B263220619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81000"/>
            <a:ext cx="8524875" cy="573405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28600" y="5410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0" y="762000"/>
            <a:ext cx="9127375" cy="2215138"/>
            <a:chOff x="0" y="762000"/>
            <a:chExt cx="9127375" cy="2215138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9655059"/>
                </p:ext>
              </p:extLst>
            </p:nvPr>
          </p:nvGraphicFramePr>
          <p:xfrm>
            <a:off x="1889125" y="2363788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206" name="数式" r:id="rId4" imgW="241200" imgH="241200" progId="Equation.3">
                    <p:embed/>
                  </p:oleObj>
                </mc:Choice>
                <mc:Fallback>
                  <p:oleObj name="数式" r:id="rId4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125" y="2363788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5417295"/>
                </p:ext>
              </p:extLst>
            </p:nvPr>
          </p:nvGraphicFramePr>
          <p:xfrm>
            <a:off x="4358350" y="2431038"/>
            <a:ext cx="401638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207" name="数式" r:id="rId6" imgW="177480" imgH="241200" progId="Equation.3">
                    <p:embed/>
                  </p:oleObj>
                </mc:Choice>
                <mc:Fallback>
                  <p:oleObj name="数式" r:id="rId6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350" y="2431038"/>
                          <a:ext cx="401638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3994082"/>
                </p:ext>
              </p:extLst>
            </p:nvPr>
          </p:nvGraphicFramePr>
          <p:xfrm>
            <a:off x="6689725" y="2298700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208" name="数式" r:id="rId8" imgW="241200" imgH="241200" progId="Equation.3">
                    <p:embed/>
                  </p:oleObj>
                </mc:Choice>
                <mc:Fallback>
                  <p:oleObj name="数式" r:id="rId8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725" y="2298700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8" name="Group 27"/>
            <p:cNvGrpSpPr/>
            <p:nvPr/>
          </p:nvGrpSpPr>
          <p:grpSpPr>
            <a:xfrm>
              <a:off x="228600" y="1032805"/>
              <a:ext cx="8645576" cy="1329269"/>
              <a:chOff x="-381000" y="1032805"/>
              <a:chExt cx="8645576" cy="1329269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57400" y="1125877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" name="Oval 20"/>
              <p:cNvSpPr/>
              <p:nvPr/>
            </p:nvSpPr>
            <p:spPr>
              <a:xfrm>
                <a:off x="965054" y="1125878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51495" y="1264794"/>
                <a:ext cx="1097280" cy="1097280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249534" y="1426152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657600" y="1519535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4455151" y="1037645"/>
                <a:ext cx="2445799" cy="1169738"/>
                <a:chOff x="4174455" y="1037645"/>
                <a:chExt cx="2445799" cy="1169738"/>
              </a:xfrm>
            </p:grpSpPr>
            <p:pic>
              <p:nvPicPr>
                <p:cNvPr id="23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74455" y="103764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4" name="Group 23"/>
                <p:cNvGrpSpPr/>
                <p:nvPr/>
              </p:nvGrpSpPr>
              <p:grpSpPr>
                <a:xfrm>
                  <a:off x="5522974" y="1106588"/>
                  <a:ext cx="1097280" cy="1100795"/>
                  <a:chOff x="5522974" y="1106588"/>
                  <a:chExt cx="1097280" cy="1100795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>
                    <a:off x="5522974" y="1106588"/>
                    <a:ext cx="1097280" cy="110079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5816746" y="1445441"/>
                    <a:ext cx="762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>
                        <a:solidFill>
                          <a:srgbClr val="FFFF00"/>
                        </a:solidFill>
                        <a:latin typeface="+mj-lt"/>
                      </a:rPr>
                      <a:t>m</a:t>
                    </a:r>
                  </a:p>
                </p:txBody>
              </p:sp>
            </p:grpSp>
          </p:grp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6934200" y="10328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-381000" y="11852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9" name="Rectangle 28"/>
            <p:cNvSpPr/>
            <p:nvPr/>
          </p:nvSpPr>
          <p:spPr>
            <a:xfrm>
              <a:off x="0" y="762000"/>
              <a:ext cx="228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898775" y="762000"/>
              <a:ext cx="228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14300" y="228600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an extended system of masses and springs: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838911"/>
              </p:ext>
            </p:extLst>
          </p:nvPr>
        </p:nvGraphicFramePr>
        <p:xfrm>
          <a:off x="704850" y="3200400"/>
          <a:ext cx="67056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209" name="数式" r:id="rId11" imgW="2971800" imgH="457200" progId="Equation.3">
                  <p:embed/>
                </p:oleObj>
              </mc:Choice>
              <mc:Fallback>
                <p:oleObj name="数式" r:id="rId11" imgW="2971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3200400"/>
                        <a:ext cx="670560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706235"/>
              </p:ext>
            </p:extLst>
          </p:nvPr>
        </p:nvGraphicFramePr>
        <p:xfrm>
          <a:off x="769938" y="4391025"/>
          <a:ext cx="6819900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210" name="数式" r:id="rId13" imgW="3022560" imgH="888840" progId="Equation.3">
                  <p:embed/>
                </p:oleObj>
              </mc:Choice>
              <mc:Fallback>
                <p:oleObj name="数式" r:id="rId13" imgW="302256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4391025"/>
                        <a:ext cx="6819900" cy="200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5453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392486"/>
              </p:ext>
            </p:extLst>
          </p:nvPr>
        </p:nvGraphicFramePr>
        <p:xfrm>
          <a:off x="1287463" y="485775"/>
          <a:ext cx="5616575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98" name="数式" r:id="rId4" imgW="2489040" imgH="863280" progId="Equation.3">
                  <p:embed/>
                </p:oleObj>
              </mc:Choice>
              <mc:Fallback>
                <p:oleObj name="数式" r:id="rId4" imgW="248904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485775"/>
                        <a:ext cx="5616575" cy="195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5149"/>
              </p:ext>
            </p:extLst>
          </p:nvPr>
        </p:nvGraphicFramePr>
        <p:xfrm>
          <a:off x="762000" y="2438400"/>
          <a:ext cx="4670425" cy="402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99" name="数式" r:id="rId6" imgW="2070000" imgH="1777680" progId="Equation.3">
                  <p:embed/>
                </p:oleObj>
              </mc:Choice>
              <mc:Fallback>
                <p:oleObj name="数式" r:id="rId6" imgW="2070000" imgH="1777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38400"/>
                        <a:ext cx="4670425" cy="402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2586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851264"/>
              </p:ext>
            </p:extLst>
          </p:nvPr>
        </p:nvGraphicFramePr>
        <p:xfrm>
          <a:off x="838200" y="457200"/>
          <a:ext cx="6478588" cy="362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54" name="Equation" r:id="rId4" imgW="2908080" imgH="1625400" progId="Equation.DSMT4">
                  <p:embed/>
                </p:oleObj>
              </mc:Choice>
              <mc:Fallback>
                <p:oleObj name="Equation" r:id="rId4" imgW="290808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457200"/>
                        <a:ext cx="6478588" cy="3621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44958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Can solve as an eigenvalue problem --</a:t>
            </a:r>
          </a:p>
        </p:txBody>
      </p:sp>
    </p:spTree>
    <p:extLst>
      <p:ext uri="{BB962C8B-B14F-4D97-AF65-F5344CB8AC3E}">
        <p14:creationId xmlns:p14="http://schemas.microsoft.com/office/powerpoint/2010/main" val="2714755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B2ECD9-9D3E-4E3B-B524-7F3D9E224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88C77B-242A-4FEC-8066-634405E63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24C68-688D-4B04-9FA2-0B9C9DA6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B87050-AF46-4CBC-94FA-65B418EB41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738"/>
          <a:stretch/>
        </p:blipFill>
        <p:spPr>
          <a:xfrm>
            <a:off x="250604" y="159971"/>
            <a:ext cx="4680392" cy="4897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A16AFEB-CAEE-4F98-BBEC-36398DB43B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740" y="836429"/>
            <a:ext cx="4564119" cy="27193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24C1BD1-1A7A-4F2B-9643-42C0C08536E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76034" b="72767"/>
          <a:stretch/>
        </p:blipFill>
        <p:spPr>
          <a:xfrm>
            <a:off x="297017" y="3742560"/>
            <a:ext cx="3564988" cy="106438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541241B-E682-4202-B65B-6DC5C5ACCD1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1069"/>
          <a:stretch/>
        </p:blipFill>
        <p:spPr>
          <a:xfrm>
            <a:off x="3862005" y="3202575"/>
            <a:ext cx="2311916" cy="320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7141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47800" y="4419600"/>
            <a:ext cx="26670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903313"/>
              </p:ext>
            </p:extLst>
          </p:nvPr>
        </p:nvGraphicFramePr>
        <p:xfrm>
          <a:off x="1049337" y="927100"/>
          <a:ext cx="6646863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78" name="数式" r:id="rId4" imgW="2946240" imgH="2184120" progId="Equation.3">
                  <p:embed/>
                </p:oleObj>
              </mc:Choice>
              <mc:Fallback>
                <p:oleObj name="数式" r:id="rId4" imgW="2946240" imgH="218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7" y="927100"/>
                        <a:ext cx="6646863" cy="494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228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This example also has an algebraic solution --</a:t>
            </a:r>
          </a:p>
        </p:txBody>
      </p:sp>
    </p:spTree>
    <p:extLst>
      <p:ext uri="{BB962C8B-B14F-4D97-AF65-F5344CB8AC3E}">
        <p14:creationId xmlns:p14="http://schemas.microsoft.com/office/powerpoint/2010/main" val="9310096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720929"/>
              </p:ext>
            </p:extLst>
          </p:nvPr>
        </p:nvGraphicFramePr>
        <p:xfrm>
          <a:off x="952190" y="304800"/>
          <a:ext cx="7239619" cy="571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03" name="Equation" r:id="rId4" imgW="5270400" imgH="4152600" progId="Equation.DSMT4">
                  <p:embed/>
                </p:oleObj>
              </mc:Choice>
              <mc:Fallback>
                <p:oleObj name="Equation" r:id="rId4" imgW="5270400" imgH="415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190" y="304800"/>
                        <a:ext cx="7239619" cy="571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87919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900429"/>
              </p:ext>
            </p:extLst>
          </p:nvPr>
        </p:nvGraphicFramePr>
        <p:xfrm>
          <a:off x="472440" y="381000"/>
          <a:ext cx="7836309" cy="597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7" name="Equation" r:id="rId4" imgW="4622760" imgH="3517560" progId="Equation.DSMT4">
                  <p:embed/>
                </p:oleObj>
              </mc:Choice>
              <mc:Fallback>
                <p:oleObj name="Equation" r:id="rId4" imgW="4622760" imgH="3517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" y="381000"/>
                        <a:ext cx="7836309" cy="597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95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670940"/>
              </p:ext>
            </p:extLst>
          </p:nvPr>
        </p:nvGraphicFramePr>
        <p:xfrm>
          <a:off x="227806" y="381000"/>
          <a:ext cx="8688388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39" name="Equation" r:id="rId4" imgW="5410080" imgH="1384200" progId="Equation.DSMT4">
                  <p:embed/>
                </p:oleObj>
              </mc:Choice>
              <mc:Fallback>
                <p:oleObj name="Equation" r:id="rId4" imgW="5410080" imgH="13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806" y="381000"/>
                        <a:ext cx="8688388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8220" y="2893218"/>
            <a:ext cx="6591300" cy="2905125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372956"/>
              </p:ext>
            </p:extLst>
          </p:nvPr>
        </p:nvGraphicFramePr>
        <p:xfrm>
          <a:off x="533400" y="4119563"/>
          <a:ext cx="517071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40" name="Equation" r:id="rId7" imgW="203040" imgH="177480" progId="Equation.DSMT4">
                  <p:embed/>
                </p:oleObj>
              </mc:Choice>
              <mc:Fallback>
                <p:oleObj name="Equation" r:id="rId7" imgW="203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3400" y="4119563"/>
                        <a:ext cx="517071" cy="452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236840"/>
              </p:ext>
            </p:extLst>
          </p:nvPr>
        </p:nvGraphicFramePr>
        <p:xfrm>
          <a:off x="4406900" y="5718175"/>
          <a:ext cx="42068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41" name="Equation" r:id="rId9" imgW="164880" imgH="177480" progId="Equation.DSMT4">
                  <p:embed/>
                </p:oleObj>
              </mc:Choice>
              <mc:Fallback>
                <p:oleObj name="Equation" r:id="rId9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406900" y="5718175"/>
                        <a:ext cx="420688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7307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53A9BA-1F8B-490D-BFA1-C5EEDF5E1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8E4D6F-F390-42D8-B25A-52A460AEC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0E470-2EA6-4A7B-BC88-89E8AC392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86120B-1397-4FD8-94DA-EFAF6874A4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47800"/>
            <a:ext cx="9144000" cy="298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98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Motivation for studying small oscillations – many interacting systems have stable and meta-stable configurations which are well approximated by:</a:t>
            </a:r>
          </a:p>
        </p:txBody>
      </p:sp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90800"/>
            <a:ext cx="82105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360755"/>
              </p:ext>
            </p:extLst>
          </p:nvPr>
        </p:nvGraphicFramePr>
        <p:xfrm>
          <a:off x="638174" y="1336675"/>
          <a:ext cx="7820026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36" name="数式" r:id="rId5" imgW="3454200" imgH="520560" progId="Equation.3">
                  <p:embed/>
                </p:oleObj>
              </mc:Choice>
              <mc:Fallback>
                <p:oleObj name="数式" r:id="rId5" imgW="3454200" imgH="520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8174" y="1336675"/>
                        <a:ext cx="7820026" cy="117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3344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212795"/>
              </p:ext>
            </p:extLst>
          </p:nvPr>
        </p:nvGraphicFramePr>
        <p:xfrm>
          <a:off x="155575" y="762000"/>
          <a:ext cx="8912225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59" name="Equation" r:id="rId4" imgW="3936960" imgH="2222280" progId="Equation.DSMT4">
                  <p:embed/>
                </p:oleObj>
              </mc:Choice>
              <mc:Fallback>
                <p:oleObj name="Equation" r:id="rId4" imgW="3936960" imgH="2222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762000"/>
                        <a:ext cx="8912225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2712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91994"/>
              </p:ext>
            </p:extLst>
          </p:nvPr>
        </p:nvGraphicFramePr>
        <p:xfrm>
          <a:off x="1010774" y="3581400"/>
          <a:ext cx="7188200" cy="183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2" name="数式" r:id="rId4" imgW="3174840" imgH="812520" progId="Equation.3">
                  <p:embed/>
                </p:oleObj>
              </mc:Choice>
              <mc:Fallback>
                <p:oleObj name="数式" r:id="rId4" imgW="3174840" imgH="812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0774" y="3581400"/>
                        <a:ext cx="7188200" cy="183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33400" y="457200"/>
            <a:ext cx="6096000" cy="2833688"/>
            <a:chOff x="533400" y="457200"/>
            <a:chExt cx="6096000" cy="2833688"/>
          </a:xfrm>
        </p:grpSpPr>
        <p:grpSp>
          <p:nvGrpSpPr>
            <p:cNvPr id="23" name="Group 22"/>
            <p:cNvGrpSpPr/>
            <p:nvPr/>
          </p:nvGrpSpPr>
          <p:grpSpPr>
            <a:xfrm>
              <a:off x="533400" y="457200"/>
              <a:ext cx="6096000" cy="2833688"/>
              <a:chOff x="533400" y="457200"/>
              <a:chExt cx="6096000" cy="2833688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533400" y="457200"/>
                <a:ext cx="533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Example – linear molecule</a:t>
                </a: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939508" y="1054863"/>
                <a:ext cx="5655200" cy="1189028"/>
                <a:chOff x="939508" y="1054863"/>
                <a:chExt cx="5655200" cy="1189028"/>
              </a:xfrm>
            </p:grpSpPr>
            <p:pic>
              <p:nvPicPr>
                <p:cNvPr id="153602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2022274" y="114309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6" name="Oval 5"/>
                <p:cNvSpPr/>
                <p:nvPr/>
              </p:nvSpPr>
              <p:spPr>
                <a:xfrm>
                  <a:off x="5497428" y="1123806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939508" y="1143096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3325949" y="1282012"/>
                  <a:ext cx="822960" cy="82296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0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48909" y="1054863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cxnSp>
            <p:nvCxnSpPr>
              <p:cNvPr id="12" name="Straight Connector 11"/>
              <p:cNvCxnSpPr/>
              <p:nvPr/>
            </p:nvCxnSpPr>
            <p:spPr>
              <a:xfrm>
                <a:off x="533400" y="1143096"/>
                <a:ext cx="0" cy="213350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533400" y="2590800"/>
                <a:ext cx="95474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533400" y="2819400"/>
                <a:ext cx="3204029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533400" y="3048000"/>
                <a:ext cx="551266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9" name="Object 1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49104443"/>
                  </p:ext>
                </p:extLst>
              </p:nvPr>
            </p:nvGraphicFramePr>
            <p:xfrm>
              <a:off x="1579562" y="2292350"/>
              <a:ext cx="401638" cy="517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3933" name="数式" r:id="rId7" imgW="177480" imgH="228600" progId="Equation.3">
                      <p:embed/>
                    </p:oleObj>
                  </mc:Choice>
                  <mc:Fallback>
                    <p:oleObj name="数式" r:id="rId7" imgW="177480" imgH="228600" progId="Equation.3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79562" y="2292350"/>
                            <a:ext cx="401638" cy="517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" name="Object 2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18875417"/>
                  </p:ext>
                </p:extLst>
              </p:nvPr>
            </p:nvGraphicFramePr>
            <p:xfrm>
              <a:off x="3865563" y="2444750"/>
              <a:ext cx="401637" cy="517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3934" name="数式" r:id="rId9" imgW="177480" imgH="228600" progId="Equation.3">
                      <p:embed/>
                    </p:oleObj>
                  </mc:Choice>
                  <mc:Fallback>
                    <p:oleObj name="数式" r:id="rId9" imgW="177480" imgH="228600" progId="Equation.3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65563" y="2444750"/>
                            <a:ext cx="401637" cy="517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2" name="Object 2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12073481"/>
                  </p:ext>
                </p:extLst>
              </p:nvPr>
            </p:nvGraphicFramePr>
            <p:xfrm>
              <a:off x="6227763" y="2744788"/>
              <a:ext cx="401637" cy="546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3935" name="数式" r:id="rId11" imgW="177480" imgH="241200" progId="Equation.3">
                      <p:embed/>
                    </p:oleObj>
                  </mc:Choice>
                  <mc:Fallback>
                    <p:oleObj name="数式" r:id="rId11" imgW="177480" imgH="241200" progId="Equation.3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27763" y="2744788"/>
                            <a:ext cx="401637" cy="5461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5" name="TextBox 24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5797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932683"/>
              </p:ext>
            </p:extLst>
          </p:nvPr>
        </p:nvGraphicFramePr>
        <p:xfrm>
          <a:off x="82550" y="703262"/>
          <a:ext cx="8999538" cy="333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84" name="数式" r:id="rId4" imgW="3974760" imgH="1473120" progId="Equation.3">
                  <p:embed/>
                </p:oleObj>
              </mc:Choice>
              <mc:Fallback>
                <p:oleObj name="数式" r:id="rId4" imgW="3974760" imgH="147312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" y="703262"/>
                        <a:ext cx="8999538" cy="333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188814"/>
              </p:ext>
            </p:extLst>
          </p:nvPr>
        </p:nvGraphicFramePr>
        <p:xfrm>
          <a:off x="930275" y="4267200"/>
          <a:ext cx="6613525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85" name="数式" r:id="rId6" imgW="2920680" imgH="888840" progId="Equation.3">
                  <p:embed/>
                </p:oleObj>
              </mc:Choice>
              <mc:Fallback>
                <p:oleObj name="数式" r:id="rId6" imgW="2920680" imgH="888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4267200"/>
                        <a:ext cx="6613525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6023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667087"/>
              </p:ext>
            </p:extLst>
          </p:nvPr>
        </p:nvGraphicFramePr>
        <p:xfrm>
          <a:off x="533400" y="457200"/>
          <a:ext cx="6613525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10" name="数式" r:id="rId4" imgW="2920680" imgH="888840" progId="Equation.3">
                  <p:embed/>
                </p:oleObj>
              </mc:Choice>
              <mc:Fallback>
                <p:oleObj name="数式" r:id="rId4" imgW="292068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"/>
                        <a:ext cx="6613525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39118"/>
              </p:ext>
            </p:extLst>
          </p:nvPr>
        </p:nvGraphicFramePr>
        <p:xfrm>
          <a:off x="633413" y="2743200"/>
          <a:ext cx="4514850" cy="231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11" name="数式" r:id="rId6" imgW="1993680" imgH="990360" progId="Equation.3">
                  <p:embed/>
                </p:oleObj>
              </mc:Choice>
              <mc:Fallback>
                <p:oleObj name="数式" r:id="rId6" imgW="1993680" imgH="990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2743200"/>
                        <a:ext cx="4514850" cy="231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0040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997221"/>
              </p:ext>
            </p:extLst>
          </p:nvPr>
        </p:nvGraphicFramePr>
        <p:xfrm>
          <a:off x="1455738" y="831850"/>
          <a:ext cx="6269037" cy="457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52" name="数式" r:id="rId4" imgW="2768400" imgH="1955520" progId="Equation.3">
                  <p:embed/>
                </p:oleObj>
              </mc:Choice>
              <mc:Fallback>
                <p:oleObj name="数式" r:id="rId4" imgW="2768400" imgH="1955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831850"/>
                        <a:ext cx="6269037" cy="457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3595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10708</TotalTime>
  <Words>657</Words>
  <Application>Microsoft Office PowerPoint</Application>
  <PresentationFormat>On-screen Show (4:3)</PresentationFormat>
  <Paragraphs>167</Paragraphs>
  <Slides>27</Slides>
  <Notes>26</Notes>
  <HiddenSlides>2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595</cp:revision>
  <cp:lastPrinted>2019-09-25T05:27:53Z</cp:lastPrinted>
  <dcterms:created xsi:type="dcterms:W3CDTF">2012-01-10T18:32:24Z</dcterms:created>
  <dcterms:modified xsi:type="dcterms:W3CDTF">2020-09-25T15:34:48Z</dcterms:modified>
</cp:coreProperties>
</file>