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383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9" r:id="rId13"/>
    <p:sldId id="370" r:id="rId14"/>
    <p:sldId id="364" r:id="rId15"/>
    <p:sldId id="366" r:id="rId16"/>
    <p:sldId id="367" r:id="rId17"/>
    <p:sldId id="368" r:id="rId18"/>
    <p:sldId id="371" r:id="rId19"/>
    <p:sldId id="372" r:id="rId20"/>
    <p:sldId id="373" r:id="rId21"/>
    <p:sldId id="374" r:id="rId22"/>
    <p:sldId id="380" r:id="rId23"/>
    <p:sldId id="382" r:id="rId24"/>
    <p:sldId id="375" r:id="rId25"/>
    <p:sldId id="376" r:id="rId26"/>
    <p:sldId id="377" r:id="rId27"/>
    <p:sldId id="378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analyze systems near equilibrium.    This system represents a lot of physical systems and has a rich toolbox of mathematical formalisms.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27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original equations are not symmetric.     With this transformation, we can make the equations take a symmetric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79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linear algebra theory.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73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Similarity transformations used to analyze our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93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our case..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60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6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solution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65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general solution will depend on initial values or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77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unrelated digression that may be useful – singular value </a:t>
            </a:r>
            <a:r>
              <a:rPr lang="en-US" dirty="0" err="1"/>
              <a:t>decomposistion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253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53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example; this one is in your textbook.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1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starting the material covered in Chap. 4.    The assigned homework is due on Friday.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N masses.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24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 of matrix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413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eigenvalues with Maple.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062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Analytic methods for this highly symmetric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442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Setting the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36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Boundary conditions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799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of </a:t>
            </a:r>
            <a:r>
              <a:rPr lang="en-US"/>
              <a:t>the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10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homework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05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plot for an arbitrary one dimensional potential function showing two stable equilibria near x=2 and x=8.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92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Lagrangian</a:t>
            </a:r>
            <a:r>
              <a:rPr lang="en-US" dirty="0"/>
              <a:t> analysis and general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5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complicated example with 3 masses connected with springs.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29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Analyzing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88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differential equation and tricks for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76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Resulting linear equations also written in matrix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2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4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28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9.wmf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27.bin"/><Relationship Id="rId5" Type="http://schemas.openxmlformats.org/officeDocument/2006/relationships/image" Target="../media/image28.w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0.wmf"/><Relationship Id="rId1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5.png"/><Relationship Id="rId5" Type="http://schemas.openxmlformats.org/officeDocument/2006/relationships/image" Target="../media/image42.wmf"/><Relationship Id="rId10" Type="http://schemas.openxmlformats.org/officeDocument/2006/relationships/image" Target="../media/image44.wmf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11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0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15 – Chap. 4 (F &amp; 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Analysis of motion near equilibrium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Small oscillations about equilibrium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Normal modes of vibration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319509"/>
              </p:ext>
            </p:extLst>
          </p:nvPr>
        </p:nvGraphicFramePr>
        <p:xfrm>
          <a:off x="852488" y="174625"/>
          <a:ext cx="7477125" cy="636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79" name="数式" r:id="rId4" imgW="3301920" imgH="2717640" progId="Equation.3">
                  <p:embed/>
                </p:oleObj>
              </mc:Choice>
              <mc:Fallback>
                <p:oleObj name="数式" r:id="rId4" imgW="3301920" imgH="271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174625"/>
                        <a:ext cx="7477125" cy="636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301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456889"/>
              </p:ext>
            </p:extLst>
          </p:nvPr>
        </p:nvGraphicFramePr>
        <p:xfrm>
          <a:off x="1038225" y="1601788"/>
          <a:ext cx="772477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02" name="数式" r:id="rId4" imgW="3136680" imgH="1498320" progId="Equation.3">
                  <p:embed/>
                </p:oleObj>
              </mc:Choice>
              <mc:Fallback>
                <p:oleObj name="数式" r:id="rId4" imgW="3136680" imgH="1498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1601788"/>
                        <a:ext cx="772477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430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on matrices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of a matrix are “invariant” under a similarity transformation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77079"/>
              </p:ext>
            </p:extLst>
          </p:nvPr>
        </p:nvGraphicFramePr>
        <p:xfrm>
          <a:off x="920393" y="1981200"/>
          <a:ext cx="7925710" cy="266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50" name="Equation" r:id="rId4" imgW="6070320" imgH="2145960" progId="Equation.DSMT4">
                  <p:embed/>
                </p:oleObj>
              </mc:Choice>
              <mc:Fallback>
                <p:oleObj name="Equation" r:id="rId4" imgW="607032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393" y="1981200"/>
                        <a:ext cx="7925710" cy="266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4995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891570"/>
              </p:ext>
            </p:extLst>
          </p:nvPr>
        </p:nvGraphicFramePr>
        <p:xfrm>
          <a:off x="890587" y="762000"/>
          <a:ext cx="6729413" cy="565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71" name="Equation" r:id="rId4" imgW="6019560" imgH="4889160" progId="Equation.DSMT4">
                  <p:embed/>
                </p:oleObj>
              </mc:Choice>
              <mc:Fallback>
                <p:oleObj name="Equation" r:id="rId4" imgW="6019560" imgH="488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7" y="762000"/>
                        <a:ext cx="6729413" cy="5653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transformation:</a:t>
            </a:r>
          </a:p>
        </p:txBody>
      </p:sp>
    </p:spTree>
    <p:extLst>
      <p:ext uri="{BB962C8B-B14F-4D97-AF65-F5344CB8AC3E}">
        <p14:creationId xmlns:p14="http://schemas.microsoft.com/office/powerpoint/2010/main" val="1643217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537095"/>
              </p:ext>
            </p:extLst>
          </p:nvPr>
        </p:nvGraphicFramePr>
        <p:xfrm>
          <a:off x="746125" y="581025"/>
          <a:ext cx="5926138" cy="459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46" name="Equation" r:id="rId4" imgW="2476440" imgH="1942920" progId="Equation.DSMT4">
                  <p:embed/>
                </p:oleObj>
              </mc:Choice>
              <mc:Fallback>
                <p:oleObj name="Equation" r:id="rId4" imgW="2476440" imgH="1942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581025"/>
                        <a:ext cx="5926138" cy="459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961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552482"/>
              </p:ext>
            </p:extLst>
          </p:nvPr>
        </p:nvGraphicFramePr>
        <p:xfrm>
          <a:off x="461963" y="381000"/>
          <a:ext cx="8088312" cy="581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88" name="数式" r:id="rId3" imgW="3492360" imgH="2539800" progId="Equation.3">
                  <p:embed/>
                </p:oleObj>
              </mc:Choice>
              <mc:Fallback>
                <p:oleObj name="数式" r:id="rId3" imgW="3492360" imgH="253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81000"/>
                        <a:ext cx="8088312" cy="581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311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24" name="Group 23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val 19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39" name="Group 3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Oval 4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49" name="Group 4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" name="Oval 5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654616"/>
              </p:ext>
            </p:extLst>
          </p:nvPr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9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764323"/>
              </p:ext>
            </p:extLst>
          </p:nvPr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0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067671"/>
              </p:ext>
            </p:extLst>
          </p:nvPr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1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973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03478"/>
              </p:ext>
            </p:extLst>
          </p:nvPr>
        </p:nvGraphicFramePr>
        <p:xfrm>
          <a:off x="609600" y="1676400"/>
          <a:ext cx="8034338" cy="262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33" name="数式" r:id="rId4" imgW="3263760" imgH="1117440" progId="Equation.3">
                  <p:embed/>
                </p:oleObj>
              </mc:Choice>
              <mc:Fallback>
                <p:oleObj name="数式" r:id="rId4" imgW="3263760" imgH="11174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8034338" cy="262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1396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digression on matrix properties</a:t>
            </a:r>
          </a:p>
          <a:p>
            <a:r>
              <a:rPr lang="en-US" sz="2400" dirty="0">
                <a:latin typeface="+mj-lt"/>
              </a:rPr>
              <a:t>   Singular value decomposition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86201"/>
              </p:ext>
            </p:extLst>
          </p:nvPr>
        </p:nvGraphicFramePr>
        <p:xfrm>
          <a:off x="1449388" y="1231900"/>
          <a:ext cx="70215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96" name="数式" r:id="rId4" imgW="2450880" imgH="1854000" progId="Equation.3">
                  <p:embed/>
                </p:oleObj>
              </mc:Choice>
              <mc:Fallback>
                <p:oleObj name="数式" r:id="rId4" imgW="245088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1231900"/>
                        <a:ext cx="70215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266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Singular value decomposition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610400"/>
              </p:ext>
            </p:extLst>
          </p:nvPr>
        </p:nvGraphicFramePr>
        <p:xfrm>
          <a:off x="957263" y="1889125"/>
          <a:ext cx="7240587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18" name="数式" r:id="rId4" imgW="2527200" imgH="1218960" progId="Equation.3">
                  <p:embed/>
                </p:oleObj>
              </mc:Choice>
              <mc:Fallback>
                <p:oleObj name="数式" r:id="rId4" imgW="252720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1889125"/>
                        <a:ext cx="7240587" cy="344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33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4AA4895-8055-4321-9118-B26322061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81000"/>
            <a:ext cx="8524875" cy="57340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410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206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207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208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38911"/>
              </p:ext>
            </p:extLst>
          </p:nvPr>
        </p:nvGraphicFramePr>
        <p:xfrm>
          <a:off x="704850" y="3200400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09" name="数式" r:id="rId11" imgW="2971800" imgH="457200" progId="Equation.3">
                  <p:embed/>
                </p:oleObj>
              </mc:Choice>
              <mc:Fallback>
                <p:oleObj name="数式" r:id="rId11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200400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706235"/>
              </p:ext>
            </p:extLst>
          </p:nvPr>
        </p:nvGraphicFramePr>
        <p:xfrm>
          <a:off x="769938" y="4391025"/>
          <a:ext cx="681990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10" name="数式" r:id="rId13" imgW="3022560" imgH="888840" progId="Equation.3">
                  <p:embed/>
                </p:oleObj>
              </mc:Choice>
              <mc:Fallback>
                <p:oleObj name="数式" r:id="rId13" imgW="30225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4391025"/>
                        <a:ext cx="681990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98" name="数式" r:id="rId4" imgW="2489040" imgH="863280" progId="Equation.3">
                  <p:embed/>
                </p:oleObj>
              </mc:Choice>
              <mc:Fallback>
                <p:oleObj name="数式" r:id="rId4" imgW="2489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99" name="数式" r:id="rId6" imgW="2070000" imgH="1777680" progId="Equation.3">
                  <p:embed/>
                </p:oleObj>
              </mc:Choice>
              <mc:Fallback>
                <p:oleObj name="数式" r:id="rId6" imgW="207000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851264"/>
              </p:ext>
            </p:extLst>
          </p:nvPr>
        </p:nvGraphicFramePr>
        <p:xfrm>
          <a:off x="838200" y="457200"/>
          <a:ext cx="6478588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54" name="Equation" r:id="rId4" imgW="2908080" imgH="1625400" progId="Equation.DSMT4">
                  <p:embed/>
                </p:oleObj>
              </mc:Choice>
              <mc:Fallback>
                <p:oleObj name="Equation" r:id="rId4" imgW="29080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57200"/>
                        <a:ext cx="6478588" cy="3621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4958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solve as an eigenvalue problem --</a:t>
            </a:r>
          </a:p>
        </p:txBody>
      </p:sp>
    </p:spTree>
    <p:extLst>
      <p:ext uri="{BB962C8B-B14F-4D97-AF65-F5344CB8AC3E}">
        <p14:creationId xmlns:p14="http://schemas.microsoft.com/office/powerpoint/2010/main" val="2714755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2ECD9-9D3E-4E3B-B524-7F3D9E22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88C77B-242A-4FEC-8066-634405E6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24C68-688D-4B04-9FA2-0B9C9DA6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B87050-AF46-4CBC-94FA-65B418EB41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738"/>
          <a:stretch/>
        </p:blipFill>
        <p:spPr>
          <a:xfrm>
            <a:off x="250604" y="159971"/>
            <a:ext cx="4680392" cy="4897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16AFEB-CAEE-4F98-BBEC-36398DB43B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740" y="836429"/>
            <a:ext cx="4564119" cy="27193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4C1BD1-1A7A-4F2B-9643-42C0C08536E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76034" b="72767"/>
          <a:stretch/>
        </p:blipFill>
        <p:spPr>
          <a:xfrm>
            <a:off x="297017" y="3742560"/>
            <a:ext cx="3564988" cy="10643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41241B-E682-4202-B65B-6DC5C5ACCD1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1069"/>
          <a:stretch/>
        </p:blipFill>
        <p:spPr>
          <a:xfrm>
            <a:off x="3862005" y="3202575"/>
            <a:ext cx="2311916" cy="320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14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4419600"/>
            <a:ext cx="2667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78" name="数式" r:id="rId4" imgW="2946240" imgH="2184120" progId="Equation.3">
                  <p:embed/>
                </p:oleObj>
              </mc:Choice>
              <mc:Fallback>
                <p:oleObj name="数式" r:id="rId4" imgW="2946240" imgH="218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example also has an algebraic solution --</a:t>
            </a:r>
          </a:p>
        </p:txBody>
      </p:sp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20929"/>
              </p:ext>
            </p:extLst>
          </p:nvPr>
        </p:nvGraphicFramePr>
        <p:xfrm>
          <a:off x="952190" y="304800"/>
          <a:ext cx="7239619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03" name="Equation" r:id="rId4" imgW="5270400" imgH="4152600" progId="Equation.DSMT4">
                  <p:embed/>
                </p:oleObj>
              </mc:Choice>
              <mc:Fallback>
                <p:oleObj name="Equation" r:id="rId4" imgW="5270400" imgH="415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190" y="304800"/>
                        <a:ext cx="7239619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900429"/>
              </p:ext>
            </p:extLst>
          </p:nvPr>
        </p:nvGraphicFramePr>
        <p:xfrm>
          <a:off x="472440" y="381000"/>
          <a:ext cx="7836309" cy="597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7" name="Equation" r:id="rId4" imgW="4622760" imgH="3517560" progId="Equation.DSMT4">
                  <p:embed/>
                </p:oleObj>
              </mc:Choice>
              <mc:Fallback>
                <p:oleObj name="Equation" r:id="rId4" imgW="4622760" imgH="351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" y="381000"/>
                        <a:ext cx="7836309" cy="597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70940"/>
              </p:ext>
            </p:extLst>
          </p:nvPr>
        </p:nvGraphicFramePr>
        <p:xfrm>
          <a:off x="227806" y="381000"/>
          <a:ext cx="8688388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39" name="Equation" r:id="rId4" imgW="5410080" imgH="1384200" progId="Equation.DSMT4">
                  <p:embed/>
                </p:oleObj>
              </mc:Choice>
              <mc:Fallback>
                <p:oleObj name="Equation" r:id="rId4" imgW="541008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" y="381000"/>
                        <a:ext cx="8688388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220" y="2893218"/>
            <a:ext cx="6591300" cy="29051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372956"/>
              </p:ext>
            </p:extLst>
          </p:nvPr>
        </p:nvGraphicFramePr>
        <p:xfrm>
          <a:off x="533400" y="4119563"/>
          <a:ext cx="517071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40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00" y="4119563"/>
                        <a:ext cx="517071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236840"/>
              </p:ext>
            </p:extLst>
          </p:nvPr>
        </p:nvGraphicFramePr>
        <p:xfrm>
          <a:off x="4406900" y="5718175"/>
          <a:ext cx="420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41" name="Equation" r:id="rId9" imgW="164880" imgH="177480" progId="Equation.DSMT4">
                  <p:embed/>
                </p:oleObj>
              </mc:Choice>
              <mc:Fallback>
                <p:oleObj name="Equation" r:id="rId9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06900" y="5718175"/>
                        <a:ext cx="420688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730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53A9BA-1F8B-490D-BFA1-C5EEDF5E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E4D6F-F390-42D8-B25A-52A460AE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0E470-2EA6-4A7B-BC88-89E8AC39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86120B-1397-4FD8-94DA-EFAF6874A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47800"/>
            <a:ext cx="9144000" cy="298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98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Motivation for studying small oscillations – many interacting systems have stable and meta-stable configurations which are well approximated by:</a:t>
            </a: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8210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360755"/>
              </p:ext>
            </p:extLst>
          </p:nvPr>
        </p:nvGraphicFramePr>
        <p:xfrm>
          <a:off x="638174" y="1336675"/>
          <a:ext cx="7820026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36" name="数式" r:id="rId5" imgW="3454200" imgH="520560" progId="Equation.3">
                  <p:embed/>
                </p:oleObj>
              </mc:Choice>
              <mc:Fallback>
                <p:oleObj name="数式" r:id="rId5" imgW="3454200" imgH="52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8174" y="1336675"/>
                        <a:ext cx="7820026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334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212795"/>
              </p:ext>
            </p:extLst>
          </p:nvPr>
        </p:nvGraphicFramePr>
        <p:xfrm>
          <a:off x="155575" y="762000"/>
          <a:ext cx="891222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9" name="Equation" r:id="rId4" imgW="3936960" imgH="2222280" progId="Equation.DSMT4">
                  <p:embed/>
                </p:oleObj>
              </mc:Choice>
              <mc:Fallback>
                <p:oleObj name="Equation" r:id="rId4" imgW="3936960" imgH="2222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762000"/>
                        <a:ext cx="891222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271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1994"/>
              </p:ext>
            </p:extLst>
          </p:nvPr>
        </p:nvGraphicFramePr>
        <p:xfrm>
          <a:off x="1010774" y="3581400"/>
          <a:ext cx="7188200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2" name="数式" r:id="rId4" imgW="3174840" imgH="812520" progId="Equation.3">
                  <p:embed/>
                </p:oleObj>
              </mc:Choice>
              <mc:Fallback>
                <p:oleObj name="数式" r:id="rId4" imgW="3174840" imgH="812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774" y="3581400"/>
                        <a:ext cx="7188200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33400" y="457200"/>
            <a:ext cx="6096000" cy="2833688"/>
            <a:chOff x="533400" y="457200"/>
            <a:chExt cx="6096000" cy="2833688"/>
          </a:xfrm>
        </p:grpSpPr>
        <p:grpSp>
          <p:nvGrpSpPr>
            <p:cNvPr id="23" name="Group 22"/>
            <p:cNvGrpSpPr/>
            <p:nvPr/>
          </p:nvGrpSpPr>
          <p:grpSpPr>
            <a:xfrm>
              <a:off x="533400" y="457200"/>
              <a:ext cx="6096000" cy="2833688"/>
              <a:chOff x="533400" y="457200"/>
              <a:chExt cx="6096000" cy="2833688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33400" y="457200"/>
                <a:ext cx="533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Example – linear molecule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939508" y="1054863"/>
                <a:ext cx="5655200" cy="1189028"/>
                <a:chOff x="939508" y="1054863"/>
                <a:chExt cx="5655200" cy="1189028"/>
              </a:xfrm>
            </p:grpSpPr>
            <p:pic>
              <p:nvPicPr>
                <p:cNvPr id="15360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2022274" y="114309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" name="Oval 5"/>
                <p:cNvSpPr/>
                <p:nvPr/>
              </p:nvSpPr>
              <p:spPr>
                <a:xfrm>
                  <a:off x="5497428" y="112380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939508" y="114309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3325949" y="1282012"/>
                  <a:ext cx="822960" cy="82296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48909" y="1054863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cxnSp>
            <p:nvCxnSpPr>
              <p:cNvPr id="12" name="Straight Connector 11"/>
              <p:cNvCxnSpPr/>
              <p:nvPr/>
            </p:nvCxnSpPr>
            <p:spPr>
              <a:xfrm>
                <a:off x="533400" y="1143096"/>
                <a:ext cx="0" cy="21335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533400" y="2590800"/>
                <a:ext cx="95474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533400" y="2819400"/>
                <a:ext cx="320402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533400" y="3048000"/>
                <a:ext cx="55126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9104443"/>
                  </p:ext>
                </p:extLst>
              </p:nvPr>
            </p:nvGraphicFramePr>
            <p:xfrm>
              <a:off x="1579562" y="2292350"/>
              <a:ext cx="401638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933" name="数式" r:id="rId7" imgW="177480" imgH="228600" progId="Equation.3">
                      <p:embed/>
                    </p:oleObj>
                  </mc:Choice>
                  <mc:Fallback>
                    <p:oleObj name="数式" r:id="rId7" imgW="177480" imgH="22860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79562" y="2292350"/>
                            <a:ext cx="401638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8875417"/>
                  </p:ext>
                </p:extLst>
              </p:nvPr>
            </p:nvGraphicFramePr>
            <p:xfrm>
              <a:off x="3865563" y="2444750"/>
              <a:ext cx="401637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934" name="数式" r:id="rId9" imgW="177480" imgH="228600" progId="Equation.3">
                      <p:embed/>
                    </p:oleObj>
                  </mc:Choice>
                  <mc:Fallback>
                    <p:oleObj name="数式" r:id="rId9" imgW="177480" imgH="22860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65563" y="2444750"/>
                            <a:ext cx="401637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2073481"/>
                  </p:ext>
                </p:extLst>
              </p:nvPr>
            </p:nvGraphicFramePr>
            <p:xfrm>
              <a:off x="6227763" y="2744788"/>
              <a:ext cx="401637" cy="546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935" name="数式" r:id="rId11" imgW="177480" imgH="241200" progId="Equation.3">
                      <p:embed/>
                    </p:oleObj>
                  </mc:Choice>
                  <mc:Fallback>
                    <p:oleObj name="数式" r:id="rId11" imgW="177480" imgH="24120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27763" y="2744788"/>
                            <a:ext cx="401637" cy="546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5" name="TextBox 24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579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932683"/>
              </p:ext>
            </p:extLst>
          </p:nvPr>
        </p:nvGraphicFramePr>
        <p:xfrm>
          <a:off x="82550" y="703262"/>
          <a:ext cx="8999538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84" name="数式" r:id="rId4" imgW="3974760" imgH="1473120" progId="Equation.3">
                  <p:embed/>
                </p:oleObj>
              </mc:Choice>
              <mc:Fallback>
                <p:oleObj name="数式" r:id="rId4" imgW="3974760" imgH="14731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703262"/>
                        <a:ext cx="8999538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188814"/>
              </p:ext>
            </p:extLst>
          </p:nvPr>
        </p:nvGraphicFramePr>
        <p:xfrm>
          <a:off x="930275" y="4267200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85" name="数式" r:id="rId6" imgW="2920680" imgH="888840" progId="Equation.3">
                  <p:embed/>
                </p:oleObj>
              </mc:Choice>
              <mc:Fallback>
                <p:oleObj name="数式" r:id="rId6" imgW="292068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267200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02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667087"/>
              </p:ext>
            </p:extLst>
          </p:nvPr>
        </p:nvGraphicFramePr>
        <p:xfrm>
          <a:off x="533400" y="457200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10" name="数式" r:id="rId4" imgW="2920680" imgH="888840" progId="Equation.3">
                  <p:embed/>
                </p:oleObj>
              </mc:Choice>
              <mc:Fallback>
                <p:oleObj name="数式" r:id="rId4" imgW="292068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39118"/>
              </p:ext>
            </p:extLst>
          </p:nvPr>
        </p:nvGraphicFramePr>
        <p:xfrm>
          <a:off x="633413" y="2743200"/>
          <a:ext cx="4514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11" name="数式" r:id="rId6" imgW="1993680" imgH="990360" progId="Equation.3">
                  <p:embed/>
                </p:oleObj>
              </mc:Choice>
              <mc:Fallback>
                <p:oleObj name="数式" r:id="rId6" imgW="1993680" imgH="990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2743200"/>
                        <a:ext cx="4514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0040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97221"/>
              </p:ext>
            </p:extLst>
          </p:nvPr>
        </p:nvGraphicFramePr>
        <p:xfrm>
          <a:off x="1455738" y="831850"/>
          <a:ext cx="6269037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52" name="数式" r:id="rId4" imgW="2768400" imgH="1955520" progId="Equation.3">
                  <p:embed/>
                </p:oleObj>
              </mc:Choice>
              <mc:Fallback>
                <p:oleObj name="数式" r:id="rId4" imgW="276840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831850"/>
                        <a:ext cx="6269037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59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10708</TotalTime>
  <Words>657</Words>
  <Application>Microsoft Office PowerPoint</Application>
  <PresentationFormat>On-screen Show (4:3)</PresentationFormat>
  <Paragraphs>167</Paragraphs>
  <Slides>27</Slides>
  <Notes>26</Notes>
  <HiddenSlides>2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595</cp:revision>
  <cp:lastPrinted>2019-09-25T05:27:53Z</cp:lastPrinted>
  <dcterms:created xsi:type="dcterms:W3CDTF">2012-01-10T18:32:24Z</dcterms:created>
  <dcterms:modified xsi:type="dcterms:W3CDTF">2020-09-25T15:34:48Z</dcterms:modified>
</cp:coreProperties>
</file>