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96" r:id="rId2"/>
    <p:sldId id="389" r:id="rId3"/>
    <p:sldId id="354" r:id="rId4"/>
    <p:sldId id="390" r:id="rId5"/>
    <p:sldId id="391" r:id="rId6"/>
    <p:sldId id="357" r:id="rId7"/>
    <p:sldId id="358" r:id="rId8"/>
    <p:sldId id="359" r:id="rId9"/>
    <p:sldId id="360" r:id="rId10"/>
    <p:sldId id="361" r:id="rId11"/>
    <p:sldId id="364" r:id="rId12"/>
    <p:sldId id="366" r:id="rId13"/>
    <p:sldId id="367" r:id="rId14"/>
    <p:sldId id="392" r:id="rId15"/>
    <p:sldId id="394" r:id="rId16"/>
    <p:sldId id="393" r:id="rId17"/>
    <p:sldId id="395" r:id="rId18"/>
    <p:sldId id="368" r:id="rId19"/>
    <p:sldId id="362" r:id="rId20"/>
    <p:sldId id="369" r:id="rId21"/>
    <p:sldId id="370" r:id="rId22"/>
    <p:sldId id="387" r:id="rId23"/>
    <p:sldId id="388" r:id="rId24"/>
    <p:sldId id="396" r:id="rId25"/>
    <p:sldId id="371" r:id="rId26"/>
    <p:sldId id="372" r:id="rId27"/>
    <p:sldId id="373" r:id="rId28"/>
    <p:sldId id="374" r:id="rId29"/>
    <p:sldId id="380" r:id="rId30"/>
    <p:sldId id="382" r:id="rId31"/>
    <p:sldId id="375" r:id="rId32"/>
    <p:sldId id="376" r:id="rId33"/>
    <p:sldId id="377" r:id="rId34"/>
    <p:sldId id="378" r:id="rId3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9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analyze systems near equilibrium.    This system represents a lot of physical systems and has a rich toolbox of mathematical formalisms.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27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original equations are not symmetric.     With this transformation, we can make the equations take a symmetric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79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 for our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6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5453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Visualization of the solution for our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65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328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general, we will want help from computational tools, but we can illustrate the concepts for 3 dimensions.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471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the polynomial of the eigenvalues and solving, followed by solving for the eigenvector components.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9563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the results for this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6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general solution will depend on initial values or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771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on linear algebra theory.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73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Thursday’s colloquium   -- WFU alum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241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Similarity transformations used to analyze our system.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931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 for our case..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600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of similarity transformation for the 2x2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232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for 2x2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169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Comment on unitary matrices in general.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538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unrelated digression that may be useful – singular value decomposition.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253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3536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example; this one is in your textbook.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8139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 for N masses.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242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 of matrix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341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starting the material covered in Chap. 4.    The assigned homework will be covered in Friday’s lecture and due on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eigenvalues with Maple.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062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Analytic methods for this highly symmetric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442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Setting the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636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Boundary conditions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799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Plot of </a:t>
            </a:r>
            <a:r>
              <a:rPr lang="en-US"/>
              <a:t>the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1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Extension of ideas discussed today to 2 dimensions.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572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319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with 3 masses connected with springs moving in one dimension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129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Analyzing the equations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88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Coupled differential equation and tricks for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76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Resulting linear equations also written in matrix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62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5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2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6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oleObject" Target="../embeddings/oleObject41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38.wmf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0.bin"/><Relationship Id="rId5" Type="http://schemas.openxmlformats.org/officeDocument/2006/relationships/image" Target="../media/image37.w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37.bin"/><Relationship Id="rId9" Type="http://schemas.openxmlformats.org/officeDocument/2006/relationships/image" Target="../media/image39.wmf"/><Relationship Id="rId14" Type="http://schemas.openxmlformats.org/officeDocument/2006/relationships/image" Target="../media/image4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50.wmf"/><Relationship Id="rId4" Type="http://schemas.openxmlformats.org/officeDocument/2006/relationships/oleObject" Target="../embeddings/oleObject46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51.wmf"/><Relationship Id="rId4" Type="http://schemas.openxmlformats.org/officeDocument/2006/relationships/oleObject" Target="../embeddings/oleObject47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55.png"/><Relationship Id="rId5" Type="http://schemas.openxmlformats.org/officeDocument/2006/relationships/image" Target="../media/image52.wmf"/><Relationship Id="rId10" Type="http://schemas.openxmlformats.org/officeDocument/2006/relationships/image" Target="../media/image54.wmf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Relationship Id="rId1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8763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Online or (occasionally)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16 – Chap. 4 (F &amp; W)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Analysis of motion near equilibrium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Normal modes of vibration for simple systems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Some concepts of linear algebra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Normal modes of vibration for more complicated systems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24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24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024538"/>
              </p:ext>
            </p:extLst>
          </p:nvPr>
        </p:nvGraphicFramePr>
        <p:xfrm>
          <a:off x="823913" y="203200"/>
          <a:ext cx="7534275" cy="630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17" name="Equation" r:id="rId4" imgW="3327120" imgH="2692080" progId="Equation.DSMT4">
                  <p:embed/>
                </p:oleObj>
              </mc:Choice>
              <mc:Fallback>
                <p:oleObj name="Equation" r:id="rId4" imgW="3327120" imgH="269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3" y="203200"/>
                        <a:ext cx="7534275" cy="630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301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001312"/>
              </p:ext>
            </p:extLst>
          </p:nvPr>
        </p:nvGraphicFramePr>
        <p:xfrm>
          <a:off x="89693" y="609600"/>
          <a:ext cx="8964613" cy="456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84" name="Equation" r:id="rId4" imgW="3746160" imgH="1930320" progId="Equation.DSMT4">
                  <p:embed/>
                </p:oleObj>
              </mc:Choice>
              <mc:Fallback>
                <p:oleObj name="Equation" r:id="rId4" imgW="3746160" imgH="1930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" y="609600"/>
                        <a:ext cx="8964613" cy="456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1961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763804"/>
              </p:ext>
            </p:extLst>
          </p:nvPr>
        </p:nvGraphicFramePr>
        <p:xfrm>
          <a:off x="344488" y="206375"/>
          <a:ext cx="8324850" cy="616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26" name="Equation" r:id="rId4" imgW="3593880" imgH="2692080" progId="Equation.DSMT4">
                  <p:embed/>
                </p:oleObj>
              </mc:Choice>
              <mc:Fallback>
                <p:oleObj name="Equation" r:id="rId4" imgW="3593880" imgH="2692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206375"/>
                        <a:ext cx="8324850" cy="616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4195F83-27A9-4E66-961F-1C5C4D9AD4A5}"/>
              </a:ext>
            </a:extLst>
          </p:cNvPr>
          <p:cNvSpPr txBox="1"/>
          <p:nvPr/>
        </p:nvSpPr>
        <p:spPr>
          <a:xfrm>
            <a:off x="5029200" y="62855"/>
            <a:ext cx="3541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(with help from Maple)</a:t>
            </a:r>
          </a:p>
        </p:txBody>
      </p:sp>
    </p:spTree>
    <p:extLst>
      <p:ext uri="{BB962C8B-B14F-4D97-AF65-F5344CB8AC3E}">
        <p14:creationId xmlns:p14="http://schemas.microsoft.com/office/powerpoint/2010/main" val="2755311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755184" y="1054863"/>
            <a:ext cx="5655200" cy="1189028"/>
            <a:chOff x="939508" y="1054863"/>
            <a:chExt cx="5655200" cy="1189028"/>
          </a:xfrm>
        </p:grpSpPr>
        <p:grpSp>
          <p:nvGrpSpPr>
            <p:cNvPr id="24" name="Group 23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Oval 19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39584" y="2743200"/>
            <a:ext cx="5655200" cy="1189028"/>
            <a:chOff x="939508" y="1054863"/>
            <a:chExt cx="5655200" cy="1189028"/>
          </a:xfrm>
        </p:grpSpPr>
        <p:grpSp>
          <p:nvGrpSpPr>
            <p:cNvPr id="39" name="Group 3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4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4" name="Oval 4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40" name="TextBox 3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96692" y="4570549"/>
            <a:ext cx="5655200" cy="1189028"/>
            <a:chOff x="939508" y="1054863"/>
            <a:chExt cx="5655200" cy="1189028"/>
          </a:xfrm>
        </p:grpSpPr>
        <p:grpSp>
          <p:nvGrpSpPr>
            <p:cNvPr id="49" name="Group 4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4" name="Oval 5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50" name="TextBox 4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654616"/>
              </p:ext>
            </p:extLst>
          </p:nvPr>
        </p:nvGraphicFramePr>
        <p:xfrm>
          <a:off x="7121525" y="1447800"/>
          <a:ext cx="10318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3" name="数式" r:id="rId5" imgW="419040" imgH="215640" progId="Equation.3">
                  <p:embed/>
                </p:oleObj>
              </mc:Choice>
              <mc:Fallback>
                <p:oleObj name="数式" r:id="rId5" imgW="41904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525" y="1447800"/>
                        <a:ext cx="103187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Straight Arrow Connector 59"/>
          <p:cNvCxnSpPr/>
          <p:nvPr/>
        </p:nvCxnSpPr>
        <p:spPr>
          <a:xfrm>
            <a:off x="1345332" y="2514600"/>
            <a:ext cx="4052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764323"/>
              </p:ext>
            </p:extLst>
          </p:nvPr>
        </p:nvGraphicFramePr>
        <p:xfrm>
          <a:off x="6759575" y="2686050"/>
          <a:ext cx="168751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4" name="数式" r:id="rId7" imgW="685800" imgH="482400" progId="Equation.3">
                  <p:embed/>
                </p:oleObj>
              </mc:Choice>
              <mc:Fallback>
                <p:oleObj name="数式" r:id="rId7" imgW="685800" imgH="4824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2686050"/>
                        <a:ext cx="1687513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067671"/>
              </p:ext>
            </p:extLst>
          </p:nvPr>
        </p:nvGraphicFramePr>
        <p:xfrm>
          <a:off x="6421438" y="4657725"/>
          <a:ext cx="256222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5" name="数式" r:id="rId9" imgW="1041120" imgH="482400" progId="Equation.3">
                  <p:embed/>
                </p:oleObj>
              </mc:Choice>
              <mc:Fallback>
                <p:oleObj name="数式" r:id="rId9" imgW="1041120" imgH="4824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438" y="4657725"/>
                        <a:ext cx="256222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Straight Arrow Connector 63"/>
          <p:cNvCxnSpPr/>
          <p:nvPr/>
        </p:nvCxnSpPr>
        <p:spPr>
          <a:xfrm>
            <a:off x="1388224" y="41910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294961" y="4191000"/>
            <a:ext cx="65118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544646" y="5943600"/>
            <a:ext cx="92593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2358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8840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973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D5F1E8-C353-4637-8D10-EE8DBCC7C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9CF4B-F193-4D25-B4B5-5C99EAC1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A159A-D357-4A08-A6F4-5B4F99604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1D8FF4-0389-45F0-B793-7DEA6AA9EC60}"/>
              </a:ext>
            </a:extLst>
          </p:cNvPr>
          <p:cNvSpPr txBox="1"/>
          <p:nvPr/>
        </p:nvSpPr>
        <p:spPr>
          <a:xfrm>
            <a:off x="304800" y="304800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Which of the following statements are false?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Molecules always have one zero frequency mode.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CO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really has more than 3 normal modes 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Some molecules have more than one zero frequency modes.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The normal modes of molecules are only of academic interest and cannot be measured.</a:t>
            </a:r>
          </a:p>
        </p:txBody>
      </p:sp>
    </p:spTree>
    <p:extLst>
      <p:ext uri="{BB962C8B-B14F-4D97-AF65-F5344CB8AC3E}">
        <p14:creationId xmlns:p14="http://schemas.microsoft.com/office/powerpoint/2010/main" val="1753461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85EA66-E756-4583-8ECF-4C4DF50FE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2A4CD7-8442-429A-9236-CD3860DAE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8735D-F738-477A-A652-0565F6A09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4BF70BC-B1C3-42C2-BED8-BD0A1CB072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575707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98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11BC5EB-C860-44DD-8C69-85828246C4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960248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99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49E46EE-DC8C-4593-AEAE-4E1E5A5E90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267197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00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ADD745C-9CEC-4D24-A762-8B4033E44E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424987"/>
              </p:ext>
            </p:extLst>
          </p:nvPr>
        </p:nvGraphicFramePr>
        <p:xfrm>
          <a:off x="203785" y="22226"/>
          <a:ext cx="8529638" cy="284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01" name="Equation" r:id="rId8" imgW="3886200" imgH="1295280" progId="Equation.DSMT4">
                  <p:embed/>
                </p:oleObj>
              </mc:Choice>
              <mc:Fallback>
                <p:oleObj name="Equation" r:id="rId8" imgW="388620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3785" y="22226"/>
                        <a:ext cx="8529638" cy="2843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040AE49-D851-460D-B30D-788832472F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156365"/>
              </p:ext>
            </p:extLst>
          </p:nvPr>
        </p:nvGraphicFramePr>
        <p:xfrm>
          <a:off x="355391" y="2833687"/>
          <a:ext cx="8226425" cy="370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02" name="Equation" r:id="rId10" imgW="4228920" imgH="1904760" progId="Equation.DSMT4">
                  <p:embed/>
                </p:oleObj>
              </mc:Choice>
              <mc:Fallback>
                <p:oleObj name="Equation" r:id="rId10" imgW="4228920" imgH="190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55391" y="2833687"/>
                        <a:ext cx="8226425" cy="370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0649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28EC88-ACB6-44FB-B741-2DC8FA38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B79942-3057-4CD1-9408-46465CBE7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55B87-8599-4237-88AA-4F1B2D30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1D471B8-32DF-4E89-8AD3-6D1D1B262B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480693"/>
              </p:ext>
            </p:extLst>
          </p:nvPr>
        </p:nvGraphicFramePr>
        <p:xfrm>
          <a:off x="730357" y="228600"/>
          <a:ext cx="7956443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57" name="Equation" r:id="rId4" imgW="4228920" imgH="2997000" progId="Equation.DSMT4">
                  <p:embed/>
                </p:oleObj>
              </mc:Choice>
              <mc:Fallback>
                <p:oleObj name="Equation" r:id="rId4" imgW="4228920" imgH="299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0357" y="228600"/>
                        <a:ext cx="7956443" cy="563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945DA2E-7FE8-44A2-8D0C-5871F4E6A69D}"/>
              </a:ext>
            </a:extLst>
          </p:cNvPr>
          <p:cNvSpPr txBox="1"/>
          <p:nvPr/>
        </p:nvSpPr>
        <p:spPr>
          <a:xfrm>
            <a:off x="381000" y="60198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 normalization of the eigenvector is arbitrary.</a:t>
            </a:r>
          </a:p>
        </p:txBody>
      </p:sp>
    </p:spTree>
    <p:extLst>
      <p:ext uri="{BB962C8B-B14F-4D97-AF65-F5344CB8AC3E}">
        <p14:creationId xmlns:p14="http://schemas.microsoft.com/office/powerpoint/2010/main" val="48889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755184" y="1054863"/>
            <a:ext cx="5655200" cy="1189028"/>
            <a:chOff x="939508" y="1054863"/>
            <a:chExt cx="5655200" cy="1189028"/>
          </a:xfrm>
        </p:grpSpPr>
        <p:grpSp>
          <p:nvGrpSpPr>
            <p:cNvPr id="24" name="Group 23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Oval 19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39584" y="2743200"/>
            <a:ext cx="5655200" cy="1189028"/>
            <a:chOff x="939508" y="1054863"/>
            <a:chExt cx="5655200" cy="1189028"/>
          </a:xfrm>
        </p:grpSpPr>
        <p:grpSp>
          <p:nvGrpSpPr>
            <p:cNvPr id="39" name="Group 3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4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4" name="Oval 4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40" name="TextBox 3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96692" y="4570549"/>
            <a:ext cx="5655200" cy="1189028"/>
            <a:chOff x="939508" y="1054863"/>
            <a:chExt cx="5655200" cy="1189028"/>
          </a:xfrm>
        </p:grpSpPr>
        <p:grpSp>
          <p:nvGrpSpPr>
            <p:cNvPr id="49" name="Group 4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4" name="Oval 5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50" name="TextBox 4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7121525" y="1447800"/>
          <a:ext cx="10318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92" name="数式" r:id="rId5" imgW="419040" imgH="215640" progId="Equation.3">
                  <p:embed/>
                </p:oleObj>
              </mc:Choice>
              <mc:Fallback>
                <p:oleObj name="数式" r:id="rId5" imgW="419040" imgH="215640" progId="Equation.3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525" y="1447800"/>
                        <a:ext cx="103187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Straight Arrow Connector 59"/>
          <p:cNvCxnSpPr/>
          <p:nvPr/>
        </p:nvCxnSpPr>
        <p:spPr>
          <a:xfrm>
            <a:off x="1345332" y="2514600"/>
            <a:ext cx="4052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60"/>
          <p:cNvGraphicFramePr>
            <a:graphicFrameLocks noChangeAspect="1"/>
          </p:cNvGraphicFramePr>
          <p:nvPr/>
        </p:nvGraphicFramePr>
        <p:xfrm>
          <a:off x="6759575" y="2686050"/>
          <a:ext cx="168751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93" name="数式" r:id="rId7" imgW="685800" imgH="482400" progId="Equation.3">
                  <p:embed/>
                </p:oleObj>
              </mc:Choice>
              <mc:Fallback>
                <p:oleObj name="数式" r:id="rId7" imgW="685800" imgH="482400" progId="Equation.3">
                  <p:embed/>
                  <p:pic>
                    <p:nvPicPr>
                      <p:cNvPr id="61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2686050"/>
                        <a:ext cx="1687513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/>
        </p:nvGraphicFramePr>
        <p:xfrm>
          <a:off x="6421438" y="4657725"/>
          <a:ext cx="256222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94" name="数式" r:id="rId9" imgW="1041120" imgH="482400" progId="Equation.3">
                  <p:embed/>
                </p:oleObj>
              </mc:Choice>
              <mc:Fallback>
                <p:oleObj name="数式" r:id="rId9" imgW="1041120" imgH="482400" progId="Equation.3">
                  <p:embed/>
                  <p:pic>
                    <p:nvPicPr>
                      <p:cNvPr id="62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438" y="4657725"/>
                        <a:ext cx="256222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Straight Arrow Connector 63"/>
          <p:cNvCxnSpPr/>
          <p:nvPr/>
        </p:nvCxnSpPr>
        <p:spPr>
          <a:xfrm>
            <a:off x="1388224" y="41910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294961" y="4191000"/>
            <a:ext cx="65118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544646" y="5943600"/>
            <a:ext cx="92593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2358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8840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BF9FEF5-BBE6-4DE2-97E1-384EDA909841}"/>
              </a:ext>
            </a:extLst>
          </p:cNvPr>
          <p:cNvSpPr txBox="1"/>
          <p:nvPr/>
        </p:nvSpPr>
        <p:spPr>
          <a:xfrm>
            <a:off x="152400" y="152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 for linear CO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molecule</a:t>
            </a:r>
          </a:p>
        </p:txBody>
      </p:sp>
    </p:spTree>
    <p:extLst>
      <p:ext uri="{BB962C8B-B14F-4D97-AF65-F5344CB8AC3E}">
        <p14:creationId xmlns:p14="http://schemas.microsoft.com/office/powerpoint/2010/main" val="4243113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403478"/>
              </p:ext>
            </p:extLst>
          </p:nvPr>
        </p:nvGraphicFramePr>
        <p:xfrm>
          <a:off x="609600" y="1676400"/>
          <a:ext cx="8034338" cy="262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71" name="数式" r:id="rId4" imgW="3263760" imgH="1117440" progId="Equation.3">
                  <p:embed/>
                </p:oleObj>
              </mc:Choice>
              <mc:Fallback>
                <p:oleObj name="数式" r:id="rId4" imgW="3263760" imgH="111744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8034338" cy="262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1396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825897"/>
              </p:ext>
            </p:extLst>
          </p:nvPr>
        </p:nvGraphicFramePr>
        <p:xfrm>
          <a:off x="1038225" y="1601788"/>
          <a:ext cx="7724775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40" name="Equation" r:id="rId4" imgW="3136680" imgH="1498320" progId="Equation.DSMT4">
                  <p:embed/>
                </p:oleObj>
              </mc:Choice>
              <mc:Fallback>
                <p:oleObj name="Equation" r:id="rId4" imgW="3136680" imgH="1498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1601788"/>
                        <a:ext cx="7724775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430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71A1A-7DA8-4AB0-94D9-988FABBB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6FF117-4717-451D-B977-09B914D3C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3AD24-CAEC-45EA-9548-4FB2B6005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5F22CD-FDF3-4EAA-897C-C38EC95F5196}"/>
              </a:ext>
            </a:extLst>
          </p:cNvPr>
          <p:cNvSpPr txBox="1"/>
          <p:nvPr/>
        </p:nvSpPr>
        <p:spPr>
          <a:xfrm>
            <a:off x="3810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Physics Colloquium Thursday, October 1, 2020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219A16-6933-4F56-9FE1-380C91AEE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762000"/>
            <a:ext cx="6848475" cy="33813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E052A8-BC90-4A8C-B891-346B3FEFA3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187" y="4116871"/>
            <a:ext cx="67437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170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 on matrices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838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Eigenvalues of a matrix are “invariant” under a similarity transformation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77079"/>
              </p:ext>
            </p:extLst>
          </p:nvPr>
        </p:nvGraphicFramePr>
        <p:xfrm>
          <a:off x="920393" y="1981200"/>
          <a:ext cx="7925710" cy="266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89" name="Equation" r:id="rId4" imgW="6070320" imgH="2145960" progId="Equation.DSMT4">
                  <p:embed/>
                </p:oleObj>
              </mc:Choice>
              <mc:Fallback>
                <p:oleObj name="Equation" r:id="rId4" imgW="6070320" imgH="2145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393" y="1981200"/>
                        <a:ext cx="7925710" cy="266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66E424A-F66A-448C-9B2B-B38211003336}"/>
              </a:ext>
            </a:extLst>
          </p:cNvPr>
          <p:cNvSpPr txBox="1"/>
          <p:nvPr/>
        </p:nvSpPr>
        <p:spPr>
          <a:xfrm>
            <a:off x="457200" y="4724400"/>
            <a:ext cx="83889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means that if a matrix is “similar” to a Hermitian matrix,</a:t>
            </a:r>
          </a:p>
          <a:p>
            <a:r>
              <a:rPr lang="en-US" sz="2400" dirty="0">
                <a:latin typeface="+mj-lt"/>
              </a:rPr>
              <a:t>it has the same distribution of eigenvalues.</a:t>
            </a:r>
          </a:p>
        </p:txBody>
      </p:sp>
    </p:spTree>
    <p:extLst>
      <p:ext uri="{BB962C8B-B14F-4D97-AF65-F5344CB8AC3E}">
        <p14:creationId xmlns:p14="http://schemas.microsoft.com/office/powerpoint/2010/main" val="4044995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891570"/>
              </p:ext>
            </p:extLst>
          </p:nvPr>
        </p:nvGraphicFramePr>
        <p:xfrm>
          <a:off x="890587" y="762000"/>
          <a:ext cx="6729413" cy="5653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10" name="Equation" r:id="rId4" imgW="6019560" imgH="4889160" progId="Equation.DSMT4">
                  <p:embed/>
                </p:oleObj>
              </mc:Choice>
              <mc:Fallback>
                <p:oleObj name="Equation" r:id="rId4" imgW="6019560" imgH="488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7" y="762000"/>
                        <a:ext cx="6729413" cy="5653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 a similarity transformation:</a:t>
            </a:r>
          </a:p>
        </p:txBody>
      </p:sp>
    </p:spTree>
    <p:extLst>
      <p:ext uri="{BB962C8B-B14F-4D97-AF65-F5344CB8AC3E}">
        <p14:creationId xmlns:p14="http://schemas.microsoft.com/office/powerpoint/2010/main" val="1643217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10B80-CE95-49E3-A054-4419AC8D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C77973-73E2-4BB1-809E-92D5F6C62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BE7B1-87E7-48C8-B63E-7E91833A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B5A73D-9AD8-4182-AD31-FCCA47A3D7C3}"/>
              </a:ext>
            </a:extLst>
          </p:cNvPr>
          <p:cNvSpPr txBox="1"/>
          <p:nvPr/>
        </p:nvSpPr>
        <p:spPr>
          <a:xfrm>
            <a:off x="533400" y="304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Note, here we have defined  </a:t>
            </a:r>
            <a:r>
              <a:rPr lang="en-US" sz="2400" b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 as a transformation matrix (often called a similarity transformation matrix)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A6F5777-9BCA-4D1F-9ED2-714EA51830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032046"/>
              </p:ext>
            </p:extLst>
          </p:nvPr>
        </p:nvGraphicFramePr>
        <p:xfrm>
          <a:off x="675860" y="1295400"/>
          <a:ext cx="6843091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37" name="Equation" r:id="rId4" imgW="3886200" imgH="1168200" progId="Equation.DSMT4">
                  <p:embed/>
                </p:oleObj>
              </mc:Choice>
              <mc:Fallback>
                <p:oleObj name="Equation" r:id="rId4" imgW="388620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5860" y="1295400"/>
                        <a:ext cx="6843091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BFAA296-839A-43FD-90CE-A4837127AC85}"/>
              </a:ext>
            </a:extLst>
          </p:cNvPr>
          <p:cNvSpPr txBox="1"/>
          <p:nvPr/>
        </p:nvSpPr>
        <p:spPr>
          <a:xfrm>
            <a:off x="533400" y="3472071"/>
            <a:ext cx="8468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How can you find the transformation that diagonalizes a matrix?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3276E06-AC33-4FB2-8157-F08F6EF71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692820"/>
              </p:ext>
            </p:extLst>
          </p:nvPr>
        </p:nvGraphicFramePr>
        <p:xfrm>
          <a:off x="675860" y="4490430"/>
          <a:ext cx="6963999" cy="1225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38" name="Equation" r:id="rId6" imgW="2743200" imgH="482400" progId="Equation.DSMT4">
                  <p:embed/>
                </p:oleObj>
              </mc:Choice>
              <mc:Fallback>
                <p:oleObj name="Equation" r:id="rId6" imgW="27432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5860" y="4490430"/>
                        <a:ext cx="6963999" cy="1225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2033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3D69BE-70A4-4716-9F84-6A9C43C3B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29233-93CD-4C8D-BBA7-6934DD146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6D0A5-E703-43FC-9BD4-D7FF990BE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40C466A-7BDD-42DD-BE97-A9778876D6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784229"/>
              </p:ext>
            </p:extLst>
          </p:nvPr>
        </p:nvGraphicFramePr>
        <p:xfrm>
          <a:off x="536713" y="228600"/>
          <a:ext cx="8153400" cy="484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31" name="Equation" r:id="rId4" imgW="4063680" imgH="2412720" progId="Equation.DSMT4">
                  <p:embed/>
                </p:oleObj>
              </mc:Choice>
              <mc:Fallback>
                <p:oleObj name="Equation" r:id="rId4" imgW="4063680" imgH="24127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3276E06-AC33-4FB2-8157-F08F6EF713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6713" y="228600"/>
                        <a:ext cx="8153400" cy="48418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B27FF5B-191F-4063-B57E-2CA61C3148D7}"/>
              </a:ext>
            </a:extLst>
          </p:cNvPr>
          <p:cNvSpPr txBox="1"/>
          <p:nvPr/>
        </p:nvSpPr>
        <p:spPr>
          <a:xfrm>
            <a:off x="152400" y="5334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“trick” is special for 2x2 matrices, but numerical extensions based on the trick are possible.</a:t>
            </a:r>
          </a:p>
        </p:txBody>
      </p:sp>
    </p:spTree>
    <p:extLst>
      <p:ext uri="{BB962C8B-B14F-4D97-AF65-F5344CB8AC3E}">
        <p14:creationId xmlns:p14="http://schemas.microsoft.com/office/powerpoint/2010/main" val="12157754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8615E9-997B-4A7C-B474-28BA584E7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92508D-6F97-4830-B500-3ABA55CF5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161F7-BA1E-41A4-9D37-FCB2300DE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ACEC46-515F-4E86-8538-9D9CB8EDC0F1}"/>
              </a:ext>
            </a:extLst>
          </p:cNvPr>
          <p:cNvSpPr txBox="1"/>
          <p:nvPr/>
        </p:nvSpPr>
        <p:spPr>
          <a:xfrm>
            <a:off x="304800" y="228600"/>
            <a:ext cx="81067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Note that transformations using unitary matrices are often </a:t>
            </a:r>
          </a:p>
          <a:p>
            <a:r>
              <a:rPr lang="en-US" sz="2400" dirty="0">
                <a:latin typeface="+mj-lt"/>
              </a:rPr>
              <a:t>convenient and they can be easily constructed from the </a:t>
            </a:r>
          </a:p>
          <a:p>
            <a:r>
              <a:rPr lang="en-US" sz="2400" dirty="0">
                <a:latin typeface="+mj-lt"/>
              </a:rPr>
              <a:t>eigenvalues of a matrix.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D890861-19A4-4B0C-9603-020FF3B0B9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33166"/>
              </p:ext>
            </p:extLst>
          </p:nvPr>
        </p:nvGraphicFramePr>
        <p:xfrm>
          <a:off x="0" y="1752600"/>
          <a:ext cx="9001132" cy="4284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4" name="Equation" r:id="rId4" imgW="5549760" imgH="2641320" progId="Equation.DSMT4">
                  <p:embed/>
                </p:oleObj>
              </mc:Choice>
              <mc:Fallback>
                <p:oleObj name="Equation" r:id="rId4" imgW="5549760" imgH="264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1752600"/>
                        <a:ext cx="9001132" cy="4284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8800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digression on matrix properties</a:t>
            </a:r>
          </a:p>
          <a:p>
            <a:r>
              <a:rPr lang="en-US" sz="2400" dirty="0">
                <a:latin typeface="+mj-lt"/>
              </a:rPr>
              <a:t>   Singular value decomposition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986201"/>
              </p:ext>
            </p:extLst>
          </p:nvPr>
        </p:nvGraphicFramePr>
        <p:xfrm>
          <a:off x="1449388" y="1231900"/>
          <a:ext cx="7021512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34" name="数式" r:id="rId4" imgW="2450880" imgH="1854000" progId="Equation.3">
                  <p:embed/>
                </p:oleObj>
              </mc:Choice>
              <mc:Fallback>
                <p:oleObj name="数式" r:id="rId4" imgW="245088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1231900"/>
                        <a:ext cx="7021512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32667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Singular value decomposition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610400"/>
              </p:ext>
            </p:extLst>
          </p:nvPr>
        </p:nvGraphicFramePr>
        <p:xfrm>
          <a:off x="957263" y="1889125"/>
          <a:ext cx="7240587" cy="344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56" name="数式" r:id="rId4" imgW="2527200" imgH="1218960" progId="Equation.3">
                  <p:embed/>
                </p:oleObj>
              </mc:Choice>
              <mc:Fallback>
                <p:oleObj name="数式" r:id="rId4" imgW="252720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1889125"/>
                        <a:ext cx="7240587" cy="344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4C77BAC-833F-409D-A6A1-4D05ABEB1C6A}"/>
              </a:ext>
            </a:extLst>
          </p:cNvPr>
          <p:cNvSpPr txBox="1"/>
          <p:nvPr/>
        </p:nvSpPr>
        <p:spPr>
          <a:xfrm>
            <a:off x="304800" y="57150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Details are complicated ….</a:t>
            </a:r>
          </a:p>
        </p:txBody>
      </p:sp>
    </p:spTree>
    <p:extLst>
      <p:ext uri="{BB962C8B-B14F-4D97-AF65-F5344CB8AC3E}">
        <p14:creationId xmlns:p14="http://schemas.microsoft.com/office/powerpoint/2010/main" val="11473373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0" y="762000"/>
            <a:ext cx="9127375" cy="2215138"/>
            <a:chOff x="0" y="762000"/>
            <a:chExt cx="9127375" cy="2215138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9655059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401" name="数式" r:id="rId4" imgW="241200" imgH="241200" progId="Equation.3">
                    <p:embed/>
                  </p:oleObj>
                </mc:Choice>
                <mc:Fallback>
                  <p:oleObj name="数式" r:id="rId4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5417295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402" name="数式" r:id="rId6" imgW="177480" imgH="241200" progId="Equation.3">
                    <p:embed/>
                  </p:oleObj>
                </mc:Choice>
                <mc:Fallback>
                  <p:oleObj name="数式" r:id="rId6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3994082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403" name="数式" r:id="rId8" imgW="241200" imgH="241200" progId="Equation.3">
                    <p:embed/>
                  </p:oleObj>
                </mc:Choice>
                <mc:Fallback>
                  <p:oleObj name="数式" r:id="rId8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4" name="Group 23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9" name="Rectangle 28"/>
            <p:cNvSpPr/>
            <p:nvPr/>
          </p:nvSpPr>
          <p:spPr>
            <a:xfrm>
              <a:off x="0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898775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300" y="228600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an extended system of masses and springs: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838911"/>
              </p:ext>
            </p:extLst>
          </p:nvPr>
        </p:nvGraphicFramePr>
        <p:xfrm>
          <a:off x="704850" y="3200400"/>
          <a:ext cx="67056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404" name="数式" r:id="rId11" imgW="2971800" imgH="457200" progId="Equation.3">
                  <p:embed/>
                </p:oleObj>
              </mc:Choice>
              <mc:Fallback>
                <p:oleObj name="数式" r:id="rId11" imgW="2971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3200400"/>
                        <a:ext cx="67056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475986"/>
              </p:ext>
            </p:extLst>
          </p:nvPr>
        </p:nvGraphicFramePr>
        <p:xfrm>
          <a:off x="282575" y="4391025"/>
          <a:ext cx="7794625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405" name="Equation" r:id="rId13" imgW="3454200" imgH="888840" progId="Equation.DSMT4">
                  <p:embed/>
                </p:oleObj>
              </mc:Choice>
              <mc:Fallback>
                <p:oleObj name="Equation" r:id="rId13" imgW="345420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4391025"/>
                        <a:ext cx="7794625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4537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392486"/>
              </p:ext>
            </p:extLst>
          </p:nvPr>
        </p:nvGraphicFramePr>
        <p:xfrm>
          <a:off x="1287463" y="485775"/>
          <a:ext cx="561657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74" name="数式" r:id="rId4" imgW="2489040" imgH="863280" progId="Equation.3">
                  <p:embed/>
                </p:oleObj>
              </mc:Choice>
              <mc:Fallback>
                <p:oleObj name="数式" r:id="rId4" imgW="2489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485775"/>
                        <a:ext cx="5616575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5149"/>
              </p:ext>
            </p:extLst>
          </p:nvPr>
        </p:nvGraphicFramePr>
        <p:xfrm>
          <a:off x="762000" y="2438400"/>
          <a:ext cx="4670425" cy="402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75" name="数式" r:id="rId6" imgW="2070000" imgH="1777680" progId="Equation.3">
                  <p:embed/>
                </p:oleObj>
              </mc:Choice>
              <mc:Fallback>
                <p:oleObj name="数式" r:id="rId6" imgW="2070000" imgH="1777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4670425" cy="402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258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851264"/>
              </p:ext>
            </p:extLst>
          </p:nvPr>
        </p:nvGraphicFramePr>
        <p:xfrm>
          <a:off x="838200" y="457200"/>
          <a:ext cx="6478588" cy="362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93" name="Equation" r:id="rId4" imgW="2908080" imgH="1625400" progId="Equation.DSMT4">
                  <p:embed/>
                </p:oleObj>
              </mc:Choice>
              <mc:Fallback>
                <p:oleObj name="Equation" r:id="rId4" imgW="290808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457200"/>
                        <a:ext cx="6478588" cy="3621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4495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 solve as an eigenvalue problem –</a:t>
            </a:r>
          </a:p>
          <a:p>
            <a:endParaRPr lang="en-US" sz="2400" dirty="0"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(Why did we not have to transform the equations as we did in the previous example?)</a:t>
            </a:r>
          </a:p>
        </p:txBody>
      </p:sp>
    </p:spTree>
    <p:extLst>
      <p:ext uri="{BB962C8B-B14F-4D97-AF65-F5344CB8AC3E}">
        <p14:creationId xmlns:p14="http://schemas.microsoft.com/office/powerpoint/2010/main" val="2714755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2655" y="5643563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8EDAA9-1360-404F-8361-5BA7CFFEF1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855" y="292100"/>
            <a:ext cx="8448675" cy="57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B2ECD9-9D3E-4E3B-B524-7F3D9E22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88C77B-242A-4FEC-8066-634405E63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24C68-688D-4B04-9FA2-0B9C9DA6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B87050-AF46-4CBC-94FA-65B418EB41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738"/>
          <a:stretch/>
        </p:blipFill>
        <p:spPr>
          <a:xfrm>
            <a:off x="250604" y="159971"/>
            <a:ext cx="4680392" cy="4897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C2EF52-36D7-4881-9C80-789DFE0C69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036138"/>
            <a:ext cx="4323685" cy="24955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DA0A00C-63B4-4CC1-8B50-DD52CDFE03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034" y="3657600"/>
            <a:ext cx="3231156" cy="7129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BB0807-0269-4BEC-99A5-F7076CBEA3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6600" y="3624470"/>
            <a:ext cx="1838911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7141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4419600"/>
            <a:ext cx="26670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903313"/>
              </p:ext>
            </p:extLst>
          </p:nvPr>
        </p:nvGraphicFramePr>
        <p:xfrm>
          <a:off x="1049337" y="927100"/>
          <a:ext cx="6646863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16" name="数式" r:id="rId4" imgW="2946240" imgH="2184120" progId="Equation.3">
                  <p:embed/>
                </p:oleObj>
              </mc:Choice>
              <mc:Fallback>
                <p:oleObj name="数式" r:id="rId4" imgW="2946240" imgH="2184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7" y="927100"/>
                        <a:ext cx="6646863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example also has an algebraic solution --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FCE60B-5FFF-40D9-8EF4-72BC71C18C5F}"/>
              </a:ext>
            </a:extLst>
          </p:cNvPr>
          <p:cNvSpPr txBox="1"/>
          <p:nvPr/>
        </p:nvSpPr>
        <p:spPr>
          <a:xfrm>
            <a:off x="4953000" y="4301698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Is this treatment cheating?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Yes.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No cheating, but we are not done.</a:t>
            </a:r>
          </a:p>
        </p:txBody>
      </p:sp>
    </p:spTree>
    <p:extLst>
      <p:ext uri="{BB962C8B-B14F-4D97-AF65-F5344CB8AC3E}">
        <p14:creationId xmlns:p14="http://schemas.microsoft.com/office/powerpoint/2010/main" val="9310096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720929"/>
              </p:ext>
            </p:extLst>
          </p:nvPr>
        </p:nvGraphicFramePr>
        <p:xfrm>
          <a:off x="952190" y="304800"/>
          <a:ext cx="7239619" cy="571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41" name="Equation" r:id="rId4" imgW="5270400" imgH="4152600" progId="Equation.DSMT4">
                  <p:embed/>
                </p:oleObj>
              </mc:Choice>
              <mc:Fallback>
                <p:oleObj name="Equation" r:id="rId4" imgW="5270400" imgH="415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190" y="304800"/>
                        <a:ext cx="7239619" cy="571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7919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900429"/>
              </p:ext>
            </p:extLst>
          </p:nvPr>
        </p:nvGraphicFramePr>
        <p:xfrm>
          <a:off x="472440" y="381000"/>
          <a:ext cx="7836309" cy="597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5" name="Equation" r:id="rId4" imgW="4622760" imgH="3517560" progId="Equation.DSMT4">
                  <p:embed/>
                </p:oleObj>
              </mc:Choice>
              <mc:Fallback>
                <p:oleObj name="Equation" r:id="rId4" imgW="4622760" imgH="351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" y="381000"/>
                        <a:ext cx="7836309" cy="597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9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670940"/>
              </p:ext>
            </p:extLst>
          </p:nvPr>
        </p:nvGraphicFramePr>
        <p:xfrm>
          <a:off x="227806" y="381000"/>
          <a:ext cx="8688388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53" name="Equation" r:id="rId4" imgW="5410080" imgH="1384200" progId="Equation.DSMT4">
                  <p:embed/>
                </p:oleObj>
              </mc:Choice>
              <mc:Fallback>
                <p:oleObj name="Equation" r:id="rId4" imgW="541008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06" y="381000"/>
                        <a:ext cx="8688388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220" y="2893218"/>
            <a:ext cx="6591300" cy="2905125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372956"/>
              </p:ext>
            </p:extLst>
          </p:nvPr>
        </p:nvGraphicFramePr>
        <p:xfrm>
          <a:off x="533400" y="4119563"/>
          <a:ext cx="517071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54" name="Equation" r:id="rId7" imgW="203040" imgH="177480" progId="Equation.DSMT4">
                  <p:embed/>
                </p:oleObj>
              </mc:Choice>
              <mc:Fallback>
                <p:oleObj name="Equation" r:id="rId7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3400" y="4119563"/>
                        <a:ext cx="517071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236840"/>
              </p:ext>
            </p:extLst>
          </p:nvPr>
        </p:nvGraphicFramePr>
        <p:xfrm>
          <a:off x="4406900" y="5718175"/>
          <a:ext cx="4206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55" name="Equation" r:id="rId9" imgW="164880" imgH="177480" progId="Equation.DSMT4">
                  <p:embed/>
                </p:oleObj>
              </mc:Choice>
              <mc:Fallback>
                <p:oleObj name="Equation" r:id="rId9" imgW="164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06900" y="5718175"/>
                        <a:ext cx="420688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730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16DE4F-B047-4C68-941B-D94C73231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9EE2AB-5835-42C1-922B-3E8E1155A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0EBA3-B25C-4B61-8579-1737472E8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9DDAD4-0993-49FF-8CD5-755335CF0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3368"/>
            <a:ext cx="9144000" cy="587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88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2EA576-8171-48C3-8F68-DB0E6550A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F1F016-A6B7-479D-92FD-4FB49B123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6DA34-7FF2-4BAA-86EE-6269E9C64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426E26-F2F1-487A-997E-A012FCF65201}"/>
              </a:ext>
            </a:extLst>
          </p:cNvPr>
          <p:cNvSpPr txBox="1"/>
          <p:nvPr/>
        </p:nvSpPr>
        <p:spPr>
          <a:xfrm>
            <a:off x="457200" y="304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following slides quickly review what we covered in Lecture 15 --</a:t>
            </a:r>
          </a:p>
        </p:txBody>
      </p:sp>
    </p:spTree>
    <p:extLst>
      <p:ext uri="{BB962C8B-B14F-4D97-AF65-F5344CB8AC3E}">
        <p14:creationId xmlns:p14="http://schemas.microsoft.com/office/powerpoint/2010/main" val="190179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91994"/>
              </p:ext>
            </p:extLst>
          </p:nvPr>
        </p:nvGraphicFramePr>
        <p:xfrm>
          <a:off x="1010774" y="3581400"/>
          <a:ext cx="7188200" cy="183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6" name="数式" r:id="rId4" imgW="3174840" imgH="812520" progId="Equation.3">
                  <p:embed/>
                </p:oleObj>
              </mc:Choice>
              <mc:Fallback>
                <p:oleObj name="数式" r:id="rId4" imgW="3174840" imgH="812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774" y="3581400"/>
                        <a:ext cx="7188200" cy="183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9508" y="1054863"/>
            <a:ext cx="5655200" cy="1189028"/>
            <a:chOff x="939508" y="1054863"/>
            <a:chExt cx="5655200" cy="1189028"/>
          </a:xfrm>
        </p:grpSpPr>
        <p:pic>
          <p:nvPicPr>
            <p:cNvPr id="153602" name="Picture 2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968" t="48570" r="24303" b="37991"/>
            <a:stretch/>
          </p:blipFill>
          <p:spPr bwMode="auto">
            <a:xfrm>
              <a:off x="2022274" y="1143095"/>
              <a:ext cx="1330376" cy="1100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5497428" y="1123806"/>
              <a:ext cx="1097280" cy="11007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939508" y="1143096"/>
              <a:ext cx="1097280" cy="11007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325949" y="1282012"/>
              <a:ext cx="822960" cy="82296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968" t="48570" r="24303" b="37991"/>
            <a:stretch/>
          </p:blipFill>
          <p:spPr bwMode="auto">
            <a:xfrm>
              <a:off x="4148909" y="1054863"/>
              <a:ext cx="1330376" cy="1100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12" name="Straight Connector 11"/>
          <p:cNvCxnSpPr/>
          <p:nvPr/>
        </p:nvCxnSpPr>
        <p:spPr>
          <a:xfrm>
            <a:off x="533400" y="1143096"/>
            <a:ext cx="0" cy="21335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3400" y="2590800"/>
            <a:ext cx="9547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33400" y="2819400"/>
            <a:ext cx="320402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33400" y="3048000"/>
            <a:ext cx="551266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104443"/>
              </p:ext>
            </p:extLst>
          </p:nvPr>
        </p:nvGraphicFramePr>
        <p:xfrm>
          <a:off x="1579562" y="2292350"/>
          <a:ext cx="40163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7" name="数式" r:id="rId7" imgW="177480" imgH="228600" progId="Equation.3">
                  <p:embed/>
                </p:oleObj>
              </mc:Choice>
              <mc:Fallback>
                <p:oleObj name="数式" r:id="rId7" imgW="17748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2" y="2292350"/>
                        <a:ext cx="40163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875417"/>
              </p:ext>
            </p:extLst>
          </p:nvPr>
        </p:nvGraphicFramePr>
        <p:xfrm>
          <a:off x="3865563" y="2444750"/>
          <a:ext cx="40163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8" name="数式" r:id="rId9" imgW="177480" imgH="228600" progId="Equation.3">
                  <p:embed/>
                </p:oleObj>
              </mc:Choice>
              <mc:Fallback>
                <p:oleObj name="数式" r:id="rId9" imgW="17748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563" y="2444750"/>
                        <a:ext cx="401637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073481"/>
              </p:ext>
            </p:extLst>
          </p:nvPr>
        </p:nvGraphicFramePr>
        <p:xfrm>
          <a:off x="6227763" y="2744788"/>
          <a:ext cx="4016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9" name="数式" r:id="rId11" imgW="177480" imgH="241200" progId="Equation.3">
                  <p:embed/>
                </p:oleObj>
              </mc:Choice>
              <mc:Fallback>
                <p:oleObj name="数式" r:id="rId11" imgW="177480" imgH="241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2744788"/>
                        <a:ext cx="4016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223988" y="144337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FF00"/>
                </a:solidFill>
                <a:latin typeface="+mj-lt"/>
              </a:rPr>
              <a:t>m</a:t>
            </a:r>
            <a:r>
              <a:rPr lang="en-US" sz="2400" b="1" i="1" baseline="-25000" dirty="0">
                <a:solidFill>
                  <a:srgbClr val="FFFF00"/>
                </a:solidFill>
                <a:latin typeface="+mj-lt"/>
              </a:rPr>
              <a:t>1</a:t>
            </a:r>
            <a:endParaRPr lang="en-US" sz="2400" b="1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29000" y="1447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FF00"/>
                </a:solidFill>
                <a:latin typeface="+mj-lt"/>
              </a:rPr>
              <a:t>m</a:t>
            </a:r>
            <a:r>
              <a:rPr lang="en-US" sz="2400" b="1" i="1" baseline="-25000" dirty="0">
                <a:solidFill>
                  <a:srgbClr val="FFFF00"/>
                </a:solidFill>
                <a:latin typeface="+mj-lt"/>
              </a:rPr>
              <a:t>2</a:t>
            </a:r>
            <a:endParaRPr lang="en-US" sz="2400" b="1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1200" y="146265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FF00"/>
                </a:solidFill>
                <a:latin typeface="+mj-lt"/>
              </a:rPr>
              <a:t>m</a:t>
            </a:r>
            <a:r>
              <a:rPr lang="en-US" sz="2400" b="1" i="1" baseline="-25000" dirty="0">
                <a:solidFill>
                  <a:srgbClr val="FFFF00"/>
                </a:solidFill>
                <a:latin typeface="+mj-lt"/>
              </a:rPr>
              <a:t>3</a:t>
            </a:r>
            <a:endParaRPr lang="en-US" sz="2400" b="1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CB55CB-9F62-4243-A294-082B5853923A}"/>
              </a:ext>
            </a:extLst>
          </p:cNvPr>
          <p:cNvSpPr txBox="1"/>
          <p:nvPr/>
        </p:nvSpPr>
        <p:spPr>
          <a:xfrm>
            <a:off x="76200" y="87005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Non-trivial example of coupled oscillator in the form of a linear molecule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18006F33-FF75-4043-9984-CD9688FB59FE}"/>
              </a:ext>
            </a:extLst>
          </p:cNvPr>
          <p:cNvSpPr/>
          <p:nvPr/>
        </p:nvSpPr>
        <p:spPr>
          <a:xfrm rot="5400000">
            <a:off x="2523203" y="1096771"/>
            <a:ext cx="277834" cy="2294241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287C8630-C767-4ACA-94EE-A6C1961CE6BE}"/>
              </a:ext>
            </a:extLst>
          </p:cNvPr>
          <p:cNvSpPr/>
          <p:nvPr/>
        </p:nvSpPr>
        <p:spPr>
          <a:xfrm rot="5400000">
            <a:off x="4853132" y="1069077"/>
            <a:ext cx="262783" cy="2350556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765A266E-8D11-4F01-8B98-AD8ABD08AD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345995"/>
              </p:ext>
            </p:extLst>
          </p:nvPr>
        </p:nvGraphicFramePr>
        <p:xfrm>
          <a:off x="2603768" y="2133582"/>
          <a:ext cx="584185" cy="657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60" name="Equation" r:id="rId13" imgW="203040" imgH="228600" progId="Equation.DSMT4">
                  <p:embed/>
                </p:oleObj>
              </mc:Choice>
              <mc:Fallback>
                <p:oleObj name="Equation" r:id="rId13" imgW="203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03768" y="2133582"/>
                        <a:ext cx="584185" cy="657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0A6BCAA9-2A17-40A8-AA79-6B83CC0603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772598"/>
              </p:ext>
            </p:extLst>
          </p:nvPr>
        </p:nvGraphicFramePr>
        <p:xfrm>
          <a:off x="4937134" y="2162195"/>
          <a:ext cx="620694" cy="657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61" name="Equation" r:id="rId15" imgW="215640" imgH="228600" progId="Equation.DSMT4">
                  <p:embed/>
                </p:oleObj>
              </mc:Choice>
              <mc:Fallback>
                <p:oleObj name="Equation" r:id="rId15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937134" y="2162195"/>
                        <a:ext cx="620694" cy="657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5797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932683"/>
              </p:ext>
            </p:extLst>
          </p:nvPr>
        </p:nvGraphicFramePr>
        <p:xfrm>
          <a:off x="82550" y="703262"/>
          <a:ext cx="8999538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60" name="数式" r:id="rId4" imgW="3974760" imgH="1473120" progId="Equation.3">
                  <p:embed/>
                </p:oleObj>
              </mc:Choice>
              <mc:Fallback>
                <p:oleObj name="数式" r:id="rId4" imgW="3974760" imgH="147312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" y="703262"/>
                        <a:ext cx="8999538" cy="333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84615"/>
              </p:ext>
            </p:extLst>
          </p:nvPr>
        </p:nvGraphicFramePr>
        <p:xfrm>
          <a:off x="342900" y="4181475"/>
          <a:ext cx="7791450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61" name="Equation" r:id="rId6" imgW="3441600" imgH="965160" progId="Equation.DSMT4">
                  <p:embed/>
                </p:oleObj>
              </mc:Choice>
              <mc:Fallback>
                <p:oleObj name="Equation" r:id="rId6" imgW="344160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4181475"/>
                        <a:ext cx="7791450" cy="218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602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667087"/>
              </p:ext>
            </p:extLst>
          </p:nvPr>
        </p:nvGraphicFramePr>
        <p:xfrm>
          <a:off x="533400" y="457200"/>
          <a:ext cx="6613525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86" name="数式" r:id="rId4" imgW="2920680" imgH="888840" progId="Equation.3">
                  <p:embed/>
                </p:oleObj>
              </mc:Choice>
              <mc:Fallback>
                <p:oleObj name="数式" r:id="rId4" imgW="292068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6613525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861375"/>
              </p:ext>
            </p:extLst>
          </p:nvPr>
        </p:nvGraphicFramePr>
        <p:xfrm>
          <a:off x="533400" y="3438939"/>
          <a:ext cx="4514850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87" name="数式" r:id="rId6" imgW="1993680" imgH="990360" progId="Equation.3">
                  <p:embed/>
                </p:oleObj>
              </mc:Choice>
              <mc:Fallback>
                <p:oleObj name="数式" r:id="rId6" imgW="1993680" imgH="990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38939"/>
                        <a:ext cx="4514850" cy="231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E612A65-75AB-4399-A01F-C86492BFCD82}"/>
              </a:ext>
            </a:extLst>
          </p:cNvPr>
          <p:cNvSpPr txBox="1"/>
          <p:nvPr/>
        </p:nvSpPr>
        <p:spPr>
          <a:xfrm>
            <a:off x="457200" y="2652724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Mathematical methods for solving these coupled linear differential equations:</a:t>
            </a:r>
          </a:p>
        </p:txBody>
      </p:sp>
    </p:spTree>
    <p:extLst>
      <p:ext uri="{BB962C8B-B14F-4D97-AF65-F5344CB8AC3E}">
        <p14:creationId xmlns:p14="http://schemas.microsoft.com/office/powerpoint/2010/main" val="1550040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997221"/>
              </p:ext>
            </p:extLst>
          </p:nvPr>
        </p:nvGraphicFramePr>
        <p:xfrm>
          <a:off x="1455738" y="831850"/>
          <a:ext cx="6269037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90" name="数式" r:id="rId4" imgW="2768400" imgH="1955520" progId="Equation.3">
                  <p:embed/>
                </p:oleObj>
              </mc:Choice>
              <mc:Fallback>
                <p:oleObj name="数式" r:id="rId4" imgW="276840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831850"/>
                        <a:ext cx="6269037" cy="457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3595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12068</TotalTime>
  <Words>1029</Words>
  <Application>Microsoft Office PowerPoint</Application>
  <PresentationFormat>On-screen Show (4:3)</PresentationFormat>
  <Paragraphs>235</Paragraphs>
  <Slides>34</Slides>
  <Notes>34</Notes>
  <HiddenSlides>2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631</cp:revision>
  <cp:lastPrinted>2020-09-29T21:59:26Z</cp:lastPrinted>
  <dcterms:created xsi:type="dcterms:W3CDTF">2012-01-10T18:32:24Z</dcterms:created>
  <dcterms:modified xsi:type="dcterms:W3CDTF">2020-09-29T21:59:41Z</dcterms:modified>
</cp:coreProperties>
</file>