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6" r:id="rId2"/>
    <p:sldId id="389" r:id="rId3"/>
    <p:sldId id="354" r:id="rId4"/>
    <p:sldId id="390" r:id="rId5"/>
    <p:sldId id="391" r:id="rId6"/>
    <p:sldId id="357" r:id="rId7"/>
    <p:sldId id="358" r:id="rId8"/>
    <p:sldId id="359" r:id="rId9"/>
    <p:sldId id="360" r:id="rId10"/>
    <p:sldId id="361" r:id="rId11"/>
    <p:sldId id="364" r:id="rId12"/>
    <p:sldId id="366" r:id="rId13"/>
    <p:sldId id="367" r:id="rId14"/>
    <p:sldId id="392" r:id="rId15"/>
    <p:sldId id="394" r:id="rId16"/>
    <p:sldId id="393" r:id="rId17"/>
    <p:sldId id="395" r:id="rId18"/>
    <p:sldId id="368" r:id="rId19"/>
    <p:sldId id="362" r:id="rId20"/>
    <p:sldId id="369" r:id="rId21"/>
    <p:sldId id="370" r:id="rId22"/>
    <p:sldId id="387" r:id="rId23"/>
    <p:sldId id="388" r:id="rId24"/>
    <p:sldId id="396" r:id="rId25"/>
    <p:sldId id="371" r:id="rId26"/>
    <p:sldId id="372" r:id="rId27"/>
    <p:sldId id="373" r:id="rId28"/>
    <p:sldId id="374" r:id="rId29"/>
    <p:sldId id="380" r:id="rId30"/>
    <p:sldId id="382" r:id="rId31"/>
    <p:sldId id="375" r:id="rId32"/>
    <p:sldId id="376" r:id="rId33"/>
    <p:sldId id="377" r:id="rId34"/>
    <p:sldId id="378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has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45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32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want help from computational tools, but we can illustrate the concepts for 3 dimensions.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47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polynomial of the eigenvalues and solving, followed by solving for the eigenvector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56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results for this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Thursday’s colloquium   -- WFU alum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24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similarity transformation for the 2x2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23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for 2x2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69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unitary matrices in general.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53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decomposition.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The assigned homework will be covered in Friday’s lecture and due on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</a:t>
            </a:r>
            <a:r>
              <a:rPr lang="en-US"/>
              <a:t>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Extension of ideas discussed today to 2 dimensions.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19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3 masses connected with springs moving in one dimension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1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8.wmf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37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Relationship Id="rId1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5.png"/><Relationship Id="rId5" Type="http://schemas.openxmlformats.org/officeDocument/2006/relationships/image" Target="../media/image52.wmf"/><Relationship Id="rId10" Type="http://schemas.openxmlformats.org/officeDocument/2006/relationships/image" Target="../media/image54.wmf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16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024538"/>
              </p:ext>
            </p:extLst>
          </p:nvPr>
        </p:nvGraphicFramePr>
        <p:xfrm>
          <a:off x="823913" y="203200"/>
          <a:ext cx="7534275" cy="630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17" name="Equation" r:id="rId4" imgW="3327120" imgH="2692080" progId="Equation.DSMT4">
                  <p:embed/>
                </p:oleObj>
              </mc:Choice>
              <mc:Fallback>
                <p:oleObj name="Equation" r:id="rId4" imgW="3327120" imgH="269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203200"/>
                        <a:ext cx="7534275" cy="630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01312"/>
              </p:ext>
            </p:extLst>
          </p:nvPr>
        </p:nvGraphicFramePr>
        <p:xfrm>
          <a:off x="89693" y="609600"/>
          <a:ext cx="8964613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84" name="Equation" r:id="rId4" imgW="3746160" imgH="1930320" progId="Equation.DSMT4">
                  <p:embed/>
                </p:oleObj>
              </mc:Choice>
              <mc:Fallback>
                <p:oleObj name="Equation" r:id="rId4" imgW="3746160" imgH="1930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" y="609600"/>
                        <a:ext cx="8964613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763804"/>
              </p:ext>
            </p:extLst>
          </p:nvPr>
        </p:nvGraphicFramePr>
        <p:xfrm>
          <a:off x="344488" y="206375"/>
          <a:ext cx="8324850" cy="616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26" name="Equation" r:id="rId4" imgW="3593880" imgH="2692080" progId="Equation.DSMT4">
                  <p:embed/>
                </p:oleObj>
              </mc:Choice>
              <mc:Fallback>
                <p:oleObj name="Equation" r:id="rId4" imgW="3593880" imgH="269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206375"/>
                        <a:ext cx="8324850" cy="616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195F83-27A9-4E66-961F-1C5C4D9AD4A5}"/>
              </a:ext>
            </a:extLst>
          </p:cNvPr>
          <p:cNvSpPr txBox="1"/>
          <p:nvPr/>
        </p:nvSpPr>
        <p:spPr>
          <a:xfrm>
            <a:off x="5029200" y="62855"/>
            <a:ext cx="354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(with help from Maple)</a:t>
            </a:r>
          </a:p>
        </p:txBody>
      </p:sp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3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4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5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5F1E8-C353-4637-8D10-EE8DBCC7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9CF4B-F193-4D25-B4B5-5C99EAC1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159A-D357-4A08-A6F4-5B4F9960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D8FF4-0389-45F0-B793-7DEA6AA9EC60}"/>
              </a:ext>
            </a:extLst>
          </p:cNvPr>
          <p:cNvSpPr txBox="1"/>
          <p:nvPr/>
        </p:nvSpPr>
        <p:spPr>
          <a:xfrm>
            <a:off x="304800" y="3048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statements are false?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Molecules always have one zero frequency mode.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CO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really has more than 3 normal modes 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Some molecules have more than one zero frequency modes.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normal modes of molecules are only of academic interest and cannot be measured.</a:t>
            </a:r>
          </a:p>
        </p:txBody>
      </p:sp>
    </p:spTree>
    <p:extLst>
      <p:ext uri="{BB962C8B-B14F-4D97-AF65-F5344CB8AC3E}">
        <p14:creationId xmlns:p14="http://schemas.microsoft.com/office/powerpoint/2010/main" val="175346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5EA66-E756-4583-8ECF-4C4DF50F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CD7-8442-429A-9236-CD3860DA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8735D-F738-477A-A652-0565F6A0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4BF70BC-B1C3-42C2-BED8-BD0A1CB07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75707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11BC5EB-C860-44DD-8C69-85828246C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60248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9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9E46EE-DC8C-4593-AEAE-4E1E5A5E9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67197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00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ADD745C-9CEC-4D24-A762-8B4033E44E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424987"/>
              </p:ext>
            </p:extLst>
          </p:nvPr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01" name="Equation" r:id="rId8" imgW="3886200" imgH="1295280" progId="Equation.DSMT4">
                  <p:embed/>
                </p:oleObj>
              </mc:Choice>
              <mc:Fallback>
                <p:oleObj name="Equation" r:id="rId8" imgW="38862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040AE49-D851-460D-B30D-788832472F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156365"/>
              </p:ext>
            </p:extLst>
          </p:nvPr>
        </p:nvGraphicFramePr>
        <p:xfrm>
          <a:off x="355391" y="2833687"/>
          <a:ext cx="82264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02" name="Equation" r:id="rId10" imgW="4228920" imgH="1904760" progId="Equation.DSMT4">
                  <p:embed/>
                </p:oleObj>
              </mc:Choice>
              <mc:Fallback>
                <p:oleObj name="Equation" r:id="rId10" imgW="422892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5391" y="2833687"/>
                        <a:ext cx="82264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649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8EC88-ACB6-44FB-B741-2DC8FA38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79942-3057-4CD1-9408-46465CBE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55B87-8599-4237-88AA-4F1B2D30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1D471B8-32DF-4E89-8AD3-6D1D1B262B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480693"/>
              </p:ext>
            </p:extLst>
          </p:nvPr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7" name="Equation" r:id="rId4" imgW="4228920" imgH="2997000" progId="Equation.DSMT4">
                  <p:embed/>
                </p:oleObj>
              </mc:Choice>
              <mc:Fallback>
                <p:oleObj name="Equation" r:id="rId4" imgW="422892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945DA2E-7FE8-44A2-8D0C-5871F4E6A69D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8889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2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3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4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F9FEF5-BBE6-4DE2-97E1-384EDA909841}"/>
              </a:ext>
            </a:extLst>
          </p:cNvPr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linear CO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molecule</a:t>
            </a:r>
          </a:p>
        </p:txBody>
      </p:sp>
    </p:spTree>
    <p:extLst>
      <p:ext uri="{BB962C8B-B14F-4D97-AF65-F5344CB8AC3E}">
        <p14:creationId xmlns:p14="http://schemas.microsoft.com/office/powerpoint/2010/main" val="4243113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1" name="数式" r:id="rId4" imgW="3263760" imgH="1117440" progId="Equation.3">
                  <p:embed/>
                </p:oleObj>
              </mc:Choice>
              <mc:Fallback>
                <p:oleObj name="数式" r:id="rId4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825897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40" name="Equation" r:id="rId4" imgW="3136680" imgH="1498320" progId="Equation.DSMT4">
                  <p:embed/>
                </p:oleObj>
              </mc:Choice>
              <mc:Fallback>
                <p:oleObj name="Equation" r:id="rId4" imgW="3136680" imgH="1498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1A1A-7DA8-4AB0-94D9-988FABBB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FF117-4717-451D-B977-09B914D3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3AD24-CAEC-45EA-9548-4FB2B600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F22CD-FDF3-4EAA-897C-C38EC95F5196}"/>
              </a:ext>
            </a:extLst>
          </p:cNvPr>
          <p:cNvSpPr txBox="1"/>
          <p:nvPr/>
        </p:nvSpPr>
        <p:spPr>
          <a:xfrm>
            <a:off x="3810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Colloquium Thursday, October 1,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219A16-6933-4F56-9FE1-380C91AEE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62000"/>
            <a:ext cx="6848475" cy="3381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E052A8-BC90-4A8C-B891-346B3FEFA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187" y="4116871"/>
            <a:ext cx="67437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7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77079"/>
              </p:ext>
            </p:extLst>
          </p:nvPr>
        </p:nvGraphicFramePr>
        <p:xfrm>
          <a:off x="920393" y="1981200"/>
          <a:ext cx="7925710" cy="266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9" name="Equation" r:id="rId4" imgW="6070320" imgH="2145960" progId="Equation.DSMT4">
                  <p:embed/>
                </p:oleObj>
              </mc:Choice>
              <mc:Fallback>
                <p:oleObj name="Equation" r:id="rId4" imgW="60703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393" y="1981200"/>
                        <a:ext cx="7925710" cy="266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66E424A-F66A-448C-9B2B-B38211003336}"/>
              </a:ext>
            </a:extLst>
          </p:cNvPr>
          <p:cNvSpPr txBox="1"/>
          <p:nvPr/>
        </p:nvSpPr>
        <p:spPr>
          <a:xfrm>
            <a:off x="457200" y="4724400"/>
            <a:ext cx="8388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if a matrix is “similar” to a Hermitian matrix,</a:t>
            </a:r>
          </a:p>
          <a:p>
            <a:r>
              <a:rPr lang="en-US" sz="2400" dirty="0">
                <a:latin typeface="+mj-lt"/>
              </a:rPr>
              <a:t>it has the same distribution of eigenvalues.</a:t>
            </a:r>
          </a:p>
        </p:txBody>
      </p:sp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10" name="Equation" r:id="rId4" imgW="6019560" imgH="4889160" progId="Equation.DSMT4">
                  <p:embed/>
                </p:oleObj>
              </mc:Choice>
              <mc:Fallback>
                <p:oleObj name="Equation" r:id="rId4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a similarity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10B80-CE95-49E3-A054-4419AC8D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77973-73E2-4BB1-809E-92D5F6C6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BE7B1-87E7-48C8-B63E-7E91833A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5A73D-9AD8-4182-AD31-FCCA47A3D7C3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A6F5777-9BCA-4D1F-9ED2-714EA5183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032046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7" name="Equation" r:id="rId4" imgW="3886200" imgH="1168200" progId="Equation.DSMT4">
                  <p:embed/>
                </p:oleObj>
              </mc:Choice>
              <mc:Fallback>
                <p:oleObj name="Equation" r:id="rId4" imgW="38862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FAA296-839A-43FD-90CE-A4837127AC85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the transformation that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3276E06-AC33-4FB2-8157-F08F6EF71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92820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8" name="Equation" r:id="rId6" imgW="2743200" imgH="482400" progId="Equation.DSMT4">
                  <p:embed/>
                </p:oleObj>
              </mc:Choice>
              <mc:Fallback>
                <p:oleObj name="Equation" r:id="rId6" imgW="2743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033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D69BE-70A4-4716-9F84-6A9C43C3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29233-93CD-4C8D-BBA7-6934DD14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6D0A5-E703-43FC-9BD4-D7FF990B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0C466A-7BDD-42DD-BE97-A9778876D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784229"/>
              </p:ext>
            </p:extLst>
          </p:nvPr>
        </p:nvGraphicFramePr>
        <p:xfrm>
          <a:off x="536713" y="2286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1" name="Equation" r:id="rId4" imgW="4063680" imgH="2412720" progId="Equation.DSMT4">
                  <p:embed/>
                </p:oleObj>
              </mc:Choice>
              <mc:Fallback>
                <p:oleObj name="Equation" r:id="rId4" imgW="4063680" imgH="2412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713" y="2286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7FF5B-191F-4063-B57E-2CA61C3148D7}"/>
              </a:ext>
            </a:extLst>
          </p:cNvPr>
          <p:cNvSpPr txBox="1"/>
          <p:nvPr/>
        </p:nvSpPr>
        <p:spPr>
          <a:xfrm>
            <a:off x="1524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“trick” is special for 2x2 matrices, but numerical extensions based on the trick are possible.</a:t>
            </a:r>
          </a:p>
        </p:txBody>
      </p:sp>
    </p:spTree>
    <p:extLst>
      <p:ext uri="{BB962C8B-B14F-4D97-AF65-F5344CB8AC3E}">
        <p14:creationId xmlns:p14="http://schemas.microsoft.com/office/powerpoint/2010/main" val="1215775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615E9-997B-4A7C-B474-28BA584E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92508D-6F97-4830-B500-3ABA55CF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161F7-BA1E-41A4-9D37-FCB2300D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ACEC46-515F-4E86-8538-9D9CB8EDC0F1}"/>
              </a:ext>
            </a:extLst>
          </p:cNvPr>
          <p:cNvSpPr txBox="1"/>
          <p:nvPr/>
        </p:nvSpPr>
        <p:spPr>
          <a:xfrm>
            <a:off x="304800" y="228600"/>
            <a:ext cx="8106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Note that transformations using unitary matrices are often </a:t>
            </a:r>
          </a:p>
          <a:p>
            <a:r>
              <a:rPr lang="en-US" sz="2400" dirty="0">
                <a:latin typeface="+mj-lt"/>
              </a:rPr>
              <a:t>convenient and they can be easily constructed from the </a:t>
            </a:r>
          </a:p>
          <a:p>
            <a:r>
              <a:rPr lang="en-US" sz="2400" dirty="0">
                <a:latin typeface="+mj-lt"/>
              </a:rPr>
              <a:t>eigenvalues of a matrix.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890861-19A4-4B0C-9603-020FF3B0B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33166"/>
              </p:ext>
            </p:extLst>
          </p:nvPr>
        </p:nvGraphicFramePr>
        <p:xfrm>
          <a:off x="0" y="1752600"/>
          <a:ext cx="9001132" cy="428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4" name="Equation" r:id="rId4" imgW="5549760" imgH="2641320" progId="Equation.DSMT4">
                  <p:embed/>
                </p:oleObj>
              </mc:Choice>
              <mc:Fallback>
                <p:oleObj name="Equation" r:id="rId4" imgW="5549760" imgH="264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001132" cy="4284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800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34" name="数式" r:id="rId4" imgW="2450880" imgH="1854000" progId="Equation.3">
                  <p:embed/>
                </p:oleObj>
              </mc:Choice>
              <mc:Fallback>
                <p:oleObj name="数式" r:id="rId4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56" name="数式" r:id="rId4" imgW="2527200" imgH="1218960" progId="Equation.3">
                  <p:embed/>
                </p:oleObj>
              </mc:Choice>
              <mc:Fallback>
                <p:oleObj name="数式" r:id="rId4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4C77BAC-833F-409D-A6A1-4D05ABEB1C6A}"/>
              </a:ext>
            </a:extLst>
          </p:cNvPr>
          <p:cNvSpPr txBox="1"/>
          <p:nvPr/>
        </p:nvSpPr>
        <p:spPr>
          <a:xfrm>
            <a:off x="304800" y="57150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Details are complicated ….</a:t>
            </a:r>
          </a:p>
        </p:txBody>
      </p:sp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01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02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03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04" name="数式" r:id="rId11" imgW="2971800" imgH="457200" progId="Equation.3">
                  <p:embed/>
                </p:oleObj>
              </mc:Choice>
              <mc:Fallback>
                <p:oleObj name="数式" r:id="rId11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75986"/>
              </p:ext>
            </p:extLst>
          </p:nvPr>
        </p:nvGraphicFramePr>
        <p:xfrm>
          <a:off x="282575" y="4391025"/>
          <a:ext cx="779462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05" name="Equation" r:id="rId13" imgW="3454200" imgH="888840" progId="Equation.DSMT4">
                  <p:embed/>
                </p:oleObj>
              </mc:Choice>
              <mc:Fallback>
                <p:oleObj name="Equation" r:id="rId13" imgW="34542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4391025"/>
                        <a:ext cx="7794625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74" name="数式" r:id="rId4" imgW="2489040" imgH="863280" progId="Equation.3">
                  <p:embed/>
                </p:oleObj>
              </mc:Choice>
              <mc:Fallback>
                <p:oleObj name="数式" r:id="rId4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75" name="数式" r:id="rId6" imgW="2070000" imgH="1777680" progId="Equation.3">
                  <p:embed/>
                </p:oleObj>
              </mc:Choice>
              <mc:Fallback>
                <p:oleObj name="数式" r:id="rId6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3" name="Equation" r:id="rId4" imgW="2908080" imgH="1625400" progId="Equation.DSMT4">
                  <p:embed/>
                </p:oleObj>
              </mc:Choice>
              <mc:Fallback>
                <p:oleObj name="Equation" r:id="rId4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655" y="564356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EDAA9-1360-404F-8361-5BA7CFFEF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55" y="292100"/>
            <a:ext cx="8448675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C2EF52-36D7-4881-9C80-789DFE0C6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036138"/>
            <a:ext cx="4323685" cy="2495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A0A00C-63B4-4CC1-8B50-DD52CDFE0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034" y="3657600"/>
            <a:ext cx="3231156" cy="7129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BB0807-0269-4BEC-99A5-F7076CBEA3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3624470"/>
            <a:ext cx="1838911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6" name="数式" r:id="rId4" imgW="2946240" imgH="2184120" progId="Equation.3">
                  <p:embed/>
                </p:oleObj>
              </mc:Choice>
              <mc:Fallback>
                <p:oleObj name="数式" r:id="rId4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FCE60B-5FFF-40D9-8EF4-72BC71C18C5F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1" name="Equation" r:id="rId4" imgW="5270400" imgH="4152600" progId="Equation.DSMT4">
                  <p:embed/>
                </p:oleObj>
              </mc:Choice>
              <mc:Fallback>
                <p:oleObj name="Equation" r:id="rId4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5" name="Equation" r:id="rId4" imgW="4622760" imgH="3517560" progId="Equation.DSMT4">
                  <p:embed/>
                </p:oleObj>
              </mc:Choice>
              <mc:Fallback>
                <p:oleObj name="Equation" r:id="rId4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3" name="Equation" r:id="rId4" imgW="5410080" imgH="1384200" progId="Equation.DSMT4">
                  <p:embed/>
                </p:oleObj>
              </mc:Choice>
              <mc:Fallback>
                <p:oleObj name="Equation" r:id="rId4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4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5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6DE4F-B047-4C68-941B-D94C7323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EE2AB-5835-42C1-922B-3E8E1155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0EBA3-B25C-4B61-8579-1737472E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9DDAD4-0993-49FF-8CD5-755335CF0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3368"/>
            <a:ext cx="9144000" cy="587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8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EA576-8171-48C3-8F68-DB0E6550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1F016-A6B7-479D-92FD-4FB49B12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6DA34-7FF2-4BAA-86EE-6269E9C6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426E26-F2F1-487A-997E-A012FCF65201}"/>
              </a:ext>
            </a:extLst>
          </p:cNvPr>
          <p:cNvSpPr txBox="1"/>
          <p:nvPr/>
        </p:nvSpPr>
        <p:spPr>
          <a:xfrm>
            <a:off x="457200" y="304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following slides quickly review what we covered in Lecture 15 --</a:t>
            </a:r>
          </a:p>
        </p:txBody>
      </p:sp>
    </p:spTree>
    <p:extLst>
      <p:ext uri="{BB962C8B-B14F-4D97-AF65-F5344CB8AC3E}">
        <p14:creationId xmlns:p14="http://schemas.microsoft.com/office/powerpoint/2010/main" val="190179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6" name="数式" r:id="rId4" imgW="3174840" imgH="812520" progId="Equation.3">
                  <p:embed/>
                </p:oleObj>
              </mc:Choice>
              <mc:Fallback>
                <p:oleObj name="数式" r:id="rId4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39508" y="1054863"/>
            <a:ext cx="5655200" cy="1189028"/>
            <a:chOff x="939508" y="1054863"/>
            <a:chExt cx="5655200" cy="1189028"/>
          </a:xfrm>
        </p:grpSpPr>
        <p:pic>
          <p:nvPicPr>
            <p:cNvPr id="153602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022274" y="1143095"/>
              <a:ext cx="1330376" cy="1100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5497428" y="1123806"/>
              <a:ext cx="1097280" cy="11007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39508" y="1143096"/>
              <a:ext cx="1097280" cy="11007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5949" y="1282012"/>
              <a:ext cx="822960" cy="82296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4148909" y="1054863"/>
              <a:ext cx="1330376" cy="1100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533400" y="1143096"/>
            <a:ext cx="0" cy="21335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" y="2590800"/>
            <a:ext cx="9547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3400" y="2819400"/>
            <a:ext cx="3204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3048000"/>
            <a:ext cx="55126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104443"/>
              </p:ext>
            </p:extLst>
          </p:nvPr>
        </p:nvGraphicFramePr>
        <p:xfrm>
          <a:off x="1579562" y="2292350"/>
          <a:ext cx="4016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7" name="数式" r:id="rId7" imgW="177480" imgH="228600" progId="Equation.3">
                  <p:embed/>
                </p:oleObj>
              </mc:Choice>
              <mc:Fallback>
                <p:oleObj name="数式" r:id="rId7" imgW="177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2" y="2292350"/>
                        <a:ext cx="4016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75417"/>
              </p:ext>
            </p:extLst>
          </p:nvPr>
        </p:nvGraphicFramePr>
        <p:xfrm>
          <a:off x="3865563" y="2444750"/>
          <a:ext cx="4016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8" name="数式" r:id="rId9" imgW="177480" imgH="228600" progId="Equation.3">
                  <p:embed/>
                </p:oleObj>
              </mc:Choice>
              <mc:Fallback>
                <p:oleObj name="数式" r:id="rId9" imgW="17748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2444750"/>
                        <a:ext cx="40163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73481"/>
              </p:ext>
            </p:extLst>
          </p:nvPr>
        </p:nvGraphicFramePr>
        <p:xfrm>
          <a:off x="6227763" y="2744788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9" name="数式" r:id="rId11" imgW="177480" imgH="241200" progId="Equation.3">
                  <p:embed/>
                </p:oleObj>
              </mc:Choice>
              <mc:Fallback>
                <p:oleObj name="数式" r:id="rId11" imgW="17748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744788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23988" y="14433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2400" b="1" i="1" baseline="-25000" dirty="0">
                <a:solidFill>
                  <a:srgbClr val="FFFF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1447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2400" b="1" i="1" baseline="-25000" dirty="0">
                <a:solidFill>
                  <a:srgbClr val="FFFF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626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2400" b="1" i="1" baseline="-25000" dirty="0">
                <a:solidFill>
                  <a:srgbClr val="FFFF00"/>
                </a:solidFill>
                <a:latin typeface="+mj-lt"/>
              </a:rPr>
              <a:t>3</a:t>
            </a:r>
            <a:endParaRPr lang="en-US" sz="2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CB55CB-9F62-4243-A294-082B5853923A}"/>
              </a:ext>
            </a:extLst>
          </p:cNvPr>
          <p:cNvSpPr txBox="1"/>
          <p:nvPr/>
        </p:nvSpPr>
        <p:spPr>
          <a:xfrm>
            <a:off x="76200" y="87005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Non-trivial example of coupled oscillator in the form of a linear molecule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8006F33-FF75-4043-9984-CD9688FB59FE}"/>
              </a:ext>
            </a:extLst>
          </p:cNvPr>
          <p:cNvSpPr/>
          <p:nvPr/>
        </p:nvSpPr>
        <p:spPr>
          <a:xfrm rot="5400000">
            <a:off x="2523203" y="1096771"/>
            <a:ext cx="277834" cy="229424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287C8630-C767-4ACA-94EE-A6C1961CE6BE}"/>
              </a:ext>
            </a:extLst>
          </p:cNvPr>
          <p:cNvSpPr/>
          <p:nvPr/>
        </p:nvSpPr>
        <p:spPr>
          <a:xfrm rot="5400000">
            <a:off x="4853132" y="1069077"/>
            <a:ext cx="262783" cy="235055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65A266E-8D11-4F01-8B98-AD8ABD08A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345995"/>
              </p:ext>
            </p:extLst>
          </p:nvPr>
        </p:nvGraphicFramePr>
        <p:xfrm>
          <a:off x="2603768" y="2133582"/>
          <a:ext cx="584185" cy="65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0" name="Equation" r:id="rId13" imgW="203040" imgH="228600" progId="Equation.DSMT4">
                  <p:embed/>
                </p:oleObj>
              </mc:Choice>
              <mc:Fallback>
                <p:oleObj name="Equation" r:id="rId13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03768" y="2133582"/>
                        <a:ext cx="584185" cy="657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A6BCAA9-2A17-40A8-AA79-6B83CC0603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772598"/>
              </p:ext>
            </p:extLst>
          </p:nvPr>
        </p:nvGraphicFramePr>
        <p:xfrm>
          <a:off x="4937134" y="2162195"/>
          <a:ext cx="620694" cy="65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1" name="Equation" r:id="rId15" imgW="215640" imgH="228600" progId="Equation.DSMT4">
                  <p:embed/>
                </p:oleObj>
              </mc:Choice>
              <mc:Fallback>
                <p:oleObj name="Equation" r:id="rId15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37134" y="2162195"/>
                        <a:ext cx="620694" cy="65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0" name="数式" r:id="rId4" imgW="3974760" imgH="1473120" progId="Equation.3">
                  <p:embed/>
                </p:oleObj>
              </mc:Choice>
              <mc:Fallback>
                <p:oleObj name="数式" r:id="rId4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84615"/>
              </p:ext>
            </p:extLst>
          </p:nvPr>
        </p:nvGraphicFramePr>
        <p:xfrm>
          <a:off x="342900" y="4181475"/>
          <a:ext cx="779145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1" name="Equation" r:id="rId6" imgW="3441600" imgH="965160" progId="Equation.DSMT4">
                  <p:embed/>
                </p:oleObj>
              </mc:Choice>
              <mc:Fallback>
                <p:oleObj name="Equation" r:id="rId6" imgW="344160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4181475"/>
                        <a:ext cx="7791450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6" name="数式" r:id="rId4" imgW="2920680" imgH="888840" progId="Equation.3">
                  <p:embed/>
                </p:oleObj>
              </mc:Choice>
              <mc:Fallback>
                <p:oleObj name="数式" r:id="rId4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61375"/>
              </p:ext>
            </p:extLst>
          </p:nvPr>
        </p:nvGraphicFramePr>
        <p:xfrm>
          <a:off x="533400" y="3438939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7" name="数式" r:id="rId6" imgW="1993680" imgH="990360" progId="Equation.3">
                  <p:embed/>
                </p:oleObj>
              </mc:Choice>
              <mc:Fallback>
                <p:oleObj name="数式" r:id="rId6" imgW="19936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38939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612A65-75AB-4399-A01F-C86492BFCD82}"/>
              </a:ext>
            </a:extLst>
          </p:cNvPr>
          <p:cNvSpPr txBox="1"/>
          <p:nvPr/>
        </p:nvSpPr>
        <p:spPr>
          <a:xfrm>
            <a:off x="457200" y="265272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Mathematical methods for solving these coupled linear differential equations:</a:t>
            </a:r>
          </a:p>
        </p:txBody>
      </p:sp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0" name="数式" r:id="rId4" imgW="2768400" imgH="1955520" progId="Equation.3">
                  <p:embed/>
                </p:oleObj>
              </mc:Choice>
              <mc:Fallback>
                <p:oleObj name="数式" r:id="rId4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1029</Words>
  <Application>Microsoft Office PowerPoint</Application>
  <PresentationFormat>On-screen Show (4:3)</PresentationFormat>
  <Paragraphs>235</Paragraphs>
  <Slides>34</Slides>
  <Notes>34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631</cp:revision>
  <cp:lastPrinted>2020-09-29T21:59:26Z</cp:lastPrinted>
  <dcterms:created xsi:type="dcterms:W3CDTF">2012-01-10T18:32:24Z</dcterms:created>
  <dcterms:modified xsi:type="dcterms:W3CDTF">2020-09-29T21:59:41Z</dcterms:modified>
</cp:coreProperties>
</file>