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6" r:id="rId2"/>
    <p:sldId id="415" r:id="rId3"/>
    <p:sldId id="354" r:id="rId4"/>
    <p:sldId id="405" r:id="rId5"/>
    <p:sldId id="408" r:id="rId6"/>
    <p:sldId id="409" r:id="rId7"/>
    <p:sldId id="406" r:id="rId8"/>
    <p:sldId id="407" r:id="rId9"/>
    <p:sldId id="385" r:id="rId10"/>
    <p:sldId id="387" r:id="rId11"/>
    <p:sldId id="386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413" r:id="rId20"/>
    <p:sldId id="403" r:id="rId21"/>
    <p:sldId id="404" r:id="rId22"/>
    <p:sldId id="371" r:id="rId23"/>
    <p:sldId id="372" r:id="rId24"/>
    <p:sldId id="373" r:id="rId25"/>
    <p:sldId id="414" r:id="rId26"/>
    <p:sldId id="374" r:id="rId27"/>
    <p:sldId id="388" r:id="rId28"/>
    <p:sldId id="389" r:id="rId29"/>
    <p:sldId id="390" r:id="rId30"/>
    <p:sldId id="410" r:id="rId31"/>
    <p:sldId id="411" r:id="rId32"/>
    <p:sldId id="391" r:id="rId33"/>
    <p:sldId id="392" r:id="rId34"/>
    <p:sldId id="393" r:id="rId35"/>
    <p:sldId id="412" r:id="rId36"/>
    <p:sldId id="394" r:id="rId37"/>
    <p:sldId id="395" r:id="rId38"/>
    <p:sldId id="396" r:id="rId39"/>
    <p:sldId id="397" r:id="rId40"/>
    <p:sldId id="398" r:id="rId41"/>
    <p:sldId id="399" r:id="rId42"/>
    <p:sldId id="400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660"/>
  </p:normalViewPr>
  <p:slideViewPr>
    <p:cSldViewPr>
      <p:cViewPr varScale="1">
        <p:scale>
          <a:sx n="75" d="100"/>
          <a:sy n="75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lecture, we will extend our normal mode analysis to more complicated systems, including infinite periodic systems and beyond one dimension.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7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detailed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52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solutions discussed on Wednesday.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8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boundary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2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full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6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for example.    Now consider the case where N is very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consider the case where N is infinite so that there are an infinite number of solutions parameterized by </a:t>
            </a:r>
            <a:r>
              <a:rPr lang="en-US" dirty="0" err="1"/>
              <a:t>qa</a:t>
            </a:r>
            <a:r>
              <a:rPr lang="en-US" dirty="0"/>
              <a:t> as a continuous </a:t>
            </a:r>
            <a:r>
              <a:rPr lang="en-US" dirty="0" err="1"/>
              <a:t>varable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2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Distinct solutions occur for  </a:t>
            </a:r>
            <a:r>
              <a:rPr lang="en-US" dirty="0" err="1"/>
              <a:t>qa</a:t>
            </a:r>
            <a:r>
              <a:rPr lang="en-US" dirty="0"/>
              <a:t> in the range of 0-pi as shown in the plot.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8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consider a slight modification of the previous example where masses are alternately m and M with labels x and 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4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we can analyze the system by considering different amplitudes for the m and M masses.    The resulting coupled equations can be written in matrix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79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Plotting the solutions for the frequencies as a function of </a:t>
            </a:r>
            <a:r>
              <a:rPr lang="en-US" dirty="0" err="1"/>
              <a:t>qa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6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schedule.     This is the last lecture for Chap. 4.    On Monday we will continue to discuss vibrations in extended one dimensional motion as covered in Chap. 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about the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99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Returning to the finite systems,   consider equilibria in two dimensions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76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we will consider 3 masses in an equilateral triangle configuration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17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0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86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Analyzing the 3 displacements for the equilateral triangle geometry, we find these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24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is a 6x6 matrix problem to find eigenvalues and eigenvectors.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from Maple.     We have 6 eigenvalues and 3 non-zero modes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extensions to a 3-dimensional crystalline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3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of normal modes from experiment and simulations for face centered cubic Al (left) and Ni (right).    Interestingly, the phonon frequency patterns are similar for these very different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due Monday.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19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– diamond.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17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equations for extended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27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euqations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7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9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for diamond from simulation </a:t>
            </a:r>
            <a:r>
              <a:rPr lang="en-US"/>
              <a:t>and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Digression from linear algebra omitted from Wednesday’s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1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concept of SVD without going into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the discussion of one-dimensional motion of masses and springs.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4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Reviewing results for example isolated molecule.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9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one dimensional system with fixed boundary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wmf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19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2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png"/><Relationship Id="rId5" Type="http://schemas.openxmlformats.org/officeDocument/2006/relationships/image" Target="../media/image46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5.png"/><Relationship Id="rId9" Type="http://schemas.openxmlformats.org/officeDocument/2006/relationships/oleObject" Target="../embeddings/oleObject6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3" y="533400"/>
            <a:ext cx="9067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online or (occasionally) in Olin 103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Discussion for Lecture 17:  Chap. 4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Normal Mode Analysis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Short digression on singular value decomposition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extended one-dimensional systems (correcting some errors in previous slides)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2 and 3 dimensional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58120"/>
              </p:ext>
            </p:extLst>
          </p:nvPr>
        </p:nvGraphicFramePr>
        <p:xfrm>
          <a:off x="762000" y="2012632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2" name="数式" r:id="rId4" imgW="2920680" imgH="888840" progId="Equation.3">
                  <p:embed/>
                </p:oleObj>
              </mc:Choice>
              <mc:Fallback>
                <p:oleObj name="数式" r:id="rId4" imgW="2920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12632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61904"/>
              </p:ext>
            </p:extLst>
          </p:nvPr>
        </p:nvGraphicFramePr>
        <p:xfrm>
          <a:off x="762000" y="4037012"/>
          <a:ext cx="45148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3" name="数式" r:id="rId6" imgW="1993680" imgH="990360" progId="Equation.3">
                  <p:embed/>
                </p:oleObj>
              </mc:Choice>
              <mc:Fallback>
                <p:oleObj name="数式" r:id="rId6" imgW="19936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7012"/>
                        <a:ext cx="451485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5773"/>
              </p:ext>
            </p:extLst>
          </p:nvPr>
        </p:nvGraphicFramePr>
        <p:xfrm>
          <a:off x="253947" y="457200"/>
          <a:ext cx="8636105" cy="135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4" name="Equation" r:id="rId8" imgW="6070320" imgH="952200" progId="Equation.DSMT4">
                  <p:embed/>
                </p:oleObj>
              </mc:Choice>
              <mc:Fallback>
                <p:oleObj name="Equation" r:id="rId8" imgW="607032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47" y="457200"/>
                        <a:ext cx="8636105" cy="1355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19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5184" y="1054863"/>
            <a:ext cx="5655200" cy="1189028"/>
            <a:chOff x="939508" y="1054863"/>
            <a:chExt cx="5655200" cy="1189028"/>
          </a:xfrm>
        </p:grpSpPr>
        <p:grpSp>
          <p:nvGrpSpPr>
            <p:cNvPr id="6" name="Group 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584" y="2743200"/>
            <a:ext cx="5655200" cy="1189028"/>
            <a:chOff x="939508" y="1054863"/>
            <a:chExt cx="5655200" cy="1189028"/>
          </a:xfrm>
        </p:grpSpPr>
        <p:grpSp>
          <p:nvGrpSpPr>
            <p:cNvPr id="16" name="Group 1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692" y="4570549"/>
            <a:ext cx="5655200" cy="1189028"/>
            <a:chOff x="939508" y="1054863"/>
            <a:chExt cx="5655200" cy="1189028"/>
          </a:xfrm>
        </p:grpSpPr>
        <p:grpSp>
          <p:nvGrpSpPr>
            <p:cNvPr id="26" name="Group 2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Oval 3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9424"/>
              </p:ext>
            </p:extLst>
          </p:nvPr>
        </p:nvGraphicFramePr>
        <p:xfrm>
          <a:off x="7121525" y="1447800"/>
          <a:ext cx="1031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9" name="数式" r:id="rId5" imgW="419040" imgH="215640" progId="Equation.3">
                  <p:embed/>
                </p:oleObj>
              </mc:Choice>
              <mc:Fallback>
                <p:oleObj name="数式" r:id="rId5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447800"/>
                        <a:ext cx="1031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1345332" y="2514600"/>
            <a:ext cx="4052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54962"/>
              </p:ext>
            </p:extLst>
          </p:nvPr>
        </p:nvGraphicFramePr>
        <p:xfrm>
          <a:off x="6759575" y="2686050"/>
          <a:ext cx="16875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70" name="数式" r:id="rId7" imgW="685800" imgH="482400" progId="Equation.3">
                  <p:embed/>
                </p:oleObj>
              </mc:Choice>
              <mc:Fallback>
                <p:oleObj name="数式" r:id="rId7" imgW="685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86050"/>
                        <a:ext cx="16875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29478"/>
              </p:ext>
            </p:extLst>
          </p:nvPr>
        </p:nvGraphicFramePr>
        <p:xfrm>
          <a:off x="6421438" y="4657725"/>
          <a:ext cx="2562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71" name="数式" r:id="rId9" imgW="1041120" imgH="482400" progId="Equation.3">
                  <p:embed/>
                </p:oleObj>
              </mc:Choice>
              <mc:Fallback>
                <p:oleObj name="数式" r:id="rId9" imgW="1041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657725"/>
                        <a:ext cx="2562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388224" y="41910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294961" y="4191000"/>
            <a:ext cx="6511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44646" y="5943600"/>
            <a:ext cx="9259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358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840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49388"/>
              </p:ext>
            </p:extLst>
          </p:nvPr>
        </p:nvGraphicFramePr>
        <p:xfrm>
          <a:off x="6010325" y="0"/>
          <a:ext cx="2981275" cy="111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72" name="Equation" r:id="rId11" imgW="1726920" imgH="647640" progId="Equation.DSMT4">
                  <p:embed/>
                </p:oleObj>
              </mc:Choice>
              <mc:Fallback>
                <p:oleObj name="Equation" r:id="rId11" imgW="17269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10325" y="0"/>
                        <a:ext cx="2981275" cy="111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62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72" name="数式" r:id="rId4" imgW="241200" imgH="241200" progId="Equation.3">
                    <p:embed/>
                  </p:oleObj>
                </mc:Choice>
                <mc:Fallback>
                  <p:oleObj name="数式" r:id="rId4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73" name="数式" r:id="rId6" imgW="177480" imgH="241200" progId="Equation.3">
                    <p:embed/>
                  </p:oleObj>
                </mc:Choice>
                <mc:Fallback>
                  <p:oleObj name="数式" r:id="rId6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74" name="数式" r:id="rId8" imgW="241200" imgH="241200" progId="Equation.3">
                    <p:embed/>
                  </p:oleObj>
                </mc:Choice>
                <mc:Fallback>
                  <p:oleObj name="数式" r:id="rId8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62537"/>
              </p:ext>
            </p:extLst>
          </p:nvPr>
        </p:nvGraphicFramePr>
        <p:xfrm>
          <a:off x="537324" y="2993535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75" name="数式" r:id="rId11" imgW="2971800" imgH="457200" progId="Equation.3">
                  <p:embed/>
                </p:oleObj>
              </mc:Choice>
              <mc:Fallback>
                <p:oleObj name="数式" r:id="rId11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2993535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67438"/>
              </p:ext>
            </p:extLst>
          </p:nvPr>
        </p:nvGraphicFramePr>
        <p:xfrm>
          <a:off x="537324" y="3982354"/>
          <a:ext cx="8149476" cy="23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76" name="Equation" r:id="rId13" imgW="4546440" imgH="1307880" progId="Equation.DSMT4">
                  <p:embed/>
                </p:oleObj>
              </mc:Choice>
              <mc:Fallback>
                <p:oleObj name="Equation" r:id="rId13" imgW="4546440" imgH="1307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3982354"/>
                        <a:ext cx="8149476" cy="2349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72" name="数式" r:id="rId4" imgW="2489040" imgH="863280" progId="Equation.3">
                  <p:embed/>
                </p:oleObj>
              </mc:Choice>
              <mc:Fallback>
                <p:oleObj name="数式" r:id="rId4" imgW="2489040" imgH="863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73" name="数式" r:id="rId6" imgW="2070000" imgH="1777680" progId="Equation.3">
                  <p:embed/>
                </p:oleObj>
              </mc:Choice>
              <mc:Fallback>
                <p:oleObj name="数式" r:id="rId6" imgW="2070000" imgH="1777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9" name="数式" r:id="rId4" imgW="2946240" imgH="2184120" progId="Equation.3">
                  <p:embed/>
                </p:oleObj>
              </mc:Choice>
              <mc:Fallback>
                <p:oleObj name="数式" r:id="rId4" imgW="2946240" imgH="2184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0291"/>
              </p:ext>
            </p:extLst>
          </p:nvPr>
        </p:nvGraphicFramePr>
        <p:xfrm>
          <a:off x="638175" y="236537"/>
          <a:ext cx="7820025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11" name="数式" r:id="rId4" imgW="3466800" imgH="2590560" progId="Equation.3">
                  <p:embed/>
                </p:oleObj>
              </mc:Choice>
              <mc:Fallback>
                <p:oleObj name="数式" r:id="rId4" imgW="3466800" imgH="259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36537"/>
                        <a:ext cx="7820025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4866585"/>
            <a:ext cx="15240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3937"/>
              </p:ext>
            </p:extLst>
          </p:nvPr>
        </p:nvGraphicFramePr>
        <p:xfrm>
          <a:off x="1524000" y="533400"/>
          <a:ext cx="6818312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0" name="Equation" r:id="rId3" imgW="3022560" imgH="2361960" progId="Equation.DSMT4">
                  <p:embed/>
                </p:oleObj>
              </mc:Choice>
              <mc:Fallback>
                <p:oleObj name="Equation" r:id="rId3" imgW="302256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"/>
                        <a:ext cx="6818312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66469"/>
              </p:ext>
            </p:extLst>
          </p:nvPr>
        </p:nvGraphicFramePr>
        <p:xfrm>
          <a:off x="1143000" y="990600"/>
          <a:ext cx="57277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6" name="数式" r:id="rId4" imgW="2539800" imgH="1612800" progId="Equation.3">
                  <p:embed/>
                </p:oleObj>
              </mc:Choice>
              <mc:Fallback>
                <p:oleObj name="数式" r:id="rId4" imgW="2539800" imgH="16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7277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75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301083-459E-43C3-8B90-6FBC6B57B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03185"/>
            <a:ext cx="6095238" cy="45714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15773"/>
              </p:ext>
            </p:extLst>
          </p:nvPr>
        </p:nvGraphicFramePr>
        <p:xfrm>
          <a:off x="4703763" y="51054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8" name="数式" r:id="rId5" imgW="203040" imgH="164880" progId="Equation.3">
                  <p:embed/>
                </p:oleObj>
              </mc:Choice>
              <mc:Fallback>
                <p:oleObj name="数式" r:id="rId5" imgW="203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1054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263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Examples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113" y="5410200"/>
            <a:ext cx="73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solution form remains correct for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/>
              <a:t>∞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71987"/>
              </p:ext>
            </p:extLst>
          </p:nvPr>
        </p:nvGraphicFramePr>
        <p:xfrm>
          <a:off x="2018334" y="-34960"/>
          <a:ext cx="3706813" cy="120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9" name="Equation" r:id="rId7" imgW="2387520" imgH="774360" progId="Equation.DSMT4">
                  <p:embed/>
                </p:oleObj>
              </mc:Choice>
              <mc:Fallback>
                <p:oleObj name="Equation" r:id="rId7" imgW="2387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334" y="-34960"/>
                        <a:ext cx="3706813" cy="120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74301"/>
              </p:ext>
            </p:extLst>
          </p:nvPr>
        </p:nvGraphicFramePr>
        <p:xfrm>
          <a:off x="304800" y="1645766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0" name="Equation" r:id="rId9" imgW="812520" imgH="596880" progId="Equation.DSMT4">
                  <p:embed/>
                </p:oleObj>
              </mc:Choice>
              <mc:Fallback>
                <p:oleObj name="Equation" r:id="rId9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45766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334989"/>
              </p:ext>
            </p:extLst>
          </p:nvPr>
        </p:nvGraphicFramePr>
        <p:xfrm>
          <a:off x="2065338" y="5600700"/>
          <a:ext cx="38465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1" name="Equation" r:id="rId11" imgW="2476440" imgH="647640" progId="Equation.DSMT4">
                  <p:embed/>
                </p:oleObj>
              </mc:Choice>
              <mc:Fallback>
                <p:oleObj name="Equation" r:id="rId11" imgW="24764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5600700"/>
                        <a:ext cx="38465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77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6EC27-C4B1-446B-989E-8462009F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DE2B4-4B2B-47E5-BF16-CD0B4C9B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14909-2A55-430C-848C-AC1DE53D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309ED-4C50-4C7B-8001-8D20E9106B7A}"/>
              </a:ext>
            </a:extLst>
          </p:cNvPr>
          <p:cNvSpPr txBox="1"/>
          <p:nvPr/>
        </p:nvSpPr>
        <p:spPr>
          <a:xfrm>
            <a:off x="152400" y="209705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 -- </a:t>
            </a:r>
            <a:r>
              <a:rPr lang="en-US" sz="2400" dirty="0"/>
              <a:t>What is the meaning of q-space?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Comment – We have seen that for N masses, there are  N “normal” modes.    So if we imagine that N grows to infinity we should have an infinite number of modes.    The parameter q allows us to “count” the infinite number of modes in a convenient way.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5CA8A-A0BC-4E1F-805D-94171AB9D150}"/>
              </a:ext>
            </a:extLst>
          </p:cNvPr>
          <p:cNvSpPr txBox="1"/>
          <p:nvPr/>
        </p:nvSpPr>
        <p:spPr>
          <a:xfrm>
            <a:off x="238609" y="2971800"/>
            <a:ext cx="735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previous slide – </a:t>
            </a:r>
          </a:p>
          <a:p>
            <a:r>
              <a:rPr lang="en-US" sz="2400" dirty="0">
                <a:latin typeface="+mj-lt"/>
              </a:rPr>
              <a:t>remains consistent as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/>
              <a:t>∞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A8D24D-E328-497F-BF3B-B40B45889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78316"/>
              </p:ext>
            </p:extLst>
          </p:nvPr>
        </p:nvGraphicFramePr>
        <p:xfrm>
          <a:off x="3581400" y="2903344"/>
          <a:ext cx="3727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Equation" r:id="rId3" imgW="2400120" imgH="380880" progId="Equation.DSMT4">
                  <p:embed/>
                </p:oleObj>
              </mc:Choice>
              <mc:Fallback>
                <p:oleObj name="Equation" r:id="rId3" imgW="2400120" imgH="3808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03344"/>
                        <a:ext cx="3727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9C60519-DAE6-4875-B8A2-FDA683043DAC}"/>
              </a:ext>
            </a:extLst>
          </p:cNvPr>
          <p:cNvSpPr txBox="1"/>
          <p:nvPr/>
        </p:nvSpPr>
        <p:spPr>
          <a:xfrm>
            <a:off x="304800" y="4240585"/>
            <a:ext cx="8000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 -- </a:t>
            </a:r>
            <a:r>
              <a:rPr lang="en-US" sz="2400" dirty="0"/>
              <a:t>Do the number of spring constants k, determine the number of normal modes of a system?</a:t>
            </a:r>
          </a:p>
          <a:p>
            <a:endParaRPr lang="en-US" sz="2400" dirty="0"/>
          </a:p>
          <a:p>
            <a:r>
              <a:rPr lang="en-US" sz="2400" dirty="0"/>
              <a:t>Comment – While the spring constants certainly affect the normal modes, the number of modes is typically </a:t>
            </a:r>
            <a:r>
              <a:rPr lang="en-US" sz="2400" i="1" dirty="0" err="1"/>
              <a:t>dN</a:t>
            </a:r>
            <a:r>
              <a:rPr lang="en-US" sz="2400" dirty="0"/>
              <a:t>, where d is the dimension and N is the number of masses.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10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F3979-E961-43A7-9B72-518EDFB5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F3CAF-69CB-4BAC-9E79-D6B4573D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D3664-DA3C-495F-A821-09931A53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D72B2-166E-4B5B-A60C-8A11EF75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638300"/>
            <a:ext cx="86201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0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4740" y="843142"/>
            <a:ext cx="8011724" cy="1676795"/>
            <a:chOff x="228600" y="1032805"/>
            <a:chExt cx="8645576" cy="194433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6287080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89" name="数式" r:id="rId4" imgW="241200" imgH="241200" progId="Equation.3">
                    <p:embed/>
                  </p:oleObj>
                </mc:Choice>
                <mc:Fallback>
                  <p:oleObj name="数式" r:id="rId4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817621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90" name="数式" r:id="rId6" imgW="177480" imgH="241200" progId="Equation.3">
                    <p:embed/>
                  </p:oleObj>
                </mc:Choice>
                <mc:Fallback>
                  <p:oleObj name="数式" r:id="rId6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98121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91" name="数式" r:id="rId8" imgW="241200" imgH="241200" progId="Equation.3">
                    <p:embed/>
                  </p:oleObj>
                </mc:Choice>
                <mc:Fallback>
                  <p:oleObj name="数式" r:id="rId8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524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extended chain without boundaries: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262898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9260" y="1062335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87028"/>
              </p:ext>
            </p:extLst>
          </p:nvPr>
        </p:nvGraphicFramePr>
        <p:xfrm>
          <a:off x="789243" y="2393762"/>
          <a:ext cx="7016012" cy="409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92" name="Equation" r:id="rId11" imgW="5206680" imgH="3035160" progId="Equation.DSMT4">
                  <p:embed/>
                </p:oleObj>
              </mc:Choice>
              <mc:Fallback>
                <p:oleObj name="Equation" r:id="rId11" imgW="52066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3" y="2393762"/>
                        <a:ext cx="7016012" cy="409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023567-D593-4351-821A-75D69B42A497}"/>
              </a:ext>
            </a:extLst>
          </p:cNvPr>
          <p:cNvSpPr txBox="1"/>
          <p:nvPr/>
        </p:nvSpPr>
        <p:spPr>
          <a:xfrm>
            <a:off x="6505723" y="273733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we are assuming that all masses and springs are identical here.</a:t>
            </a:r>
          </a:p>
        </p:txBody>
      </p:sp>
    </p:spTree>
    <p:extLst>
      <p:ext uri="{BB962C8B-B14F-4D97-AF65-F5344CB8AC3E}">
        <p14:creationId xmlns:p14="http://schemas.microsoft.com/office/powerpoint/2010/main" val="320398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D8CF0-5B18-4DEA-BD20-24D7CF5A1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925513"/>
            <a:ext cx="6648450" cy="4705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10878"/>
              </p:ext>
            </p:extLst>
          </p:nvPr>
        </p:nvGraphicFramePr>
        <p:xfrm>
          <a:off x="4951413" y="52578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2" name="数式" r:id="rId5" imgW="203040" imgH="164880" progId="Equation.3">
                  <p:embed/>
                </p:oleObj>
              </mc:Choice>
              <mc:Fallback>
                <p:oleObj name="数式" r:id="rId5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52578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31700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3" name="Equation" r:id="rId7" imgW="812520" imgH="596880" progId="Equation.DSMT4">
                  <p:embed/>
                </p:oleObj>
              </mc:Choice>
              <mc:Fallback>
                <p:oleObj name="Equation" r:id="rId7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081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54474" y="1015652"/>
            <a:ext cx="4322788" cy="686681"/>
            <a:chOff x="228600" y="1032805"/>
            <a:chExt cx="4322788" cy="6866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36" name="Oval 35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032805"/>
            <a:ext cx="4322788" cy="686681"/>
            <a:chOff x="228600" y="1032805"/>
            <a:chExt cx="4322788" cy="68668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infinite  system of masses and springs now with two kinds of masses: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58829"/>
              </p:ext>
            </p:extLst>
          </p:nvPr>
        </p:nvGraphicFramePr>
        <p:xfrm>
          <a:off x="704850" y="25908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4" name="数式" r:id="rId5" imgW="2971800" imgH="457200" progId="Equation.3">
                  <p:embed/>
                </p:oleObj>
              </mc:Choice>
              <mc:Fallback>
                <p:oleObj name="数式" r:id="rId5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908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85454"/>
              </p:ext>
            </p:extLst>
          </p:nvPr>
        </p:nvGraphicFramePr>
        <p:xfrm>
          <a:off x="173037" y="4021138"/>
          <a:ext cx="87423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5" name="数式" r:id="rId7" imgW="3873240" imgH="634680" progId="Equation.3">
                  <p:embed/>
                </p:oleObj>
              </mc:Choice>
              <mc:Fallback>
                <p:oleObj name="数式" r:id="rId7" imgW="387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" y="4021138"/>
                        <a:ext cx="87423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60962"/>
              </p:ext>
            </p:extLst>
          </p:nvPr>
        </p:nvGraphicFramePr>
        <p:xfrm>
          <a:off x="1046162" y="18161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6" name="数式" r:id="rId9" imgW="177480" imgH="241200" progId="Equation.3">
                  <p:embed/>
                </p:oleObj>
              </mc:Choice>
              <mc:Fallback>
                <p:oleObj name="数式" r:id="rId9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18161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5189"/>
              </p:ext>
            </p:extLst>
          </p:nvPr>
        </p:nvGraphicFramePr>
        <p:xfrm>
          <a:off x="2189163" y="18288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7" name="数式" r:id="rId11" imgW="177480" imgH="241200" progId="Equation.3">
                  <p:embed/>
                </p:oleObj>
              </mc:Choice>
              <mc:Fallback>
                <p:oleObj name="数式" r:id="rId1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8288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0354"/>
              </p:ext>
            </p:extLst>
          </p:nvPr>
        </p:nvGraphicFramePr>
        <p:xfrm>
          <a:off x="4541838" y="18161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8" name="数式" r:id="rId13" imgW="253800" imgH="241200" progId="Equation.3">
                  <p:embed/>
                </p:oleObj>
              </mc:Choice>
              <mc:Fallback>
                <p:oleObj name="数式" r:id="rId13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8161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10178"/>
              </p:ext>
            </p:extLst>
          </p:nvPr>
        </p:nvGraphicFramePr>
        <p:xfrm>
          <a:off x="3336925" y="18288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9" name="数式" r:id="rId15" imgW="241200" imgH="241200" progId="Equation.3">
                  <p:embed/>
                </p:oleObj>
              </mc:Choice>
              <mc:Fallback>
                <p:oleObj name="数式" r:id="rId15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8288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84485"/>
              </p:ext>
            </p:extLst>
          </p:nvPr>
        </p:nvGraphicFramePr>
        <p:xfrm>
          <a:off x="5853113" y="18288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0" name="数式" r:id="rId17" imgW="253800" imgH="241200" progId="Equation.3">
                  <p:embed/>
                </p:oleObj>
              </mc:Choice>
              <mc:Fallback>
                <p:oleObj name="数式" r:id="rId17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8288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0A6B1D-0A8C-4DE6-9CAB-B2692CFFDAEE}"/>
              </a:ext>
            </a:extLst>
          </p:cNvPr>
          <p:cNvSpPr txBox="1"/>
          <p:nvPr/>
        </p:nvSpPr>
        <p:spPr>
          <a:xfrm>
            <a:off x="228600" y="5562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Because the masses are different, we cannot yet know how their displacements might be related.</a:t>
            </a:r>
          </a:p>
        </p:txBody>
      </p:sp>
    </p:spTree>
    <p:extLst>
      <p:ext uri="{BB962C8B-B14F-4D97-AF65-F5344CB8AC3E}">
        <p14:creationId xmlns:p14="http://schemas.microsoft.com/office/powerpoint/2010/main" val="41601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4891"/>
              </p:ext>
            </p:extLst>
          </p:nvPr>
        </p:nvGraphicFramePr>
        <p:xfrm>
          <a:off x="152400" y="228600"/>
          <a:ext cx="874236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8" name="数式" r:id="rId4" imgW="3873240" imgH="2133360" progId="Equation.3">
                  <p:embed/>
                </p:oleObj>
              </mc:Choice>
              <mc:Fallback>
                <p:oleObj name="数式" r:id="rId4" imgW="387324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4236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345100"/>
              </p:ext>
            </p:extLst>
          </p:nvPr>
        </p:nvGraphicFramePr>
        <p:xfrm>
          <a:off x="820738" y="5157788"/>
          <a:ext cx="470058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9" name="数式" r:id="rId6" imgW="2082600" imgH="482400" progId="Equation.3">
                  <p:embed/>
                </p:oleObj>
              </mc:Choice>
              <mc:Fallback>
                <p:oleObj name="数式" r:id="rId6" imgW="2082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157788"/>
                        <a:ext cx="470058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7019DF-4170-4C70-9149-FCB43DF12AA0}"/>
              </a:ext>
            </a:extLst>
          </p:cNvPr>
          <p:cNvSpPr txBox="1"/>
          <p:nvPr/>
        </p:nvSpPr>
        <p:spPr>
          <a:xfrm>
            <a:off x="4572000" y="3429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2qa is an unknown parameter.  </a:t>
            </a:r>
          </a:p>
        </p:txBody>
      </p:sp>
    </p:spTree>
    <p:extLst>
      <p:ext uri="{BB962C8B-B14F-4D97-AF65-F5344CB8AC3E}">
        <p14:creationId xmlns:p14="http://schemas.microsoft.com/office/powerpoint/2010/main" val="148873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8902"/>
              </p:ext>
            </p:extLst>
          </p:nvPr>
        </p:nvGraphicFramePr>
        <p:xfrm>
          <a:off x="447675" y="381000"/>
          <a:ext cx="58197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1" name="数式" r:id="rId4" imgW="2577960" imgH="1168200" progId="Equation.3">
                  <p:embed/>
                </p:oleObj>
              </mc:Choice>
              <mc:Fallback>
                <p:oleObj name="数式" r:id="rId4" imgW="2577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000"/>
                        <a:ext cx="581977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3100387"/>
            <a:ext cx="5886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375" y="593913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qa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>
                <a:latin typeface="Symbol" pitchFamily="18" charset="2"/>
              </a:rPr>
              <a:t>p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52170"/>
              </p:ext>
            </p:extLst>
          </p:nvPr>
        </p:nvGraphicFramePr>
        <p:xfrm>
          <a:off x="3352800" y="3228975"/>
          <a:ext cx="10620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2" name="数式" r:id="rId7" imgW="469800" imgH="177480" progId="Equation.3">
                  <p:embed/>
                </p:oleObj>
              </mc:Choice>
              <mc:Fallback>
                <p:oleObj name="数式" r:id="rId7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28975"/>
                        <a:ext cx="10620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25644"/>
              </p:ext>
            </p:extLst>
          </p:nvPr>
        </p:nvGraphicFramePr>
        <p:xfrm>
          <a:off x="3281362" y="4648200"/>
          <a:ext cx="1062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3" name="数式" r:id="rId9" imgW="469800" imgH="177480" progId="Equation.3">
                  <p:embed/>
                </p:oleObj>
              </mc:Choice>
              <mc:Fallback>
                <p:oleObj name="数式" r:id="rId9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4648200"/>
                        <a:ext cx="10620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505200" y="4495800"/>
            <a:ext cx="51816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71800" y="38100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5052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05200"/>
            <a:ext cx="38100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04C9FE-C778-4EAD-BE6A-4FC594BE1101}"/>
              </a:ext>
            </a:extLst>
          </p:cNvPr>
          <p:cNvSpPr txBox="1"/>
          <p:nvPr/>
        </p:nvSpPr>
        <p:spPr>
          <a:xfrm>
            <a:off x="6264137" y="23812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for m=M, we obtain the same normal modes as before. Is this reassuring?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No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13032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63EAA-4BD7-4FCF-ACFA-7086C5D9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710A4-CC22-4BCD-8D0E-964A59E5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1C42E-AD36-40BE-B584-5923244B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FDBF5-1BDC-4FE1-9DDC-97BDAB76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30400"/>
            <a:ext cx="3848100" cy="384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FB8AD-4987-49E6-83E6-913CCD2AE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05000"/>
            <a:ext cx="3848100" cy="384810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9F86798-D397-457F-8EC5-8D6E2F1AE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119881"/>
              </p:ext>
            </p:extLst>
          </p:nvPr>
        </p:nvGraphicFramePr>
        <p:xfrm>
          <a:off x="171450" y="123825"/>
          <a:ext cx="5905500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6" name="Equation" r:id="rId5" imgW="2616120" imgH="685800" progId="Equation.DSMT4">
                  <p:embed/>
                </p:oleObj>
              </mc:Choice>
              <mc:Fallback>
                <p:oleObj name="Equation" r:id="rId5" imgW="2616120" imgH="685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23825"/>
                        <a:ext cx="5905500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DD08D9-2BE3-4996-A039-0BECF2F4739F}"/>
              </a:ext>
            </a:extLst>
          </p:cNvPr>
          <p:cNvSpPr txBox="1"/>
          <p:nvPr/>
        </p:nvSpPr>
        <p:spPr>
          <a:xfrm>
            <a:off x="838200" y="2743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m=M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0070E-D300-49D8-A914-CFF1FB6CD8CB}"/>
              </a:ext>
            </a:extLst>
          </p:cNvPr>
          <p:cNvSpPr txBox="1"/>
          <p:nvPr/>
        </p:nvSpPr>
        <p:spPr>
          <a:xfrm>
            <a:off x="5429250" y="2895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m</a:t>
            </a:r>
            <a:r>
              <a:rPr lang="en-US" dirty="0" err="1"/>
              <a:t>≠</a:t>
            </a:r>
            <a:r>
              <a:rPr lang="en-US" sz="2400" i="1" dirty="0" err="1">
                <a:latin typeface="+mj-lt"/>
              </a:rPr>
              <a:t>M</a:t>
            </a:r>
            <a:endParaRPr lang="en-US" sz="2400" i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9500-EA91-4A31-8A2E-27DC75E7F0C6}"/>
              </a:ext>
            </a:extLst>
          </p:cNvPr>
          <p:cNvSpPr txBox="1"/>
          <p:nvPr/>
        </p:nvSpPr>
        <p:spPr>
          <a:xfrm>
            <a:off x="2076450" y="5374927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qa</a:t>
            </a:r>
            <a:endParaRPr lang="en-US" sz="2400" i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3042C-994A-4880-A87F-6FC2A772ECCA}"/>
              </a:ext>
            </a:extLst>
          </p:cNvPr>
          <p:cNvSpPr txBox="1"/>
          <p:nvPr/>
        </p:nvSpPr>
        <p:spPr>
          <a:xfrm>
            <a:off x="6299200" y="5362227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qa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6F713-7E96-4241-BF16-1CEE0C809176}"/>
              </a:ext>
            </a:extLst>
          </p:cNvPr>
          <p:cNvSpPr txBox="1"/>
          <p:nvPr/>
        </p:nvSpPr>
        <p:spPr>
          <a:xfrm>
            <a:off x="6578600" y="92626"/>
            <a:ext cx="226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for every </a:t>
            </a:r>
            <a:r>
              <a:rPr lang="en-US" sz="2400" i="1" dirty="0" err="1">
                <a:latin typeface="+mj-lt"/>
              </a:rPr>
              <a:t>qa</a:t>
            </a:r>
            <a:r>
              <a:rPr lang="en-US" sz="2400" dirty="0">
                <a:latin typeface="+mj-lt"/>
              </a:rPr>
              <a:t>, there are 2 modes.</a:t>
            </a:r>
          </a:p>
        </p:txBody>
      </p:sp>
    </p:spTree>
    <p:extLst>
      <p:ext uri="{BB962C8B-B14F-4D97-AF65-F5344CB8AC3E}">
        <p14:creationId xmlns:p14="http://schemas.microsoft.com/office/powerpoint/2010/main" val="3625428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Eigenvectors: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57583"/>
              </p:ext>
            </p:extLst>
          </p:nvPr>
        </p:nvGraphicFramePr>
        <p:xfrm>
          <a:off x="1447800" y="609600"/>
          <a:ext cx="507365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8" name="数式" r:id="rId4" imgW="2247840" imgH="2489040" progId="Equation.3">
                  <p:embed/>
                </p:oleObj>
              </mc:Choice>
              <mc:Fallback>
                <p:oleObj name="数式" r:id="rId4" imgW="224784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073650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64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293" t="6681" r="54765" b="18163"/>
          <a:stretch/>
        </p:blipFill>
        <p:spPr>
          <a:xfrm>
            <a:off x="2514600" y="23241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6237"/>
              </p:ext>
            </p:extLst>
          </p:nvPr>
        </p:nvGraphicFramePr>
        <p:xfrm>
          <a:off x="990600" y="376237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8" name="Equation" r:id="rId5" imgW="5079960" imgH="1536480" progId="Equation.DSMT4">
                  <p:embed/>
                </p:oleObj>
              </mc:Choice>
              <mc:Fallback>
                <p:oleObj name="Equation" r:id="rId5" imgW="50799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76237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347449"/>
              </p:ext>
            </p:extLst>
          </p:nvPr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62" name="Equation" r:id="rId4" imgW="2234880" imgH="914400" progId="Equation.DSMT4">
                  <p:embed/>
                </p:oleObj>
              </mc:Choice>
              <mc:Fallback>
                <p:oleObj name="Equation" r:id="rId4" imgW="223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443562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901" name="数式" r:id="rId4" imgW="203040" imgH="228600" progId="Equation.3">
                    <p:embed/>
                  </p:oleObj>
                </mc:Choice>
                <mc:Fallback>
                  <p:oleObj name="数式" r:id="rId4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71111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2" name="Equation" r:id="rId6" imgW="3720960" imgH="2527200" progId="Equation.DSMT4">
                  <p:embed/>
                </p:oleObj>
              </mc:Choice>
              <mc:Fallback>
                <p:oleObj name="Equation" r:id="rId6" imgW="37209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48545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3" name="Equation" r:id="rId8" imgW="2082600" imgH="723600" progId="Equation.DSMT4">
                  <p:embed/>
                </p:oleObj>
              </mc:Choice>
              <mc:Fallback>
                <p:oleObj name="Equation" r:id="rId8" imgW="2082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7526" y="5938907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2856D-8098-4096-95E8-4BD13874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6" y="262007"/>
            <a:ext cx="8458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C4C32-5C8B-4AD2-945D-25571A06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AE67D-E37A-4E32-B866-52D53D3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963FA-326E-4124-8933-CF3A85B0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AEF6FD-2DFF-47C3-8007-A4260C4F8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4086"/>
              </p:ext>
            </p:extLst>
          </p:nvPr>
        </p:nvGraphicFramePr>
        <p:xfrm>
          <a:off x="381000" y="647389"/>
          <a:ext cx="624205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6" name="Equation" r:id="rId3" imgW="4267080" imgH="3403440" progId="Equation.DSMT4">
                  <p:embed/>
                </p:oleObj>
              </mc:Choice>
              <mc:Fallback>
                <p:oleObj name="Equation" r:id="rId3" imgW="4267080" imgH="340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647389"/>
                        <a:ext cx="6242050" cy="497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57BC9B-6F76-4394-A38C-A1C289176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357856"/>
              </p:ext>
            </p:extLst>
          </p:nvPr>
        </p:nvGraphicFramePr>
        <p:xfrm>
          <a:off x="5938629" y="2590800"/>
          <a:ext cx="2724980" cy="54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7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8629" y="2590800"/>
                        <a:ext cx="2724980" cy="544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AB1A7B-BA04-4309-9F50-EEE56A3A95D1}"/>
              </a:ext>
            </a:extLst>
          </p:cNvPr>
          <p:cNvSpPr txBox="1"/>
          <p:nvPr/>
        </p:nvSpPr>
        <p:spPr>
          <a:xfrm>
            <a:off x="5638800" y="4576020"/>
            <a:ext cx="3442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this analysis of the leading term is true in 1, 2, and 3 dimensions.</a:t>
            </a:r>
          </a:p>
        </p:txBody>
      </p:sp>
    </p:spTree>
    <p:extLst>
      <p:ext uri="{BB962C8B-B14F-4D97-AF65-F5344CB8AC3E}">
        <p14:creationId xmlns:p14="http://schemas.microsoft.com/office/powerpoint/2010/main" val="16480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78" name="数式" r:id="rId4" imgW="203040" imgH="228600" progId="Equation.3">
                    <p:embed/>
                  </p:oleObj>
                </mc:Choice>
                <mc:Fallback>
                  <p:oleObj name="数式" r:id="rId4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9" name="Equation" r:id="rId6" imgW="3720960" imgH="2527200" progId="Equation.DSMT4">
                  <p:embed/>
                </p:oleObj>
              </mc:Choice>
              <mc:Fallback>
                <p:oleObj name="Equation" r:id="rId6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0" name="Equation" r:id="rId8" imgW="2082600" imgH="723600" progId="Equation.DSMT4">
                  <p:embed/>
                </p:oleObj>
              </mc:Choice>
              <mc:Fallback>
                <p:oleObj name="Equation" r:id="rId8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48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080307"/>
              </p:ext>
            </p:extLst>
          </p:nvPr>
        </p:nvGraphicFramePr>
        <p:xfrm>
          <a:off x="783703" y="933701"/>
          <a:ext cx="6204993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0" name="Equation" r:id="rId4" imgW="4279680" imgH="4203360" progId="Equation.DSMT4">
                  <p:embed/>
                </p:oleObj>
              </mc:Choice>
              <mc:Fallback>
                <p:oleObj name="Equation" r:id="rId4" imgW="4279680" imgH="420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03" y="933701"/>
                        <a:ext cx="6204993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54744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6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59011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7" name="Equation" r:id="rId7" imgW="533160" imgH="2171520" progId="Equation.DSMT4">
                  <p:embed/>
                </p:oleObj>
              </mc:Choice>
              <mc:Fallback>
                <p:oleObj name="Equation" r:id="rId7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6402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8" name="Equation" r:id="rId9" imgW="533160" imgH="2171520" progId="Equation.DSMT4">
                  <p:embed/>
                </p:oleObj>
              </mc:Choice>
              <mc:Fallback>
                <p:oleObj name="Equation" r:id="rId9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8156"/>
              </p:ext>
            </p:extLst>
          </p:nvPr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4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67362"/>
              </p:ext>
            </p:extLst>
          </p:nvPr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5" name="数式" r:id="rId7" imgW="342720" imgH="203040" progId="Equation.3">
                  <p:embed/>
                </p:oleObj>
              </mc:Choice>
              <mc:Fallback>
                <p:oleObj name="数式" r:id="rId7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C55FC5-6B87-4FAC-8A4E-B061B5886E8C}"/>
              </a:ext>
            </a:extLst>
          </p:cNvPr>
          <p:cNvSpPr txBox="1"/>
          <p:nvPr/>
        </p:nvSpPr>
        <p:spPr>
          <a:xfrm>
            <a:off x="5405163" y="133837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 help from Maple</a:t>
            </a:r>
          </a:p>
        </p:txBody>
      </p:sp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EF251-CE88-4CBC-8F52-94BAD455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3491C-9522-47D9-B84A-DAE64D30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FC7D1-281C-400E-9E16-099521D0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16F0BB-87C9-400E-825C-C62DC0835C77}"/>
              </a:ext>
            </a:extLst>
          </p:cNvPr>
          <p:cNvGrpSpPr/>
          <p:nvPr/>
        </p:nvGrpSpPr>
        <p:grpSpPr>
          <a:xfrm>
            <a:off x="430696" y="685800"/>
            <a:ext cx="4381500" cy="3483650"/>
            <a:chOff x="419100" y="1931015"/>
            <a:chExt cx="4381500" cy="34836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2E614D4-C609-4A4D-B05B-5E0D1DA5A319}"/>
                </a:ext>
              </a:extLst>
            </p:cNvPr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6BF313E-F4F9-4C52-839C-A74238284781}"/>
                  </a:ext>
                </a:extLst>
              </p:cNvPr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EFCA623-C9A4-41C2-AAE7-26811467D0A4}"/>
                    </a:ext>
                  </a:extLst>
                </p:cNvPr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4295E4A-5DB5-46CA-8A64-29EFC3470729}"/>
                    </a:ext>
                  </a:extLst>
                </p:cNvPr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3FFBEA3-2A00-4DCA-9BDD-DF9F48C77E0F}"/>
                    </a:ext>
                  </a:extLst>
                </p:cNvPr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AFB4EDF-7C0F-4EE2-A1B2-5012DE489408}"/>
                    </a:ext>
                  </a:extLst>
                </p:cNvPr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0AAEDC3-FB84-49E2-BC3E-9815CDB89D23}"/>
                    </a:ext>
                  </a:extLst>
                </p:cNvPr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269C5E-1822-450B-9CFC-33C6D3131FC1}"/>
                    </a:ext>
                  </a:extLst>
                </p:cNvPr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731D3A-4018-4A8B-A29B-BACBACA4C9F1}"/>
                    </a:ext>
                  </a:extLst>
                </p:cNvPr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99C327E-D069-4382-B8F6-67420CC5A2A7}"/>
                  </a:ext>
                </a:extLst>
              </p:cNvPr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459579C-A53D-4DC6-9492-B21E88A93428}"/>
                  </a:ext>
                </a:extLst>
              </p:cNvPr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929242C-0799-4395-A91C-107DEAF8AA9A}"/>
                  </a:ext>
                </a:extLst>
              </p:cNvPr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1EB38B-6B7F-4525-9631-27D577308C94}"/>
                  </a:ext>
                </a:extLst>
              </p:cNvPr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E6F4D9-D0B5-452F-A4C1-6883A592187C}"/>
                  </a:ext>
                </a:extLst>
              </p:cNvPr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510124-8807-43FF-BBCC-77C0A3DE4B17}"/>
                  </a:ext>
                </a:extLst>
              </p:cNvPr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CE63BA-AD91-43DB-B352-7DC5C0488D8E}"/>
                </a:ext>
              </a:extLst>
            </p:cNvPr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8CB827-F575-469A-8854-5609EDEB5B8E}"/>
                </a:ext>
              </a:extLst>
            </p:cNvPr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6A685F-EDFB-4D01-A374-BA39301D8941}"/>
                </a:ext>
              </a:extLst>
            </p:cNvPr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BE988-4A77-443D-89BD-5892688BC14E}"/>
                </a:ext>
              </a:extLst>
            </p:cNvPr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4DEB72-CB11-44D9-8CFE-63ED00927BFB}"/>
                </a:ext>
              </a:extLst>
            </p:cNvPr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F98E3E-1752-4E02-9B22-7F514A54A2C4}"/>
                </a:ext>
              </a:extLst>
            </p:cNvPr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3A7B159-E8C5-46A8-8A2A-2AC66534A4A0}"/>
              </a:ext>
            </a:extLst>
          </p:cNvPr>
          <p:cNvSpPr txBox="1"/>
          <p:nvPr/>
        </p:nvSpPr>
        <p:spPr>
          <a:xfrm>
            <a:off x="5334000" y="914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can you say about the 3 zero frequency modes?</a:t>
            </a:r>
          </a:p>
        </p:txBody>
      </p:sp>
    </p:spTree>
    <p:extLst>
      <p:ext uri="{BB962C8B-B14F-4D97-AF65-F5344CB8AC3E}">
        <p14:creationId xmlns:p14="http://schemas.microsoft.com/office/powerpoint/2010/main" val="4021792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q-space    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  PRB </a:t>
            </a:r>
            <a:r>
              <a:rPr lang="en-US" sz="2400" b="1" dirty="0">
                <a:latin typeface="+mj-lt"/>
              </a:rPr>
              <a:t>59 </a:t>
            </a:r>
            <a:r>
              <a:rPr lang="en-US" sz="2400" dirty="0">
                <a:latin typeface="+mj-lt"/>
              </a:rPr>
              <a:t>3395 (1999);  </a:t>
            </a:r>
            <a:r>
              <a:rPr lang="en-US" sz="2400" dirty="0" err="1">
                <a:latin typeface="+mj-lt"/>
              </a:rPr>
              <a:t>Mishin</a:t>
            </a:r>
            <a:r>
              <a:rPr lang="en-US" sz="2400" dirty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1955"/>
              </p:ext>
            </p:extLst>
          </p:nvPr>
        </p:nvGraphicFramePr>
        <p:xfrm>
          <a:off x="533400" y="457200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6" name="数式" r:id="rId4" imgW="4114800" imgH="1218960" progId="Equation.3">
                  <p:embed/>
                </p:oleObj>
              </mc:Choice>
              <mc:Fallback>
                <p:oleObj name="数式" r:id="rId4" imgW="41148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8774"/>
              </p:ext>
            </p:extLst>
          </p:nvPr>
        </p:nvGraphicFramePr>
        <p:xfrm>
          <a:off x="685800" y="2667000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7" name="数式" r:id="rId6" imgW="2831760" imgH="1930320" progId="Equation.3">
                  <p:embed/>
                </p:oleObj>
              </mc:Choice>
              <mc:Fallback>
                <p:oleObj name="数式" r:id="rId6" imgW="283176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95A98-36B4-4E48-90DB-9D541802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A05CD-5C9C-4FC0-AE1B-12F1F67F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E1B06-6F8F-43E6-8D22-CCFF4CF8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D402E-BF50-40B6-BD9B-9E08CF1E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368"/>
            <a:ext cx="9144000" cy="58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1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2212"/>
              </p:ext>
            </p:extLst>
          </p:nvPr>
        </p:nvGraphicFramePr>
        <p:xfrm>
          <a:off x="684213" y="533400"/>
          <a:ext cx="522128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5" name="数式" r:id="rId4" imgW="3009600" imgH="2679480" progId="Equation.3">
                  <p:embed/>
                </p:oleObj>
              </mc:Choice>
              <mc:Fallback>
                <p:oleObj name="数式" r:id="rId4" imgW="3009600" imgH="267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3400"/>
                        <a:ext cx="5221287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13338"/>
              </p:ext>
            </p:extLst>
          </p:nvPr>
        </p:nvGraphicFramePr>
        <p:xfrm>
          <a:off x="925513" y="666750"/>
          <a:ext cx="50450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9" name="数式" r:id="rId4" imgW="2908080" imgH="2031840" progId="Equation.3">
                  <p:embed/>
                </p:oleObj>
              </mc:Choice>
              <mc:Fallback>
                <p:oleObj name="数式" r:id="rId4" imgW="290808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50450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B. P. </a:t>
            </a:r>
            <a:r>
              <a:rPr lang="en-US" dirty="0" err="1">
                <a:latin typeface="+mj-lt"/>
              </a:rPr>
              <a:t>Pandy</a:t>
            </a:r>
            <a:r>
              <a:rPr lang="en-US" dirty="0">
                <a:latin typeface="+mj-lt"/>
              </a:rPr>
              <a:t> and B. </a:t>
            </a:r>
            <a:r>
              <a:rPr lang="en-US" dirty="0" err="1">
                <a:latin typeface="+mj-lt"/>
              </a:rPr>
              <a:t>Dayal</a:t>
            </a:r>
            <a:r>
              <a:rPr lang="en-US" dirty="0">
                <a:latin typeface="+mj-lt"/>
              </a:rPr>
              <a:t>, J. Phys. C. Solid State Phys. </a:t>
            </a:r>
            <a:r>
              <a:rPr lang="en-US" b="1" dirty="0">
                <a:latin typeface="+mj-lt"/>
              </a:rPr>
              <a:t>6</a:t>
            </a:r>
            <a:r>
              <a:rPr lang="en-US" dirty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262F6-5729-4BAD-822F-3C766704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80A68-5AD3-46A0-B4F8-81B98CD3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2E29F-F1F0-4EE7-9E89-417DAEE3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430E3-FA0F-422D-847C-002AC5D0CE57}"/>
              </a:ext>
            </a:extLst>
          </p:cNvPr>
          <p:cNvSpPr txBox="1"/>
          <p:nvPr/>
        </p:nvSpPr>
        <p:spPr>
          <a:xfrm>
            <a:off x="443948" y="914400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Schedule for weekly one-on-one meetings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Nick – 11 AM Monday (ED/ST)</a:t>
            </a:r>
          </a:p>
          <a:p>
            <a:r>
              <a:rPr lang="en-US" sz="3200" dirty="0"/>
              <a:t>Tim – 9 AM Tuesday</a:t>
            </a:r>
          </a:p>
          <a:p>
            <a:r>
              <a:rPr lang="en-US" sz="3200" dirty="0"/>
              <a:t>Bamidele – 7 PM Tuesday</a:t>
            </a:r>
          </a:p>
          <a:p>
            <a:r>
              <a:rPr lang="en-US" sz="3200" dirty="0" err="1"/>
              <a:t>Zhi</a:t>
            </a:r>
            <a:r>
              <a:rPr lang="en-US" sz="3200" dirty="0"/>
              <a:t>– 9 PM Tuesday   </a:t>
            </a:r>
          </a:p>
          <a:p>
            <a:r>
              <a:rPr lang="en-US" sz="3200" dirty="0"/>
              <a:t>Jeanette – 11 AM Wednesday</a:t>
            </a:r>
          </a:p>
          <a:p>
            <a:r>
              <a:rPr lang="en-US" sz="3200" dirty="0"/>
              <a:t>Derek – 12 PM Friday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48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C9145-8A7D-450B-9DBD-F0FCC20C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4ADA9-C021-4519-8FF7-045A2627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CC06-FDCB-47E8-B1C2-05D69468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13BD5-448D-4542-AFCF-33AA16348A90}"/>
              </a:ext>
            </a:extLst>
          </p:cNvPr>
          <p:cNvSpPr txBox="1"/>
          <p:nvPr/>
        </p:nvSpPr>
        <p:spPr>
          <a:xfrm>
            <a:off x="304800" y="2286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</a:t>
            </a:r>
          </a:p>
          <a:p>
            <a:r>
              <a:rPr lang="en-US" sz="2400" dirty="0">
                <a:latin typeface="+mj-lt"/>
              </a:rPr>
              <a:t>From Tim </a:t>
            </a:r>
          </a:p>
          <a:p>
            <a:pPr marL="800100" lvl="1" indent="-342900">
              <a:buAutoNum type="arabicPeriod"/>
            </a:pPr>
            <a:r>
              <a:rPr lang="en-US" dirty="0"/>
              <a:t>Do the number of spring constants k, determine the number of normal modes of a system?</a:t>
            </a:r>
          </a:p>
          <a:p>
            <a:pPr marL="800100" lvl="1" indent="-342900">
              <a:buAutoNum type="arabicPeriod"/>
            </a:pPr>
            <a:r>
              <a:rPr lang="en-US" dirty="0"/>
              <a:t>What is the meaning of q-space?</a:t>
            </a:r>
          </a:p>
          <a:p>
            <a:pPr marL="800100" lvl="1" indent="-342900">
              <a:buAutoNum type="arabicPeriod"/>
            </a:pPr>
            <a:endParaRPr lang="en-US" dirty="0"/>
          </a:p>
          <a:p>
            <a:r>
              <a:rPr lang="en-US" sz="2400" dirty="0"/>
              <a:t>From Nick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Why can we reduce the infinite problem to 2D? Are we suggesting, since we're alternating between m and M, that the motion for any two consecutive sets of m and M is the same?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 think the Taylor expansion in 2-D makes sense with that cross term but what does it look like in 3-D?</a:t>
            </a:r>
          </a:p>
          <a:p>
            <a:pPr lvl="1"/>
            <a:endParaRPr lang="en-US" dirty="0"/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96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B869E-E888-492E-AD36-633CBB15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2D99A-52CA-41F6-98BE-8399CBA5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07DE9-E620-4988-B29A-3C0C1F2B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79F88-2F3C-4A27-A115-FDA582C4FB3D}"/>
              </a:ext>
            </a:extLst>
          </p:cNvPr>
          <p:cNvSpPr txBox="1"/>
          <p:nvPr/>
        </p:nvSpPr>
        <p:spPr>
          <a:xfrm>
            <a:off x="5334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Additional digression on matrix properties</a:t>
            </a:r>
          </a:p>
          <a:p>
            <a:r>
              <a:rPr lang="en-US" sz="2400" dirty="0">
                <a:latin typeface="+mj-lt"/>
              </a:rPr>
              <a:t>   Singular value decomposition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05DB10A-05E6-4FF9-B00D-8E6623990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44834"/>
              </p:ext>
            </p:extLst>
          </p:nvPr>
        </p:nvGraphicFramePr>
        <p:xfrm>
          <a:off x="1061244" y="1192119"/>
          <a:ext cx="7021512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6" name="数式" r:id="rId4" imgW="2450880" imgH="1854000" progId="Equation.3">
                  <p:embed/>
                </p:oleObj>
              </mc:Choice>
              <mc:Fallback>
                <p:oleObj name="数式" r:id="rId4" imgW="2450880" imgH="18540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244" y="1192119"/>
                        <a:ext cx="7021512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AF4C3B0-6D63-49C9-B153-153E744AD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59411"/>
              </p:ext>
            </p:extLst>
          </p:nvPr>
        </p:nvGraphicFramePr>
        <p:xfrm>
          <a:off x="5638800" y="3108738"/>
          <a:ext cx="317202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7" name="Equation" r:id="rId6" imgW="1765080" imgH="203040" progId="Equation.DSMT4">
                  <p:embed/>
                </p:oleObj>
              </mc:Choice>
              <mc:Fallback>
                <p:oleObj name="Equation" r:id="rId6" imgW="1765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108738"/>
                        <a:ext cx="317202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1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F62BB-C7F8-4E9F-9140-E748FF7E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C6DA4-D4AF-4ADA-9613-964E4870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4E363-7D55-4654-AE3C-DF42812F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9774B-7CE9-4B1F-A4CB-F92CDF840F38}"/>
              </a:ext>
            </a:extLst>
          </p:cNvPr>
          <p:cNvSpPr txBox="1"/>
          <p:nvPr/>
        </p:nvSpPr>
        <p:spPr>
          <a:xfrm>
            <a:off x="305593" y="12461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Singular value decomposition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7D63CC-3202-440E-A15A-6A5D49B4B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78788"/>
              </p:ext>
            </p:extLst>
          </p:nvPr>
        </p:nvGraphicFramePr>
        <p:xfrm>
          <a:off x="298967" y="586284"/>
          <a:ext cx="6678303" cy="318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8" name="数式" r:id="rId4" imgW="2527200" imgH="1218960" progId="Equation.3">
                  <p:embed/>
                </p:oleObj>
              </mc:Choice>
              <mc:Fallback>
                <p:oleObj name="数式" r:id="rId4" imgW="2527200" imgH="1218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67" y="586284"/>
                        <a:ext cx="6678303" cy="3181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0BE41D-6C3F-4E78-A341-651AB0F25B13}"/>
              </a:ext>
            </a:extLst>
          </p:cNvPr>
          <p:cNvSpPr txBox="1"/>
          <p:nvPr/>
        </p:nvSpPr>
        <p:spPr>
          <a:xfrm>
            <a:off x="1905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Details are complicated ….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 Your question -- </a:t>
            </a:r>
            <a:r>
              <a:rPr lang="en-US" sz="2000" dirty="0"/>
              <a:t>what's all the fuss about singular values? What's their importance relative to eigenvalues? </a:t>
            </a:r>
          </a:p>
          <a:p>
            <a:endParaRPr lang="en-US" sz="2000" dirty="0"/>
          </a:p>
          <a:p>
            <a:r>
              <a:rPr lang="en-US" sz="2000" dirty="0"/>
              <a:t>Comment – I would like to see a bigger fuss.    SVD is different from eigenvalue analysis and more broadly applicable.  At a minimum SVD analysis identifies mathematically poorly posed problems and offers a “fix”.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56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18272"/>
              </p:ext>
            </p:extLst>
          </p:nvPr>
        </p:nvGraphicFramePr>
        <p:xfrm>
          <a:off x="1010774" y="3581400"/>
          <a:ext cx="7188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2" name="数式" r:id="rId4" imgW="3174840" imgH="812520" progId="Equation.3">
                  <p:embed/>
                </p:oleObj>
              </mc:Choice>
              <mc:Fallback>
                <p:oleObj name="数式" r:id="rId4" imgW="31748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74" y="3581400"/>
                        <a:ext cx="71882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3400" y="457200"/>
            <a:ext cx="6096000" cy="2833688"/>
            <a:chOff x="533400" y="457200"/>
            <a:chExt cx="6096000" cy="2833688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5708583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863" name="数式" r:id="rId7" imgW="177480" imgH="228600" progId="Equation.3">
                      <p:embed/>
                    </p:oleObj>
                  </mc:Choice>
                  <mc:Fallback>
                    <p:oleObj name="数式" r:id="rId7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076199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864" name="数式" r:id="rId9" imgW="177480" imgH="228600" progId="Equation.3">
                      <p:embed/>
                    </p:oleObj>
                  </mc:Choice>
                  <mc:Fallback>
                    <p:oleObj name="数式" r:id="rId9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54375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865" name="数式" r:id="rId11" imgW="177480" imgH="241200" progId="Equation.3">
                      <p:embed/>
                    </p:oleObj>
                  </mc:Choice>
                  <mc:Fallback>
                    <p:oleObj name="数式" r:id="rId11" imgW="1774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99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11922</TotalTime>
  <Words>1673</Words>
  <Application>Microsoft Office PowerPoint</Application>
  <PresentationFormat>On-screen Show (4:3)</PresentationFormat>
  <Paragraphs>349</Paragraphs>
  <Slides>42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636</cp:revision>
  <cp:lastPrinted>2019-09-27T01:09:20Z</cp:lastPrinted>
  <dcterms:created xsi:type="dcterms:W3CDTF">2012-01-10T18:32:24Z</dcterms:created>
  <dcterms:modified xsi:type="dcterms:W3CDTF">2020-10-02T15:18:19Z</dcterms:modified>
</cp:coreProperties>
</file>