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6" r:id="rId2"/>
    <p:sldId id="354" r:id="rId3"/>
    <p:sldId id="405" r:id="rId4"/>
    <p:sldId id="406" r:id="rId5"/>
    <p:sldId id="407" r:id="rId6"/>
    <p:sldId id="385" r:id="rId7"/>
    <p:sldId id="387" r:id="rId8"/>
    <p:sldId id="386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403" r:id="rId17"/>
    <p:sldId id="404" r:id="rId18"/>
    <p:sldId id="371" r:id="rId19"/>
    <p:sldId id="372" r:id="rId20"/>
    <p:sldId id="373" r:id="rId21"/>
    <p:sldId id="374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660"/>
  </p:normalViewPr>
  <p:slideViewPr>
    <p:cSldViewPr>
      <p:cViewPr varScale="1">
        <p:scale>
          <a:sx n="77" d="100"/>
          <a:sy n="77" d="100"/>
        </p:scale>
        <p:origin x="162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lecture, we will extend our normal mode analysis to more complicated systems, including infinite periodic systems and beyond one dimension.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076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detailed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652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solutions discussed on Wednesday.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8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boundary conditions.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20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of full solution.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67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 for example.    Now consider the case where N is very large.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1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the case where N is infinite so that there are an infinite number of solutions parameterized by </a:t>
            </a:r>
            <a:r>
              <a:rPr lang="en-US" dirty="0" err="1"/>
              <a:t>qa</a:t>
            </a:r>
            <a:r>
              <a:rPr lang="en-US" dirty="0"/>
              <a:t> as a continuous </a:t>
            </a:r>
            <a:r>
              <a:rPr lang="en-US" dirty="0" err="1"/>
              <a:t>varable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20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Distinct solutions occur for  </a:t>
            </a:r>
            <a:r>
              <a:rPr lang="en-US" dirty="0" err="1"/>
              <a:t>qa</a:t>
            </a:r>
            <a:r>
              <a:rPr lang="en-US" dirty="0"/>
              <a:t> in the range of 0-pi as shown in the plot.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38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consider a slight modification of the previous example where masses are alternately m and M with labels x and 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644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case, we can analyze the system by considering different amplitudes for the m and M masses.    The resulting coupled equations can be written in matrix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379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Plotting the solutions for the frequencies as a function of </a:t>
            </a:r>
            <a:r>
              <a:rPr lang="en-US" dirty="0" err="1"/>
              <a:t>qa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60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schedule.     This is the last lecture for Chap. 4.    On Monday we will continue to discuss vibrations in extended one dimensional motion as covered in Chap.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details about the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4993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Returning to the finite systems,   consider equilibria in two dimensions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7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Specifically, we will consider 3 masses in an equilateral triangle configuration as shown.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17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consider displacements from equilibrium in the x-y plane.   Keeping only linear terms in the displacements we wind up with a simple relationship to analyze.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40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Analyzing the 3 displacements for the equilateral triangle geometry, we find these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24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results is a 6x6 matrix problem to find eigenvalues and eigenvectors.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from Maple.     We have 6 eigenvalues and 3 non-zero modes for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47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Interesting extensions to a 3-dimensional crystalline system.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3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of normal modes from experiment and simulations for face centered cubic Al (left) and Ni (right).    Interestingly, the phonon frequency patterns are similar for these very different materials.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33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example – diamond.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1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due Monday.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6194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equations for extended systems.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270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</a:t>
            </a:r>
            <a:r>
              <a:rPr lang="en-US" dirty="0" err="1"/>
              <a:t>euqations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473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equations.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9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Results for diamond from simulation </a:t>
            </a:r>
            <a:r>
              <a:rPr lang="en-US"/>
              <a:t>and experiment.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1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Digression from linear algebra omitted from Wednesday’s lecture.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612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Introducing the concept of SVD without going into detail.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7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 to the discussion of one-dimensional motion of masses and springs.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98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42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Reviewing results for example isolated molecule.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890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one dimensional system with fixed boundary values.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01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0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wmf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2.bin"/><Relationship Id="rId5" Type="http://schemas.openxmlformats.org/officeDocument/2006/relationships/image" Target="../media/image17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0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1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png"/><Relationship Id="rId5" Type="http://schemas.openxmlformats.org/officeDocument/2006/relationships/image" Target="../media/image43.wmf"/><Relationship Id="rId10" Type="http://schemas.openxmlformats.org/officeDocument/2006/relationships/image" Target="../media/image45.wmf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4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1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5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57.png"/><Relationship Id="rId9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6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10" Type="http://schemas.openxmlformats.org/officeDocument/2006/relationships/image" Target="../media/image7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5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9.wmf"/><Relationship Id="rId1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457200"/>
            <a:ext cx="9067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PHY 711 Classical Mechanics and Mathematical Methods</a:t>
            </a:r>
          </a:p>
          <a:p>
            <a:pPr algn="ctr"/>
            <a:r>
              <a:rPr lang="en-US" sz="3200" b="1" dirty="0"/>
              <a:t>10-10:50 AM  MWF online or (occasionally) in Olin 103</a:t>
            </a:r>
          </a:p>
          <a:p>
            <a:pPr algn="ctr"/>
            <a:endParaRPr lang="en-US" sz="1200" b="1" dirty="0"/>
          </a:p>
          <a:p>
            <a:pPr algn="ctr"/>
            <a:r>
              <a:rPr lang="en-US" sz="3200" b="1" dirty="0"/>
              <a:t>Plan for Lecture 17:  Chap. 4 (F&amp;W)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 algn="ctr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</a:rPr>
              <a:t>Normal Mode Analysis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Short digression on singular value decomposition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extended one-dimensional systems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>
                <a:solidFill>
                  <a:schemeClr val="folHlink"/>
                </a:solidFill>
              </a:rPr>
              <a:t>Normal modes for 2 and 3 dimensional systems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392486"/>
              </p:ext>
            </p:extLst>
          </p:nvPr>
        </p:nvGraphicFramePr>
        <p:xfrm>
          <a:off x="1287463" y="485775"/>
          <a:ext cx="5616575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6" name="数式" r:id="rId4" imgW="2489040" imgH="863280" progId="Equation.3">
                  <p:embed/>
                </p:oleObj>
              </mc:Choice>
              <mc:Fallback>
                <p:oleObj name="数式" r:id="rId4" imgW="2489040" imgH="8632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463" y="485775"/>
                        <a:ext cx="5616575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5149"/>
              </p:ext>
            </p:extLst>
          </p:nvPr>
        </p:nvGraphicFramePr>
        <p:xfrm>
          <a:off x="762000" y="2438400"/>
          <a:ext cx="4670425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27" name="数式" r:id="rId6" imgW="2070000" imgH="1777680" progId="Equation.3">
                  <p:embed/>
                </p:oleObj>
              </mc:Choice>
              <mc:Fallback>
                <p:oleObj name="数式" r:id="rId6" imgW="2070000" imgH="1777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4670425" cy="402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925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4419600"/>
            <a:ext cx="26670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903313"/>
              </p:ext>
            </p:extLst>
          </p:nvPr>
        </p:nvGraphicFramePr>
        <p:xfrm>
          <a:off x="1049337" y="927100"/>
          <a:ext cx="6646863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66" name="数式" r:id="rId4" imgW="2946240" imgH="2184120" progId="Equation.3">
                  <p:embed/>
                </p:oleObj>
              </mc:Choice>
              <mc:Fallback>
                <p:oleObj name="数式" r:id="rId4" imgW="2946240" imgH="2184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7" y="927100"/>
                        <a:ext cx="6646863" cy="494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009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50291"/>
              </p:ext>
            </p:extLst>
          </p:nvPr>
        </p:nvGraphicFramePr>
        <p:xfrm>
          <a:off x="638175" y="236537"/>
          <a:ext cx="7820025" cy="585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88" name="数式" r:id="rId4" imgW="3466800" imgH="2590560" progId="Equation.3">
                  <p:embed/>
                </p:oleObj>
              </mc:Choice>
              <mc:Fallback>
                <p:oleObj name="数式" r:id="rId4" imgW="34668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236537"/>
                        <a:ext cx="7820025" cy="585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8791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4866585"/>
            <a:ext cx="15240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63937"/>
              </p:ext>
            </p:extLst>
          </p:nvPr>
        </p:nvGraphicFramePr>
        <p:xfrm>
          <a:off x="1524000" y="533400"/>
          <a:ext cx="6818312" cy="534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07" name="Equation" r:id="rId3" imgW="3022560" imgH="2361960" progId="Equation.DSMT4">
                  <p:embed/>
                </p:oleObj>
              </mc:Choice>
              <mc:Fallback>
                <p:oleObj name="Equation" r:id="rId3" imgW="302256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3400"/>
                        <a:ext cx="6818312" cy="534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37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66469"/>
              </p:ext>
            </p:extLst>
          </p:nvPr>
        </p:nvGraphicFramePr>
        <p:xfrm>
          <a:off x="1143000" y="990600"/>
          <a:ext cx="572770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33" name="数式" r:id="rId4" imgW="2539800" imgH="1612800" progId="Equation.3">
                  <p:embed/>
                </p:oleObj>
              </mc:Choice>
              <mc:Fallback>
                <p:oleObj name="数式" r:id="rId4" imgW="2539800" imgH="1612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572770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9757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t="27462" r="2107" b="3123"/>
          <a:stretch/>
        </p:blipFill>
        <p:spPr bwMode="auto">
          <a:xfrm>
            <a:off x="1451811" y="1219200"/>
            <a:ext cx="5918662" cy="4006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515773"/>
              </p:ext>
            </p:extLst>
          </p:nvPr>
        </p:nvGraphicFramePr>
        <p:xfrm>
          <a:off x="4703763" y="51054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2" name="数式" r:id="rId5" imgW="203040" imgH="164880" progId="Equation.3">
                  <p:embed/>
                </p:oleObj>
              </mc:Choice>
              <mc:Fallback>
                <p:oleObj name="数式" r:id="rId5" imgW="20304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3763" y="51054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381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Example for </a:t>
            </a:r>
            <a:r>
              <a:rPr lang="en-US" sz="2400" i="1" dirty="0">
                <a:solidFill>
                  <a:srgbClr val="FF0000"/>
                </a:solidFill>
                <a:latin typeface="+mj-lt"/>
              </a:rPr>
              <a:t>N=4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7113" y="5410200"/>
            <a:ext cx="735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Note that solution form remains correct for </a:t>
            </a:r>
            <a:r>
              <a:rPr lang="en-US" sz="2400" i="1" dirty="0">
                <a:latin typeface="+mj-lt"/>
              </a:rPr>
              <a:t>N</a:t>
            </a:r>
            <a:r>
              <a:rPr lang="en-US" sz="2400" i="1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/>
              <a:t>∞</a:t>
            </a:r>
          </a:p>
          <a:p>
            <a:endParaRPr lang="en-US" sz="2400" dirty="0">
              <a:latin typeface="+mj-lt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777230"/>
              </p:ext>
            </p:extLst>
          </p:nvPr>
        </p:nvGraphicFramePr>
        <p:xfrm>
          <a:off x="4598987" y="152400"/>
          <a:ext cx="3706813" cy="120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3" name="Equation" r:id="rId7" imgW="2387520" imgH="774360" progId="Equation.DSMT4">
                  <p:embed/>
                </p:oleObj>
              </mc:Choice>
              <mc:Fallback>
                <p:oleObj name="Equation" r:id="rId7" imgW="238752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8987" y="152400"/>
                        <a:ext cx="3706813" cy="120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897986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4" name="Equation" r:id="rId9" imgW="812520" imgH="596880" progId="Equation.DSMT4">
                  <p:embed/>
                </p:oleObj>
              </mc:Choice>
              <mc:Fallback>
                <p:oleObj name="Equation" r:id="rId9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23075"/>
              </p:ext>
            </p:extLst>
          </p:nvPr>
        </p:nvGraphicFramePr>
        <p:xfrm>
          <a:off x="2124075" y="5807075"/>
          <a:ext cx="372745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5" name="Equation" r:id="rId11" imgW="2400120" imgH="380880" progId="Equation.DSMT4">
                  <p:embed/>
                </p:oleObj>
              </mc:Choice>
              <mc:Fallback>
                <p:oleObj name="Equation" r:id="rId11" imgW="240012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807075"/>
                        <a:ext cx="372745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778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4740" y="843142"/>
            <a:ext cx="8011724" cy="1676795"/>
            <a:chOff x="228600" y="1032805"/>
            <a:chExt cx="8645576" cy="1944333"/>
          </a:xfrm>
        </p:grpSpPr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06287080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93" name="数式" r:id="rId4" imgW="241200" imgH="241200" progId="Equation.3">
                    <p:embed/>
                  </p:oleObj>
                </mc:Choice>
                <mc:Fallback>
                  <p:oleObj name="数式" r:id="rId4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5817621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94" name="数式" r:id="rId6" imgW="177480" imgH="241200" progId="Equation.3">
                    <p:embed/>
                  </p:oleObj>
                </mc:Choice>
                <mc:Fallback>
                  <p:oleObj name="数式" r:id="rId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98121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95" name="数式" r:id="rId8" imgW="241200" imgH="241200" progId="Equation.3">
                    <p:embed/>
                  </p:oleObj>
                </mc:Choice>
                <mc:Fallback>
                  <p:oleObj name="数式" r:id="rId8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8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Oval 12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" name="Group 20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2" name="Oval 21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4" name="TextBox 23"/>
          <p:cNvSpPr txBox="1"/>
          <p:nvPr/>
        </p:nvSpPr>
        <p:spPr>
          <a:xfrm>
            <a:off x="152400" y="2286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For extended chain without boundaries: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262898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89260" y="1062335"/>
            <a:ext cx="55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…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787028"/>
              </p:ext>
            </p:extLst>
          </p:nvPr>
        </p:nvGraphicFramePr>
        <p:xfrm>
          <a:off x="789243" y="2393762"/>
          <a:ext cx="7016012" cy="4099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96" name="Equation" r:id="rId11" imgW="5206680" imgH="3035160" progId="Equation.DSMT4">
                  <p:embed/>
                </p:oleObj>
              </mc:Choice>
              <mc:Fallback>
                <p:oleObj name="Equation" r:id="rId11" imgW="5206680" imgH="303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243" y="2393762"/>
                        <a:ext cx="7016012" cy="40996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3985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12" y="1125092"/>
            <a:ext cx="7038975" cy="4495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910878"/>
              </p:ext>
            </p:extLst>
          </p:nvPr>
        </p:nvGraphicFramePr>
        <p:xfrm>
          <a:off x="4951413" y="5257800"/>
          <a:ext cx="4587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4" name="数式" r:id="rId5" imgW="203040" imgH="164880" progId="Equation.3">
                  <p:embed/>
                </p:oleObj>
              </mc:Choice>
              <mc:Fallback>
                <p:oleObj name="数式" r:id="rId5" imgW="20304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5257800"/>
                        <a:ext cx="4587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631700"/>
              </p:ext>
            </p:extLst>
          </p:nvPr>
        </p:nvGraphicFramePr>
        <p:xfrm>
          <a:off x="228600" y="2447925"/>
          <a:ext cx="12620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65" name="Equation" r:id="rId7" imgW="812520" imgH="596880" progId="Equation.DSMT4">
                  <p:embed/>
                </p:oleObj>
              </mc:Choice>
              <mc:Fallback>
                <p:oleObj name="Equation" r:id="rId7" imgW="81252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47925"/>
                        <a:ext cx="1262063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081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2654474" y="1015652"/>
            <a:ext cx="4322788" cy="686681"/>
            <a:chOff x="228600" y="1032805"/>
            <a:chExt cx="4322788" cy="686681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5" name="Group 3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44" name="Oval 43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36" name="Oval 35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4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032805"/>
            <a:ext cx="4322788" cy="686681"/>
            <a:chOff x="228600" y="1032805"/>
            <a:chExt cx="4322788" cy="686681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1447800" y="1079341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2646676" y="1035225"/>
              <a:ext cx="1222900" cy="584869"/>
              <a:chOff x="4174455" y="1037645"/>
              <a:chExt cx="2445799" cy="1169738"/>
            </a:xfrm>
          </p:grpSpPr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74455" y="103764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5522974" y="1106588"/>
                <a:ext cx="1097280" cy="1100795"/>
                <a:chOff x="5522974" y="1106588"/>
                <a:chExt cx="1097280" cy="1100795"/>
              </a:xfrm>
            </p:grpSpPr>
            <p:sp>
              <p:nvSpPr>
                <p:cNvPr id="20" name="Oval 19"/>
                <p:cNvSpPr/>
                <p:nvPr/>
              </p:nvSpPr>
              <p:spPr>
                <a:xfrm>
                  <a:off x="5522974" y="1106588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5586702" y="1253194"/>
                  <a:ext cx="762000" cy="4616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i="1" dirty="0">
                      <a:solidFill>
                        <a:srgbClr val="FFFF00"/>
                      </a:solidFill>
                      <a:latin typeface="+mj-lt"/>
                    </a:rPr>
                    <a:t>m</a:t>
                  </a:r>
                </a:p>
              </p:txBody>
            </p:sp>
          </p:grpSp>
        </p:grpSp>
        <p:sp>
          <p:nvSpPr>
            <p:cNvPr id="22" name="Oval 21"/>
            <p:cNvSpPr/>
            <p:nvPr/>
          </p:nvSpPr>
          <p:spPr>
            <a:xfrm>
              <a:off x="2069796" y="1061118"/>
              <a:ext cx="658368" cy="658368"/>
            </a:xfrm>
            <a:prstGeom prst="ellipse">
              <a:avLst/>
            </a:prstGeom>
            <a:solidFill>
              <a:srgbClr val="DA32A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901627" y="1079342"/>
              <a:ext cx="548640" cy="550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90600" y="1140767"/>
              <a:ext cx="381000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3886200" y="10328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968" t="48570" r="24303" b="37991"/>
            <a:stretch/>
          </p:blipFill>
          <p:spPr bwMode="auto">
            <a:xfrm>
              <a:off x="228600" y="1109005"/>
              <a:ext cx="665188" cy="550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209800" y="1143000"/>
              <a:ext cx="381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infinite  system of masses and springs now with two kinds of masses: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758829"/>
              </p:ext>
            </p:extLst>
          </p:nvPr>
        </p:nvGraphicFramePr>
        <p:xfrm>
          <a:off x="704850" y="2590800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6" name="数式" r:id="rId5" imgW="2971800" imgH="457200" progId="Equation.3">
                  <p:embed/>
                </p:oleObj>
              </mc:Choice>
              <mc:Fallback>
                <p:oleObj name="数式" r:id="rId5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590800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85454"/>
              </p:ext>
            </p:extLst>
          </p:nvPr>
        </p:nvGraphicFramePr>
        <p:xfrm>
          <a:off x="173037" y="4021138"/>
          <a:ext cx="87423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7" name="数式" r:id="rId7" imgW="3873240" imgH="634680" progId="Equation.3">
                  <p:embed/>
                </p:oleObj>
              </mc:Choice>
              <mc:Fallback>
                <p:oleObj name="数式" r:id="rId7" imgW="3873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" y="4021138"/>
                        <a:ext cx="87423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760962"/>
              </p:ext>
            </p:extLst>
          </p:nvPr>
        </p:nvGraphicFramePr>
        <p:xfrm>
          <a:off x="1046162" y="1816100"/>
          <a:ext cx="4016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8" name="数式" r:id="rId9" imgW="177480" imgH="241200" progId="Equation.3">
                  <p:embed/>
                </p:oleObj>
              </mc:Choice>
              <mc:Fallback>
                <p:oleObj name="数式" r:id="rId9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6162" y="1816100"/>
                        <a:ext cx="4016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215189"/>
              </p:ext>
            </p:extLst>
          </p:nvPr>
        </p:nvGraphicFramePr>
        <p:xfrm>
          <a:off x="2189163" y="1828800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9" name="数式" r:id="rId11" imgW="177480" imgH="241200" progId="Equation.3">
                  <p:embed/>
                </p:oleObj>
              </mc:Choice>
              <mc:Fallback>
                <p:oleObj name="数式" r:id="rId11" imgW="177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828800"/>
                        <a:ext cx="40163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70354"/>
              </p:ext>
            </p:extLst>
          </p:nvPr>
        </p:nvGraphicFramePr>
        <p:xfrm>
          <a:off x="4541838" y="1816100"/>
          <a:ext cx="5746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0" name="数式" r:id="rId13" imgW="253800" imgH="241200" progId="Equation.3">
                  <p:embed/>
                </p:oleObj>
              </mc:Choice>
              <mc:Fallback>
                <p:oleObj name="数式" r:id="rId13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1816100"/>
                        <a:ext cx="5746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010178"/>
              </p:ext>
            </p:extLst>
          </p:nvPr>
        </p:nvGraphicFramePr>
        <p:xfrm>
          <a:off x="3336925" y="1828800"/>
          <a:ext cx="5445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1" name="数式" r:id="rId15" imgW="241200" imgH="241200" progId="Equation.3">
                  <p:embed/>
                </p:oleObj>
              </mc:Choice>
              <mc:Fallback>
                <p:oleObj name="数式" r:id="rId15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925" y="1828800"/>
                        <a:ext cx="5445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184485"/>
              </p:ext>
            </p:extLst>
          </p:nvPr>
        </p:nvGraphicFramePr>
        <p:xfrm>
          <a:off x="5853113" y="1828800"/>
          <a:ext cx="5730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22" name="数式" r:id="rId17" imgW="253800" imgH="241200" progId="Equation.3">
                  <p:embed/>
                </p:oleObj>
              </mc:Choice>
              <mc:Fallback>
                <p:oleObj name="数式" r:id="rId17" imgW="253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113" y="1828800"/>
                        <a:ext cx="5730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15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44891"/>
              </p:ext>
            </p:extLst>
          </p:nvPr>
        </p:nvGraphicFramePr>
        <p:xfrm>
          <a:off x="152400" y="228600"/>
          <a:ext cx="8742363" cy="482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0" name="数式" r:id="rId4" imgW="3873240" imgH="2133360" progId="Equation.3">
                  <p:embed/>
                </p:oleObj>
              </mc:Choice>
              <mc:Fallback>
                <p:oleObj name="数式" r:id="rId4" imgW="387324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8742363" cy="482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345100"/>
              </p:ext>
            </p:extLst>
          </p:nvPr>
        </p:nvGraphicFramePr>
        <p:xfrm>
          <a:off x="820738" y="5157788"/>
          <a:ext cx="4700587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31" name="数式" r:id="rId6" imgW="2082600" imgH="482400" progId="Equation.3">
                  <p:embed/>
                </p:oleObj>
              </mc:Choice>
              <mc:Fallback>
                <p:oleObj name="数式" r:id="rId6" imgW="2082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5157788"/>
                        <a:ext cx="4700587" cy="1090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873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87526" y="5938907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E2856D-8098-4096-95E8-4BD138748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26" y="262007"/>
            <a:ext cx="84582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18902"/>
              </p:ext>
            </p:extLst>
          </p:nvPr>
        </p:nvGraphicFramePr>
        <p:xfrm>
          <a:off x="447675" y="381000"/>
          <a:ext cx="5819775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6" name="数式" r:id="rId4" imgW="2577960" imgH="1168200" progId="Equation.3">
                  <p:embed/>
                </p:oleObj>
              </mc:Choice>
              <mc:Fallback>
                <p:oleObj name="数式" r:id="rId4" imgW="257796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381000"/>
                        <a:ext cx="5819775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02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" y="3100387"/>
            <a:ext cx="5886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4419600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7375" y="5939135"/>
            <a:ext cx="885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qa</a:t>
            </a:r>
            <a:r>
              <a:rPr lang="en-US" sz="2400" dirty="0">
                <a:latin typeface="+mj-lt"/>
              </a:rPr>
              <a:t>/</a:t>
            </a:r>
            <a:r>
              <a:rPr lang="en-US" sz="2400" dirty="0">
                <a:latin typeface="Symbol" pitchFamily="18" charset="2"/>
              </a:rPr>
              <a:t>p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352170"/>
              </p:ext>
            </p:extLst>
          </p:nvPr>
        </p:nvGraphicFramePr>
        <p:xfrm>
          <a:off x="3352800" y="3228975"/>
          <a:ext cx="106203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7" name="数式" r:id="rId7" imgW="469800" imgH="177480" progId="Equation.3">
                  <p:embed/>
                </p:oleObj>
              </mc:Choice>
              <mc:Fallback>
                <p:oleObj name="数式" r:id="rId7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28975"/>
                        <a:ext cx="1062038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725644"/>
              </p:ext>
            </p:extLst>
          </p:nvPr>
        </p:nvGraphicFramePr>
        <p:xfrm>
          <a:off x="3281362" y="4648200"/>
          <a:ext cx="106203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98" name="数式" r:id="rId9" imgW="469800" imgH="177480" progId="Equation.3">
                  <p:embed/>
                </p:oleObj>
              </mc:Choice>
              <mc:Fallback>
                <p:oleObj name="数式" r:id="rId9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2" y="4648200"/>
                        <a:ext cx="106203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3505200" y="4495800"/>
            <a:ext cx="51816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971800" y="3810000"/>
            <a:ext cx="533400" cy="990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505200" y="3505200"/>
            <a:ext cx="457200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962400" y="3505200"/>
            <a:ext cx="381000" cy="8001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321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Eigenvectors: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557583"/>
              </p:ext>
            </p:extLst>
          </p:nvPr>
        </p:nvGraphicFramePr>
        <p:xfrm>
          <a:off x="1447800" y="609600"/>
          <a:ext cx="5073650" cy="562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5" name="数式" r:id="rId4" imgW="2247840" imgH="2489040" progId="Equation.3">
                  <p:embed/>
                </p:oleObj>
              </mc:Choice>
              <mc:Fallback>
                <p:oleObj name="数式" r:id="rId4" imgW="224784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609600"/>
                        <a:ext cx="5073650" cy="562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6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93" t="6681" r="54765" b="18163"/>
          <a:stretch/>
        </p:blipFill>
        <p:spPr>
          <a:xfrm>
            <a:off x="2514600" y="2324134"/>
            <a:ext cx="4952904" cy="445766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536237"/>
              </p:ext>
            </p:extLst>
          </p:nvPr>
        </p:nvGraphicFramePr>
        <p:xfrm>
          <a:off x="990600" y="376237"/>
          <a:ext cx="758190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15" name="Equation" r:id="rId5" imgW="5079960" imgH="1536480" progId="Equation.DSMT4">
                  <p:embed/>
                </p:oleObj>
              </mc:Choice>
              <mc:Fallback>
                <p:oleObj name="Equation" r:id="rId5" imgW="507996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376237"/>
                        <a:ext cx="7581900" cy="2290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5429" y="4034135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V(</a:t>
            </a:r>
            <a:r>
              <a:rPr lang="en-US" sz="2400" i="1" dirty="0" err="1">
                <a:latin typeface="+mj-lt"/>
              </a:rPr>
              <a:t>x,y</a:t>
            </a:r>
            <a:r>
              <a:rPr lang="en-US" sz="2400" i="1" dirty="0">
                <a:latin typeface="+mj-lt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762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Potential in 2 and more dimensions</a:t>
            </a:r>
          </a:p>
        </p:txBody>
      </p:sp>
    </p:spTree>
    <p:extLst>
      <p:ext uri="{BB962C8B-B14F-4D97-AF65-F5344CB8AC3E}">
        <p14:creationId xmlns:p14="http://schemas.microsoft.com/office/powerpoint/2010/main" val="84546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347449"/>
              </p:ext>
            </p:extLst>
          </p:nvPr>
        </p:nvGraphicFramePr>
        <p:xfrm>
          <a:off x="4463197" y="1709738"/>
          <a:ext cx="3928901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39" name="Equation" r:id="rId4" imgW="2234880" imgH="914400" progId="Equation.DSMT4">
                  <p:embed/>
                </p:oleObj>
              </mc:Choice>
              <mc:Fallback>
                <p:oleObj name="Equation" r:id="rId4" imgW="22348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97" y="1709738"/>
                        <a:ext cx="3928901" cy="1490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8710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6200" y="1931015"/>
            <a:ext cx="4267200" cy="3369350"/>
            <a:chOff x="533400" y="1931015"/>
            <a:chExt cx="4267200" cy="3369350"/>
          </a:xfrm>
        </p:grpSpPr>
        <p:grpSp>
          <p:nvGrpSpPr>
            <p:cNvPr id="23" name="Group 2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6" name="Isosceles Triangle 5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15" name="Straight Arrow Connector 14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7964096">
              <a:off x="114789" y="3243640"/>
              <a:ext cx="2595999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5443562"/>
                </p:ext>
              </p:extLst>
            </p:nvPr>
          </p:nvGraphicFramePr>
          <p:xfrm>
            <a:off x="712153" y="2814236"/>
            <a:ext cx="827087" cy="576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829" name="数式" r:id="rId4" imgW="203040" imgH="228600" progId="Equation.3">
                    <p:embed/>
                  </p:oleObj>
                </mc:Choice>
                <mc:Fallback>
                  <p:oleObj name="数式" r:id="rId4" imgW="2030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2153" y="2814236"/>
                          <a:ext cx="827087" cy="576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871111"/>
              </p:ext>
            </p:extLst>
          </p:nvPr>
        </p:nvGraphicFramePr>
        <p:xfrm>
          <a:off x="3903686" y="2122530"/>
          <a:ext cx="5087914" cy="336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0" name="Equation" r:id="rId6" imgW="3720960" imgH="2527200" progId="Equation.DSMT4">
                  <p:embed/>
                </p:oleObj>
              </mc:Choice>
              <mc:Fallback>
                <p:oleObj name="Equation" r:id="rId6" imgW="3720960" imgH="252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86" y="2122530"/>
                        <a:ext cx="5087914" cy="336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48545"/>
              </p:ext>
            </p:extLst>
          </p:nvPr>
        </p:nvGraphicFramePr>
        <p:xfrm>
          <a:off x="533400" y="5347117"/>
          <a:ext cx="2812407" cy="977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31" name="Equation" r:id="rId8" imgW="2082600" imgH="723600" progId="Equation.DSMT4">
                  <p:embed/>
                </p:oleObj>
              </mc:Choice>
              <mc:Fallback>
                <p:oleObj name="Equation" r:id="rId8" imgW="208260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3400" y="5347117"/>
                        <a:ext cx="2812407" cy="977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50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197004"/>
              </p:ext>
            </p:extLst>
          </p:nvPr>
        </p:nvGraphicFramePr>
        <p:xfrm>
          <a:off x="609600" y="838200"/>
          <a:ext cx="6372225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87" name="Equation" r:id="rId4" imgW="4279680" imgH="4203360" progId="Equation.DSMT4">
                  <p:embed/>
                </p:oleObj>
              </mc:Choice>
              <mc:Fallback>
                <p:oleObj name="Equation" r:id="rId4" imgW="4279680" imgH="4203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38200"/>
                        <a:ext cx="6372225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762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</p:spTree>
    <p:extLst>
      <p:ext uri="{BB962C8B-B14F-4D97-AF65-F5344CB8AC3E}">
        <p14:creationId xmlns:p14="http://schemas.microsoft.com/office/powerpoint/2010/main" val="3461167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89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5" t="27635" r="15528" b="15972"/>
          <a:stretch/>
        </p:blipFill>
        <p:spPr bwMode="auto">
          <a:xfrm>
            <a:off x="533400" y="1493520"/>
            <a:ext cx="6718515" cy="423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954744"/>
              </p:ext>
            </p:extLst>
          </p:nvPr>
        </p:nvGraphicFramePr>
        <p:xfrm>
          <a:off x="237275" y="26670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7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275" y="26670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959011"/>
              </p:ext>
            </p:extLst>
          </p:nvPr>
        </p:nvGraphicFramePr>
        <p:xfrm>
          <a:off x="6943725" y="1493838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8" name="Equation" r:id="rId7" imgW="533160" imgH="2171520" progId="Equation.DSMT4">
                  <p:embed/>
                </p:oleObj>
              </mc:Choice>
              <mc:Fallback>
                <p:oleObj name="Equation" r:id="rId7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3725" y="1493838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0" y="3429000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= </a:t>
            </a:r>
            <a:r>
              <a:rPr lang="en-US" sz="2400" dirty="0">
                <a:latin typeface="Symbol" pitchFamily="18" charset="2"/>
              </a:rPr>
              <a:t>w</a:t>
            </a:r>
            <a:r>
              <a:rPr lang="en-US" sz="2400" baseline="30000" dirty="0">
                <a:latin typeface="+mj-lt"/>
              </a:rPr>
              <a:t>2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56402"/>
              </p:ext>
            </p:extLst>
          </p:nvPr>
        </p:nvGraphicFramePr>
        <p:xfrm>
          <a:off x="8178800" y="1524000"/>
          <a:ext cx="889000" cy="423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9" name="Equation" r:id="rId9" imgW="533160" imgH="2171520" progId="Equation.DSMT4">
                  <p:embed/>
                </p:oleObj>
              </mc:Choice>
              <mc:Fallback>
                <p:oleObj name="Equation" r:id="rId9" imgW="533160" imgH="2171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1524000"/>
                        <a:ext cx="889000" cy="423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9579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4101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 – normal modes of a system with the symmetry of an equilateral triangle -- continued</a:t>
            </a: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09" t="24646" r="38607" b="30547"/>
          <a:stretch/>
        </p:blipFill>
        <p:spPr bwMode="auto">
          <a:xfrm>
            <a:off x="6172200" y="1905000"/>
            <a:ext cx="1666327" cy="336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19100" y="1931015"/>
            <a:ext cx="4381500" cy="3483650"/>
            <a:chOff x="419100" y="1931015"/>
            <a:chExt cx="4381500" cy="3483650"/>
          </a:xfrm>
        </p:grpSpPr>
        <p:grpSp>
          <p:nvGrpSpPr>
            <p:cNvPr id="13" name="Group 12"/>
            <p:cNvGrpSpPr/>
            <p:nvPr/>
          </p:nvGrpSpPr>
          <p:grpSpPr>
            <a:xfrm>
              <a:off x="533400" y="1931015"/>
              <a:ext cx="4267200" cy="3369350"/>
              <a:chOff x="533400" y="1931015"/>
              <a:chExt cx="4267200" cy="336935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3400" y="1931015"/>
                <a:ext cx="3238500" cy="3026450"/>
                <a:chOff x="2171700" y="1931015"/>
                <a:chExt cx="3238500" cy="3026450"/>
              </a:xfrm>
            </p:grpSpPr>
            <p:sp>
              <p:nvSpPr>
                <p:cNvPr id="27" name="Isosceles Triangle 26"/>
                <p:cNvSpPr/>
                <p:nvPr/>
              </p:nvSpPr>
              <p:spPr>
                <a:xfrm>
                  <a:off x="2362200" y="2133600"/>
                  <a:ext cx="2895600" cy="2514600"/>
                </a:xfrm>
                <a:prstGeom prst="triangle">
                  <a:avLst/>
                </a:prstGeom>
                <a:noFill/>
                <a:ln w="1016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2171700" y="44577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619500" y="19431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5029200" y="4495800"/>
                  <a:ext cx="381000" cy="381000"/>
                </a:xfrm>
                <a:prstGeom prst="ellips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1717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1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96640" y="1931015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3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95800"/>
                  <a:ext cx="381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schemeClr val="bg1"/>
                      </a:solidFill>
                      <a:latin typeface="+mj-lt"/>
                    </a:rPr>
                    <a:t>2</a:t>
                  </a:r>
                </a:p>
              </p:txBody>
            </p:sp>
          </p:grpSp>
          <p:cxnSp>
            <p:nvCxnSpPr>
              <p:cNvPr id="21" name="Straight Arrow Connector 20"/>
              <p:cNvCxnSpPr/>
              <p:nvPr/>
            </p:nvCxnSpPr>
            <p:spPr>
              <a:xfrm>
                <a:off x="838200" y="4726633"/>
                <a:ext cx="304800" cy="45496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>
                <a:off x="2286000" y="2209800"/>
                <a:ext cx="5334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flipV="1">
                <a:off x="3657600" y="4267200"/>
                <a:ext cx="609600" cy="457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1143000" y="48387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1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95600" y="19812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3</a:t>
                </a:r>
                <a:endParaRPr lang="en-US" sz="2400" b="1" dirty="0">
                  <a:latin typeface="+mj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114800" y="38100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+mj-lt"/>
                  </a:rPr>
                  <a:t>u</a:t>
                </a:r>
                <a:r>
                  <a:rPr lang="en-US" sz="2400" b="1" baseline="-25000" dirty="0">
                    <a:latin typeface="+mj-lt"/>
                  </a:rPr>
                  <a:t>2</a:t>
                </a:r>
                <a:endParaRPr lang="en-US" sz="2400" b="1" dirty="0">
                  <a:latin typeface="+mj-lt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723900" y="29718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86100" y="31242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00300" y="471993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3147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874520" y="2442865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00" y="4953000"/>
              <a:ext cx="647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+mj-lt"/>
                </a:rPr>
                <a:t>m</a:t>
              </a:r>
            </a:p>
          </p:txBody>
        </p:sp>
      </p:grp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98156"/>
              </p:ext>
            </p:extLst>
          </p:nvPr>
        </p:nvGraphicFramePr>
        <p:xfrm>
          <a:off x="7473950" y="2946400"/>
          <a:ext cx="450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8" name="数式" r:id="rId5" imgW="190440" imgH="393480" progId="Equation.3">
                  <p:embed/>
                </p:oleObj>
              </mc:Choice>
              <mc:Fallback>
                <p:oleObj name="数式" r:id="rId5" imgW="190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950" y="2946400"/>
                        <a:ext cx="45085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67362"/>
              </p:ext>
            </p:extLst>
          </p:nvPr>
        </p:nvGraphicFramePr>
        <p:xfrm>
          <a:off x="5541963" y="3179763"/>
          <a:ext cx="8112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9" name="数式" r:id="rId7" imgW="342720" imgH="203040" progId="Equation.3">
                  <p:embed/>
                </p:oleObj>
              </mc:Choice>
              <mc:Fallback>
                <p:oleObj name="数式" r:id="rId7" imgW="3427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3179763"/>
                        <a:ext cx="81121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13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3-dimensional periodic lattices</a:t>
            </a:r>
          </a:p>
          <a:p>
            <a:r>
              <a:rPr lang="en-US" sz="2400" dirty="0">
                <a:latin typeface="+mj-lt"/>
              </a:rPr>
              <a:t>    Example – face-centered-cubic unit cell (Al or Ni)</a:t>
            </a:r>
          </a:p>
        </p:txBody>
      </p:sp>
      <p:pic>
        <p:nvPicPr>
          <p:cNvPr id="6" name="Picture 4" descr="http://ecee.colorado.edu/%7Ebart/book/fc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4948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thumb/c/c1/Brillouin_Zone_%281st,_FCC%29.svg/360px-Brillouin_Zone_%281st,_FCC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3229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15240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atom positions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5000" y="1477134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Diagram of q-space    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>
                <a:latin typeface="+mj-lt"/>
              </a:rPr>
              <a:t>(q)</a:t>
            </a:r>
          </a:p>
        </p:txBody>
      </p:sp>
    </p:spTree>
    <p:extLst>
      <p:ext uri="{BB962C8B-B14F-4D97-AF65-F5344CB8AC3E}">
        <p14:creationId xmlns:p14="http://schemas.microsoft.com/office/powerpoint/2010/main" val="103578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7690" t="24565" r="50362" b="46776"/>
          <a:stretch/>
        </p:blipFill>
        <p:spPr>
          <a:xfrm>
            <a:off x="0" y="1066800"/>
            <a:ext cx="4610100" cy="266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425" t="53178" r="50891" b="16524"/>
          <a:stretch/>
        </p:blipFill>
        <p:spPr>
          <a:xfrm>
            <a:off x="4495800" y="990600"/>
            <a:ext cx="4572000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6369" t="83521" r="49307" b="5015"/>
          <a:stretch/>
        </p:blipFill>
        <p:spPr>
          <a:xfrm>
            <a:off x="2362200" y="4114800"/>
            <a:ext cx="49530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4191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From:   PRB </a:t>
            </a:r>
            <a:r>
              <a:rPr lang="en-US" sz="2400" b="1" dirty="0">
                <a:latin typeface="+mj-lt"/>
              </a:rPr>
              <a:t>59 </a:t>
            </a:r>
            <a:r>
              <a:rPr lang="en-US" sz="2400" dirty="0">
                <a:latin typeface="+mj-lt"/>
              </a:rPr>
              <a:t>3395 (1999);  </a:t>
            </a:r>
            <a:r>
              <a:rPr lang="en-US" sz="2400" dirty="0" err="1">
                <a:latin typeface="+mj-lt"/>
              </a:rPr>
              <a:t>Mishin</a:t>
            </a:r>
            <a:r>
              <a:rPr lang="en-US" sz="2400" dirty="0">
                <a:latin typeface="+mj-lt"/>
              </a:rPr>
              <a:t> et. al. </a:t>
            </a:r>
            <a:r>
              <a:rPr lang="en-US" sz="2400" i="1" dirty="0">
                <a:latin typeface="Symbol" panose="05050102010706020507" pitchFamily="18" charset="2"/>
              </a:rPr>
              <a:t>n</a:t>
            </a:r>
            <a:r>
              <a:rPr lang="en-US" sz="2400" i="1" dirty="0"/>
              <a:t>(q)</a:t>
            </a: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6960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95A98-36B4-4E48-90DB-9D541802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A05CD-5C9C-4FC0-AE1B-12F1F67F7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E1B06-6F8F-43E6-8D22-CCFF4CF83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D402E-BF50-40B6-BD9B-9E08CF1E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3368"/>
            <a:ext cx="9144000" cy="58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2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pic>
        <p:nvPicPr>
          <p:cNvPr id="182274" name="Picture 2" descr="http://phycomp.technion.ac.il/%7Enika/diamond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1600200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04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Lattice vibrations for 3-dimensional lattice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1600" y="9144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Example:  diamond lattice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715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Ref:   http://phycomp.technion.ac.il/~nika/diamond_structure.html</a:t>
            </a:r>
          </a:p>
        </p:txBody>
      </p:sp>
    </p:spTree>
    <p:extLst>
      <p:ext uri="{BB962C8B-B14F-4D97-AF65-F5344CB8AC3E}">
        <p14:creationId xmlns:p14="http://schemas.microsoft.com/office/powerpoint/2010/main" val="2805206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891955"/>
              </p:ext>
            </p:extLst>
          </p:nvPr>
        </p:nvGraphicFramePr>
        <p:xfrm>
          <a:off x="533400" y="457200"/>
          <a:ext cx="7150100" cy="2120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0" name="数式" r:id="rId4" imgW="4114800" imgH="1218960" progId="Equation.3">
                  <p:embed/>
                </p:oleObj>
              </mc:Choice>
              <mc:Fallback>
                <p:oleObj name="数式" r:id="rId4" imgW="41148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57200"/>
                        <a:ext cx="7150100" cy="21201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788774"/>
              </p:ext>
            </p:extLst>
          </p:nvPr>
        </p:nvGraphicFramePr>
        <p:xfrm>
          <a:off x="685800" y="2667000"/>
          <a:ext cx="4913312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1" name="数式" r:id="rId6" imgW="2831760" imgH="1930320" progId="Equation.3">
                  <p:embed/>
                </p:oleObj>
              </mc:Choice>
              <mc:Fallback>
                <p:oleObj name="数式" r:id="rId6" imgW="283176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4913312" cy="335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42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612212"/>
              </p:ext>
            </p:extLst>
          </p:nvPr>
        </p:nvGraphicFramePr>
        <p:xfrm>
          <a:off x="684213" y="533400"/>
          <a:ext cx="5221287" cy="466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82" name="数式" r:id="rId4" imgW="3009600" imgH="2679480" progId="Equation.3">
                  <p:embed/>
                </p:oleObj>
              </mc:Choice>
              <mc:Fallback>
                <p:oleObj name="数式" r:id="rId4" imgW="3009600" imgH="267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533400"/>
                        <a:ext cx="5221287" cy="466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5911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513338"/>
              </p:ext>
            </p:extLst>
          </p:nvPr>
        </p:nvGraphicFramePr>
        <p:xfrm>
          <a:off x="925513" y="666750"/>
          <a:ext cx="5045075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6" name="数式" r:id="rId4" imgW="2908080" imgH="2031840" progId="Equation.3">
                  <p:embed/>
                </p:oleObj>
              </mc:Choice>
              <mc:Fallback>
                <p:oleObj name="数式" r:id="rId4" imgW="2908080" imgH="2031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666750"/>
                        <a:ext cx="5045075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5640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7" t="14831" r="30157" b="8013"/>
          <a:stretch/>
        </p:blipFill>
        <p:spPr bwMode="auto">
          <a:xfrm>
            <a:off x="2667000" y="152400"/>
            <a:ext cx="6124302" cy="6320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609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B. P. </a:t>
            </a:r>
            <a:r>
              <a:rPr lang="en-US" dirty="0" err="1">
                <a:latin typeface="+mj-lt"/>
              </a:rPr>
              <a:t>Pandy</a:t>
            </a:r>
            <a:r>
              <a:rPr lang="en-US" dirty="0">
                <a:latin typeface="+mj-lt"/>
              </a:rPr>
              <a:t> and B. </a:t>
            </a:r>
            <a:r>
              <a:rPr lang="en-US" dirty="0" err="1">
                <a:latin typeface="+mj-lt"/>
              </a:rPr>
              <a:t>Dayal</a:t>
            </a:r>
            <a:r>
              <a:rPr lang="en-US" dirty="0">
                <a:latin typeface="+mj-lt"/>
              </a:rPr>
              <a:t>, J. Phys. C. Solid State Phys. </a:t>
            </a:r>
            <a:r>
              <a:rPr lang="en-US" b="1" dirty="0">
                <a:latin typeface="+mj-lt"/>
              </a:rPr>
              <a:t>6</a:t>
            </a:r>
            <a:r>
              <a:rPr lang="en-US" dirty="0">
                <a:latin typeface="+mj-lt"/>
              </a:rPr>
              <a:t> 2943 (1973)</a:t>
            </a:r>
          </a:p>
        </p:txBody>
      </p:sp>
    </p:spTree>
    <p:extLst>
      <p:ext uri="{BB962C8B-B14F-4D97-AF65-F5344CB8AC3E}">
        <p14:creationId xmlns:p14="http://schemas.microsoft.com/office/powerpoint/2010/main" val="143925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9B869E-E888-492E-AD36-633CBB15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D99A-52CA-41F6-98BE-8399CBA55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07DE9-E620-4988-B29A-3C0C1F2B8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79F88-2F3C-4A27-A115-FDA582C4FB3D}"/>
              </a:ext>
            </a:extLst>
          </p:cNvPr>
          <p:cNvSpPr txBox="1"/>
          <p:nvPr/>
        </p:nvSpPr>
        <p:spPr>
          <a:xfrm>
            <a:off x="533400" y="381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Additional digression on matrix properties</a:t>
            </a:r>
          </a:p>
          <a:p>
            <a:r>
              <a:rPr lang="en-US" sz="2400" dirty="0">
                <a:latin typeface="+mj-lt"/>
              </a:rPr>
              <a:t>   Singular value decomposition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05DB10A-05E6-4FF9-B00D-8E6623990A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365251"/>
              </p:ext>
            </p:extLst>
          </p:nvPr>
        </p:nvGraphicFramePr>
        <p:xfrm>
          <a:off x="1449388" y="1231900"/>
          <a:ext cx="702151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1" name="数式" r:id="rId4" imgW="2450880" imgH="1854000" progId="Equation.3">
                  <p:embed/>
                </p:oleObj>
              </mc:Choice>
              <mc:Fallback>
                <p:oleObj name="数式" r:id="rId4" imgW="2450880" imgH="18540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1231900"/>
                        <a:ext cx="7021512" cy="524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31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F62BB-C7F8-4E9F-9140-E748FF7EE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3C6DA4-D4AF-4ADA-9613-964E4870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4E363-7D55-4654-AE3C-DF42812F2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09774B-7CE9-4B1F-A4CB-F92CDF840F38}"/>
              </a:ext>
            </a:extLst>
          </p:cNvPr>
          <p:cNvSpPr txBox="1"/>
          <p:nvPr/>
        </p:nvSpPr>
        <p:spPr>
          <a:xfrm>
            <a:off x="305593" y="124619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Singular value decomposition -- continued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77D63CC-3202-440E-A15A-6A5D49B4B0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78788"/>
              </p:ext>
            </p:extLst>
          </p:nvPr>
        </p:nvGraphicFramePr>
        <p:xfrm>
          <a:off x="298967" y="586284"/>
          <a:ext cx="6678303" cy="318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5" name="数式" r:id="rId4" imgW="2527200" imgH="1218960" progId="Equation.3">
                  <p:embed/>
                </p:oleObj>
              </mc:Choice>
              <mc:Fallback>
                <p:oleObj name="数式" r:id="rId4" imgW="2527200" imgH="121896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67" y="586284"/>
                        <a:ext cx="6678303" cy="31817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50BE41D-6C3F-4E78-A341-651AB0F25B13}"/>
              </a:ext>
            </a:extLst>
          </p:cNvPr>
          <p:cNvSpPr txBox="1"/>
          <p:nvPr/>
        </p:nvSpPr>
        <p:spPr>
          <a:xfrm>
            <a:off x="190500" y="3810000"/>
            <a:ext cx="8763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Details are complicated ….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 Your question -- </a:t>
            </a:r>
            <a:r>
              <a:rPr lang="en-US" sz="2000" dirty="0"/>
              <a:t>what's all the fuss about singular values? What's their importance relative to eigenvalues? </a:t>
            </a:r>
          </a:p>
          <a:p>
            <a:endParaRPr lang="en-US" sz="2000" dirty="0"/>
          </a:p>
          <a:p>
            <a:r>
              <a:rPr lang="en-US" sz="2000" dirty="0"/>
              <a:t>Comment – I would like to see a bigger fuss.    SVD is different from eigenvalue analysis and more broadly applicable.  At a minimum SVD analysis identifies mathematically poorly posed problems and offers a “fix”.</a:t>
            </a:r>
          </a:p>
          <a:p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7566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718272"/>
              </p:ext>
            </p:extLst>
          </p:nvPr>
        </p:nvGraphicFramePr>
        <p:xfrm>
          <a:off x="1010774" y="3581400"/>
          <a:ext cx="7188200" cy="183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70" name="数式" r:id="rId4" imgW="3174840" imgH="812520" progId="Equation.3">
                  <p:embed/>
                </p:oleObj>
              </mc:Choice>
              <mc:Fallback>
                <p:oleObj name="数式" r:id="rId4" imgW="317484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774" y="3581400"/>
                        <a:ext cx="7188200" cy="183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33400" y="457200"/>
            <a:ext cx="6096000" cy="2833688"/>
            <a:chOff x="533400" y="457200"/>
            <a:chExt cx="6096000" cy="2833688"/>
          </a:xfrm>
        </p:grpSpPr>
        <p:grpSp>
          <p:nvGrpSpPr>
            <p:cNvPr id="7" name="Group 6"/>
            <p:cNvGrpSpPr/>
            <p:nvPr/>
          </p:nvGrpSpPr>
          <p:grpSpPr>
            <a:xfrm>
              <a:off x="533400" y="457200"/>
              <a:ext cx="6096000" cy="2833688"/>
              <a:chOff x="533400" y="457200"/>
              <a:chExt cx="6096000" cy="28336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33400" y="457200"/>
                <a:ext cx="533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+mj-lt"/>
                  </a:rPr>
                  <a:t>Example – linear molecule</a:t>
                </a:r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939508" y="1054863"/>
                <a:ext cx="5655200" cy="1189028"/>
                <a:chOff x="939508" y="1054863"/>
                <a:chExt cx="5655200" cy="1189028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2022274" y="114309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1" name="Oval 20"/>
                <p:cNvSpPr/>
                <p:nvPr/>
              </p:nvSpPr>
              <p:spPr>
                <a:xfrm>
                  <a:off x="5497428" y="112380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939508" y="1143096"/>
                  <a:ext cx="1097280" cy="1100795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3325949" y="1282012"/>
                  <a:ext cx="822960" cy="82296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48909" y="1054863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cxnSp>
            <p:nvCxnSpPr>
              <p:cNvPr id="13" name="Straight Connector 12"/>
              <p:cNvCxnSpPr/>
              <p:nvPr/>
            </p:nvCxnSpPr>
            <p:spPr>
              <a:xfrm>
                <a:off x="533400" y="1143096"/>
                <a:ext cx="0" cy="21335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33400" y="2590800"/>
                <a:ext cx="95474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33400" y="2819400"/>
                <a:ext cx="3204029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533400" y="3048000"/>
                <a:ext cx="551266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5708583"/>
                  </p:ext>
                </p:extLst>
              </p:nvPr>
            </p:nvGraphicFramePr>
            <p:xfrm>
              <a:off x="1579562" y="2292350"/>
              <a:ext cx="401638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71" name="数式" r:id="rId7" imgW="177480" imgH="228600" progId="Equation.3">
                      <p:embed/>
                    </p:oleObj>
                  </mc:Choice>
                  <mc:Fallback>
                    <p:oleObj name="数式" r:id="rId7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79562" y="2292350"/>
                            <a:ext cx="401638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076199"/>
                  </p:ext>
                </p:extLst>
              </p:nvPr>
            </p:nvGraphicFramePr>
            <p:xfrm>
              <a:off x="3865563" y="2444750"/>
              <a:ext cx="401637" cy="517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72" name="数式" r:id="rId9" imgW="177480" imgH="228600" progId="Equation.3">
                      <p:embed/>
                    </p:oleObj>
                  </mc:Choice>
                  <mc:Fallback>
                    <p:oleObj name="数式" r:id="rId9" imgW="1774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65563" y="2444750"/>
                            <a:ext cx="401637" cy="517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1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254375"/>
                  </p:ext>
                </p:extLst>
              </p:nvPr>
            </p:nvGraphicFramePr>
            <p:xfrm>
              <a:off x="6227763" y="2744788"/>
              <a:ext cx="401637" cy="5461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6773" name="数式" r:id="rId11" imgW="177480" imgH="241200" progId="Equation.3">
                      <p:embed/>
                    </p:oleObj>
                  </mc:Choice>
                  <mc:Fallback>
                    <p:oleObj name="数式" r:id="rId11" imgW="177480" imgH="241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27763" y="2744788"/>
                            <a:ext cx="401637" cy="5461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8" name="TextBox 7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993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58120"/>
              </p:ext>
            </p:extLst>
          </p:nvPr>
        </p:nvGraphicFramePr>
        <p:xfrm>
          <a:off x="762000" y="2012632"/>
          <a:ext cx="6613525" cy="201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3" name="数式" r:id="rId4" imgW="2920680" imgH="888840" progId="Equation.3">
                  <p:embed/>
                </p:oleObj>
              </mc:Choice>
              <mc:Fallback>
                <p:oleObj name="数式" r:id="rId4" imgW="29206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12632"/>
                        <a:ext cx="6613525" cy="201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161904"/>
              </p:ext>
            </p:extLst>
          </p:nvPr>
        </p:nvGraphicFramePr>
        <p:xfrm>
          <a:off x="762000" y="4037012"/>
          <a:ext cx="451485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4" name="数式" r:id="rId6" imgW="1993680" imgH="990360" progId="Equation.3">
                  <p:embed/>
                </p:oleObj>
              </mc:Choice>
              <mc:Fallback>
                <p:oleObj name="数式" r:id="rId6" imgW="199368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037012"/>
                        <a:ext cx="4514850" cy="231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75773"/>
              </p:ext>
            </p:extLst>
          </p:nvPr>
        </p:nvGraphicFramePr>
        <p:xfrm>
          <a:off x="253947" y="457200"/>
          <a:ext cx="8636105" cy="1355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75" name="Equation" r:id="rId8" imgW="6070320" imgH="952200" progId="Equation.DSMT4">
                  <p:embed/>
                </p:oleObj>
              </mc:Choice>
              <mc:Fallback>
                <p:oleObj name="Equation" r:id="rId8" imgW="607032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947" y="457200"/>
                        <a:ext cx="8636105" cy="1355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19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55184" y="1054863"/>
            <a:ext cx="5655200" cy="1189028"/>
            <a:chOff x="939508" y="1054863"/>
            <a:chExt cx="5655200" cy="1189028"/>
          </a:xfrm>
        </p:grpSpPr>
        <p:grpSp>
          <p:nvGrpSpPr>
            <p:cNvPr id="6" name="Group 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Oval 1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39584" y="2743200"/>
            <a:ext cx="5655200" cy="1189028"/>
            <a:chOff x="939508" y="1054863"/>
            <a:chExt cx="5655200" cy="1189028"/>
          </a:xfrm>
        </p:grpSpPr>
        <p:grpSp>
          <p:nvGrpSpPr>
            <p:cNvPr id="16" name="Group 1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96692" y="4570549"/>
            <a:ext cx="5655200" cy="1189028"/>
            <a:chOff x="939508" y="1054863"/>
            <a:chExt cx="5655200" cy="1189028"/>
          </a:xfrm>
        </p:grpSpPr>
        <p:grpSp>
          <p:nvGrpSpPr>
            <p:cNvPr id="26" name="Group 25"/>
            <p:cNvGrpSpPr/>
            <p:nvPr/>
          </p:nvGrpSpPr>
          <p:grpSpPr>
            <a:xfrm>
              <a:off x="939508" y="1054863"/>
              <a:ext cx="5655200" cy="1189028"/>
              <a:chOff x="939508" y="1054863"/>
              <a:chExt cx="5655200" cy="1189028"/>
            </a:xfrm>
          </p:grpSpPr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22274" y="114309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1" name="Oval 30"/>
              <p:cNvSpPr/>
              <p:nvPr/>
            </p:nvSpPr>
            <p:spPr>
              <a:xfrm>
                <a:off x="5497428" y="112380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39508" y="1143096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325949" y="1282012"/>
                <a:ext cx="822960" cy="82296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4148909" y="1054863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1223988" y="144337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1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9000" y="1447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2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91200" y="1462659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>
                  <a:solidFill>
                    <a:srgbClr val="FFFF00"/>
                  </a:solidFill>
                  <a:latin typeface="+mj-lt"/>
                </a:rPr>
                <a:t>m</a:t>
              </a:r>
              <a:r>
                <a:rPr lang="en-US" sz="2400" b="1" i="1" baseline="-25000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2400" b="1" i="1" dirty="0">
                <a:solidFill>
                  <a:srgbClr val="FFFF00"/>
                </a:solidFill>
                <a:latin typeface="+mj-lt"/>
              </a:endParaRPr>
            </a:p>
          </p:txBody>
        </p:sp>
      </p:grp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99424"/>
              </p:ext>
            </p:extLst>
          </p:nvPr>
        </p:nvGraphicFramePr>
        <p:xfrm>
          <a:off x="7121525" y="1447800"/>
          <a:ext cx="103187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7" name="数式" r:id="rId5" imgW="419040" imgH="215640" progId="Equation.3">
                  <p:embed/>
                </p:oleObj>
              </mc:Choice>
              <mc:Fallback>
                <p:oleObj name="数式" r:id="rId5" imgW="419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447800"/>
                        <a:ext cx="103187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Arrow Connector 35"/>
          <p:cNvCxnSpPr/>
          <p:nvPr/>
        </p:nvCxnSpPr>
        <p:spPr>
          <a:xfrm>
            <a:off x="1345332" y="2514600"/>
            <a:ext cx="405217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754962"/>
              </p:ext>
            </p:extLst>
          </p:nvPr>
        </p:nvGraphicFramePr>
        <p:xfrm>
          <a:off x="6759575" y="2686050"/>
          <a:ext cx="1687513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8" name="数式" r:id="rId7" imgW="685800" imgH="482400" progId="Equation.3">
                  <p:embed/>
                </p:oleObj>
              </mc:Choice>
              <mc:Fallback>
                <p:oleObj name="数式" r:id="rId7" imgW="685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9575" y="2686050"/>
                        <a:ext cx="1687513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629478"/>
              </p:ext>
            </p:extLst>
          </p:nvPr>
        </p:nvGraphicFramePr>
        <p:xfrm>
          <a:off x="6421438" y="4657725"/>
          <a:ext cx="25622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79" name="数式" r:id="rId9" imgW="1041120" imgH="482400" progId="Equation.3">
                  <p:embed/>
                </p:oleObj>
              </mc:Choice>
              <mc:Fallback>
                <p:oleObj name="数式" r:id="rId9" imgW="1041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657725"/>
                        <a:ext cx="256222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>
            <a:off x="1388224" y="41910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294961" y="4191000"/>
            <a:ext cx="65118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544646" y="5943600"/>
            <a:ext cx="9259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2358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884024" y="6019800"/>
            <a:ext cx="74537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949388"/>
              </p:ext>
            </p:extLst>
          </p:nvPr>
        </p:nvGraphicFramePr>
        <p:xfrm>
          <a:off x="6010325" y="0"/>
          <a:ext cx="2981275" cy="11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0" name="Equation" r:id="rId11" imgW="1726920" imgH="647640" progId="Equation.DSMT4">
                  <p:embed/>
                </p:oleObj>
              </mc:Choice>
              <mc:Fallback>
                <p:oleObj name="Equation" r:id="rId11" imgW="172692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10325" y="0"/>
                        <a:ext cx="2981275" cy="1117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462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10/01/2020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 711  Fall 2020 -- Lecture 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0" y="762000"/>
            <a:ext cx="9127375" cy="2215138"/>
            <a:chOff x="0" y="762000"/>
            <a:chExt cx="9127375" cy="2215138"/>
          </a:xfrm>
        </p:grpSpPr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9655059"/>
                </p:ext>
              </p:extLst>
            </p:nvPr>
          </p:nvGraphicFramePr>
          <p:xfrm>
            <a:off x="1889125" y="2363788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57" name="数式" r:id="rId4" imgW="241200" imgH="241200" progId="Equation.3">
                    <p:embed/>
                  </p:oleObj>
                </mc:Choice>
                <mc:Fallback>
                  <p:oleObj name="数式" r:id="rId4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9125" y="2363788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5417295"/>
                </p:ext>
              </p:extLst>
            </p:nvPr>
          </p:nvGraphicFramePr>
          <p:xfrm>
            <a:off x="4358350" y="2431038"/>
            <a:ext cx="401638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58" name="数式" r:id="rId6" imgW="177480" imgH="241200" progId="Equation.3">
                    <p:embed/>
                  </p:oleObj>
                </mc:Choice>
                <mc:Fallback>
                  <p:oleObj name="数式" r:id="rId6" imgW="1774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58350" y="2431038"/>
                          <a:ext cx="401638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13994082"/>
                </p:ext>
              </p:extLst>
            </p:nvPr>
          </p:nvGraphicFramePr>
          <p:xfrm>
            <a:off x="6689725" y="2298700"/>
            <a:ext cx="544513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359" name="数式" r:id="rId8" imgW="241200" imgH="241200" progId="Equation.3">
                    <p:embed/>
                  </p:oleObj>
                </mc:Choice>
                <mc:Fallback>
                  <p:oleObj name="数式" r:id="rId8" imgW="2412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89725" y="2298700"/>
                          <a:ext cx="544513" cy="546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>
            <a:xfrm>
              <a:off x="228600" y="1032805"/>
              <a:ext cx="8645576" cy="1329269"/>
              <a:chOff x="-381000" y="1032805"/>
              <a:chExt cx="8645576" cy="1329269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2057400" y="1125877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Oval 20"/>
              <p:cNvSpPr/>
              <p:nvPr/>
            </p:nvSpPr>
            <p:spPr>
              <a:xfrm>
                <a:off x="965054" y="1125878"/>
                <a:ext cx="1097280" cy="110079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351495" y="1264794"/>
                <a:ext cx="1097280" cy="1097280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534" y="1426152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657600" y="1519535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>
                    <a:solidFill>
                      <a:srgbClr val="FFFF00"/>
                    </a:solidFill>
                    <a:latin typeface="+mj-lt"/>
                  </a:rPr>
                  <a:t>m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4455151" y="1037645"/>
                <a:ext cx="2445799" cy="1169738"/>
                <a:chOff x="4174455" y="1037645"/>
                <a:chExt cx="2445799" cy="1169738"/>
              </a:xfrm>
            </p:grpSpPr>
            <p:pic>
              <p:nvPicPr>
                <p:cNvPr id="23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6968" t="48570" r="24303" b="37991"/>
                <a:stretch/>
              </p:blipFill>
              <p:spPr bwMode="auto">
                <a:xfrm>
                  <a:off x="4174455" y="1037645"/>
                  <a:ext cx="1330376" cy="110079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" name="Group 23"/>
                <p:cNvGrpSpPr/>
                <p:nvPr/>
              </p:nvGrpSpPr>
              <p:grpSpPr>
                <a:xfrm>
                  <a:off x="5522974" y="1106588"/>
                  <a:ext cx="1097280" cy="1100795"/>
                  <a:chOff x="5522974" y="1106588"/>
                  <a:chExt cx="1097280" cy="1100795"/>
                </a:xfrm>
              </p:grpSpPr>
              <p:sp>
                <p:nvSpPr>
                  <p:cNvPr id="20" name="Oval 19"/>
                  <p:cNvSpPr/>
                  <p:nvPr/>
                </p:nvSpPr>
                <p:spPr>
                  <a:xfrm>
                    <a:off x="5522974" y="1106588"/>
                    <a:ext cx="1097280" cy="1100795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5816746" y="1445441"/>
                    <a:ext cx="762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i="1" dirty="0">
                        <a:solidFill>
                          <a:srgbClr val="FFFF00"/>
                        </a:solidFill>
                        <a:latin typeface="+mj-lt"/>
                      </a:rPr>
                      <a:t>m</a:t>
                    </a:r>
                  </a:p>
                </p:txBody>
              </p:sp>
            </p:grpSp>
          </p:grpSp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6934200" y="10328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968" t="48570" r="24303" b="37991"/>
              <a:stretch/>
            </p:blipFill>
            <p:spPr bwMode="auto">
              <a:xfrm>
                <a:off x="-381000" y="1185205"/>
                <a:ext cx="1330376" cy="1100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" name="Rectangle 28"/>
            <p:cNvSpPr/>
            <p:nvPr/>
          </p:nvSpPr>
          <p:spPr>
            <a:xfrm>
              <a:off x="0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898775" y="762000"/>
              <a:ext cx="2286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4300" y="228600"/>
            <a:ext cx="788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Consider an extended system of masses and springs: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2537"/>
              </p:ext>
            </p:extLst>
          </p:nvPr>
        </p:nvGraphicFramePr>
        <p:xfrm>
          <a:off x="537324" y="2993535"/>
          <a:ext cx="67056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0" name="数式" r:id="rId11" imgW="2971800" imgH="457200" progId="Equation.3">
                  <p:embed/>
                </p:oleObj>
              </mc:Choice>
              <mc:Fallback>
                <p:oleObj name="数式" r:id="rId11" imgW="2971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2993535"/>
                        <a:ext cx="67056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167438"/>
              </p:ext>
            </p:extLst>
          </p:nvPr>
        </p:nvGraphicFramePr>
        <p:xfrm>
          <a:off x="537324" y="3982354"/>
          <a:ext cx="8149476" cy="2349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61" name="Equation" r:id="rId13" imgW="4546440" imgH="1307880" progId="Equation.DSMT4">
                  <p:embed/>
                </p:oleObj>
              </mc:Choice>
              <mc:Fallback>
                <p:oleObj name="Equation" r:id="rId13" imgW="4546440" imgH="130788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4" y="3982354"/>
                        <a:ext cx="8149476" cy="2349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453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11619</TotalTime>
  <Words>1159</Words>
  <Application>Microsoft Office PowerPoint</Application>
  <PresentationFormat>On-screen Show (4:3)</PresentationFormat>
  <Paragraphs>266</Paragraphs>
  <Slides>34</Slides>
  <Notes>33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Symbol</vt:lpstr>
      <vt:lpstr>Office Theme</vt:lpstr>
      <vt:lpstr>数式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611</cp:revision>
  <cp:lastPrinted>2019-09-27T01:09:20Z</cp:lastPrinted>
  <dcterms:created xsi:type="dcterms:W3CDTF">2012-01-10T18:32:24Z</dcterms:created>
  <dcterms:modified xsi:type="dcterms:W3CDTF">2020-09-30T16:25:50Z</dcterms:modified>
</cp:coreProperties>
</file>