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6" r:id="rId2"/>
    <p:sldId id="394" r:id="rId3"/>
    <p:sldId id="396" r:id="rId4"/>
    <p:sldId id="400" r:id="rId5"/>
    <p:sldId id="401" r:id="rId6"/>
    <p:sldId id="397" r:id="rId7"/>
    <p:sldId id="375" r:id="rId8"/>
    <p:sldId id="364" r:id="rId9"/>
    <p:sldId id="376" r:id="rId10"/>
    <p:sldId id="398" r:id="rId11"/>
    <p:sldId id="399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5" r:id="rId2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 varScale="1">
        <p:scale>
          <a:sx n="75" d="100"/>
          <a:sy n="7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one dimensional motion of a large number masses interconnected with springs provides a model of longitudinal motions of a continuous elastic spring and related topics covered in Chapter 7 of your textbook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next several slides we will discuss solutions to the wave equation.     Note that the one dimensional wave equation has some special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42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Digression on the special properties of linear equations in contrast to complications for non-linear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35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effects of non-linearity.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42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nonlinear potentials.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03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 solution to example non-linear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22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Non-linear equation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71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reading Chapter 7.    The homework problem  concerns one dimensional wave motion using methods discussed in this lecture.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6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39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Homework problem is due Wednesday.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4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Visualization  (taken from the web) of wave motion, showing the difference between longitudinal and transverse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0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how the case of the infinite mass and spring system approximates the continuous elastic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Regrouping constants in terms of spring constant times increment of length and mass per unit length which combine to give a squared velocity for the longitudinal case.     For the transverse case, string tension is involved.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4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how the y component of the net tension contributes to the transverse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5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adapt the </a:t>
            </a:r>
            <a:r>
              <a:rPr lang="en-US" dirty="0" err="1"/>
              <a:t>Lagrangian</a:t>
            </a:r>
            <a:r>
              <a:rPr lang="en-US" dirty="0"/>
              <a:t> formalism to this continuous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29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continuum version of the Euler-Lagrange equations result in the wave equation for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9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5.gif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34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2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8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43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4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hysicsclassroom.com/class/waves/u10l1c.cfm" TargetMode="Externa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2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wmf"/><Relationship Id="rId1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" y="104437"/>
            <a:ext cx="89153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online or (occasionally)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Discussion for Lecture 18:  Chap. 7 (F&amp;W)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Mechanical motion of a continuous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Masses coupled by springs </a:t>
            </a: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masses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Comments on linear vs. non-linear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51CBC-8522-4B47-9C1A-FCA83F14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21176-9CCD-46C9-889C-0745D2B2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B27B6-CEFE-4321-89BE-0F60D8AA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23849-3DDC-4B39-88DB-72DF92CF5509}"/>
              </a:ext>
            </a:extLst>
          </p:cNvPr>
          <p:cNvSpPr txBox="1"/>
          <p:nvPr/>
        </p:nvSpPr>
        <p:spPr>
          <a:xfrm>
            <a:off x="228600" y="304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ABEED00-D606-4F0E-9BC9-55EB0D096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081274"/>
              </p:ext>
            </p:extLst>
          </p:nvPr>
        </p:nvGraphicFramePr>
        <p:xfrm>
          <a:off x="457200" y="1066800"/>
          <a:ext cx="819751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8" name="Equation" r:id="rId3" imgW="4635360" imgH="2412720" progId="Equation.DSMT4">
                  <p:embed/>
                </p:oleObj>
              </mc:Choice>
              <mc:Fallback>
                <p:oleObj name="Equation" r:id="rId3" imgW="4635360" imgH="241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066800"/>
                        <a:ext cx="8197515" cy="426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399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E39AD-DAA6-456A-A082-8FDD0C32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8451-CE1A-4C20-9E55-4AF442FE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0D4FE-5712-4127-8E61-1D16CD58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80DEC-A06E-46E9-8630-4B6B632A537A}"/>
              </a:ext>
            </a:extLst>
          </p:cNvPr>
          <p:cNvSpPr txBox="1"/>
          <p:nvPr/>
        </p:nvSpPr>
        <p:spPr>
          <a:xfrm>
            <a:off x="304800" y="228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  <a:p>
            <a:r>
              <a:rPr lang="en-US" sz="2400" dirty="0">
                <a:latin typeface="+mj-lt"/>
              </a:rPr>
              <a:t>Transverse case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C51AFA-FC96-4260-9466-A0905FDC8643}"/>
              </a:ext>
            </a:extLst>
          </p:cNvPr>
          <p:cNvSpPr/>
          <p:nvPr/>
        </p:nvSpPr>
        <p:spPr>
          <a:xfrm rot="9969589">
            <a:off x="2326233" y="1518339"/>
            <a:ext cx="602688" cy="227559"/>
          </a:xfrm>
          <a:custGeom>
            <a:avLst/>
            <a:gdLst>
              <a:gd name="connsiteX0" fmla="*/ 0 w 711200"/>
              <a:gd name="connsiteY0" fmla="*/ 165100 h 165100"/>
              <a:gd name="connsiteX1" fmla="*/ 228600 w 711200"/>
              <a:gd name="connsiteY1" fmla="*/ 139700 h 165100"/>
              <a:gd name="connsiteX2" fmla="*/ 266700 w 711200"/>
              <a:gd name="connsiteY2" fmla="*/ 127000 h 165100"/>
              <a:gd name="connsiteX3" fmla="*/ 368300 w 711200"/>
              <a:gd name="connsiteY3" fmla="*/ 101600 h 165100"/>
              <a:gd name="connsiteX4" fmla="*/ 419100 w 711200"/>
              <a:gd name="connsiteY4" fmla="*/ 88900 h 165100"/>
              <a:gd name="connsiteX5" fmla="*/ 495300 w 711200"/>
              <a:gd name="connsiteY5" fmla="*/ 63500 h 165100"/>
              <a:gd name="connsiteX6" fmla="*/ 584200 w 711200"/>
              <a:gd name="connsiteY6" fmla="*/ 38100 h 165100"/>
              <a:gd name="connsiteX7" fmla="*/ 622300 w 711200"/>
              <a:gd name="connsiteY7" fmla="*/ 25400 h 165100"/>
              <a:gd name="connsiteX8" fmla="*/ 673100 w 711200"/>
              <a:gd name="connsiteY8" fmla="*/ 12700 h 165100"/>
              <a:gd name="connsiteX9" fmla="*/ 711200 w 711200"/>
              <a:gd name="connsiteY9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200" h="165100">
                <a:moveTo>
                  <a:pt x="0" y="165100"/>
                </a:moveTo>
                <a:cubicBezTo>
                  <a:pt x="77906" y="158608"/>
                  <a:pt x="152711" y="156564"/>
                  <a:pt x="228600" y="139700"/>
                </a:cubicBezTo>
                <a:cubicBezTo>
                  <a:pt x="241668" y="136796"/>
                  <a:pt x="253785" y="130522"/>
                  <a:pt x="266700" y="127000"/>
                </a:cubicBezTo>
                <a:cubicBezTo>
                  <a:pt x="300379" y="117815"/>
                  <a:pt x="334433" y="110067"/>
                  <a:pt x="368300" y="101600"/>
                </a:cubicBezTo>
                <a:cubicBezTo>
                  <a:pt x="385233" y="97367"/>
                  <a:pt x="402541" y="94420"/>
                  <a:pt x="419100" y="88900"/>
                </a:cubicBezTo>
                <a:lnTo>
                  <a:pt x="495300" y="63500"/>
                </a:lnTo>
                <a:cubicBezTo>
                  <a:pt x="586651" y="33050"/>
                  <a:pt x="472572" y="69994"/>
                  <a:pt x="584200" y="38100"/>
                </a:cubicBezTo>
                <a:cubicBezTo>
                  <a:pt x="597072" y="34422"/>
                  <a:pt x="609428" y="29078"/>
                  <a:pt x="622300" y="25400"/>
                </a:cubicBezTo>
                <a:cubicBezTo>
                  <a:pt x="639083" y="20605"/>
                  <a:pt x="656317" y="17495"/>
                  <a:pt x="673100" y="12700"/>
                </a:cubicBezTo>
                <a:cubicBezTo>
                  <a:pt x="685972" y="9022"/>
                  <a:pt x="711200" y="0"/>
                  <a:pt x="71120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1FA83-928A-4258-A4DF-01E63190A9C0}"/>
              </a:ext>
            </a:extLst>
          </p:cNvPr>
          <p:cNvCxnSpPr/>
          <p:nvPr/>
        </p:nvCxnSpPr>
        <p:spPr>
          <a:xfrm>
            <a:off x="2362200" y="1814681"/>
            <a:ext cx="0" cy="85231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513944-992C-4768-B3C5-4AF123B76393}"/>
              </a:ext>
            </a:extLst>
          </p:cNvPr>
          <p:cNvCxnSpPr>
            <a:cxnSpLocks/>
          </p:cNvCxnSpPr>
          <p:nvPr/>
        </p:nvCxnSpPr>
        <p:spPr>
          <a:xfrm>
            <a:off x="2895600" y="1449556"/>
            <a:ext cx="0" cy="121744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3427C3-085E-4AEF-933B-76229D8923BF}"/>
              </a:ext>
            </a:extLst>
          </p:cNvPr>
          <p:cNvSpPr txBox="1"/>
          <p:nvPr/>
        </p:nvSpPr>
        <p:spPr>
          <a:xfrm>
            <a:off x="2166249" y="2537768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B96B0-1655-476E-8046-B56C1C5A8332}"/>
              </a:ext>
            </a:extLst>
          </p:cNvPr>
          <p:cNvSpPr txBox="1"/>
          <p:nvPr/>
        </p:nvSpPr>
        <p:spPr>
          <a:xfrm>
            <a:off x="2667000" y="25377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x+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x</a:t>
            </a:r>
            <a:endParaRPr lang="en-US" sz="2400" i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7C1AC-7750-49E3-BDA4-8C431D3C2B60}"/>
              </a:ext>
            </a:extLst>
          </p:cNvPr>
          <p:cNvSpPr txBox="1"/>
          <p:nvPr/>
        </p:nvSpPr>
        <p:spPr>
          <a:xfrm>
            <a:off x="2307771" y="1665753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D0C7-7570-490F-A148-910A98F80106}"/>
              </a:ext>
            </a:extLst>
          </p:cNvPr>
          <p:cNvSpPr txBox="1"/>
          <p:nvPr/>
        </p:nvSpPr>
        <p:spPr>
          <a:xfrm>
            <a:off x="2819400" y="137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y+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y</a:t>
            </a:r>
            <a:endParaRPr lang="en-US" sz="2400" i="1" dirty="0"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E8D1C3-AC10-4EBC-B598-528A6C33C598}"/>
              </a:ext>
            </a:extLst>
          </p:cNvPr>
          <p:cNvCxnSpPr>
            <a:cxnSpLocks/>
          </p:cNvCxnSpPr>
          <p:nvPr/>
        </p:nvCxnSpPr>
        <p:spPr>
          <a:xfrm flipV="1">
            <a:off x="2895600" y="1059597"/>
            <a:ext cx="585189" cy="3899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35ED57-B3CE-442A-9C89-FAEE72293EE4}"/>
              </a:ext>
            </a:extLst>
          </p:cNvPr>
          <p:cNvCxnSpPr>
            <a:cxnSpLocks/>
          </p:cNvCxnSpPr>
          <p:nvPr/>
        </p:nvCxnSpPr>
        <p:spPr>
          <a:xfrm flipH="1">
            <a:off x="1828801" y="1814681"/>
            <a:ext cx="495300" cy="216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B5AC994-EC37-430D-80EB-5B6AC959EAD7}"/>
              </a:ext>
            </a:extLst>
          </p:cNvPr>
          <p:cNvSpPr txBox="1"/>
          <p:nvPr/>
        </p:nvSpPr>
        <p:spPr>
          <a:xfrm>
            <a:off x="3512045" y="644098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60D28A-820F-4C38-B0B5-234D9C9D6011}"/>
              </a:ext>
            </a:extLst>
          </p:cNvPr>
          <p:cNvSpPr txBox="1"/>
          <p:nvPr/>
        </p:nvSpPr>
        <p:spPr>
          <a:xfrm>
            <a:off x="1446358" y="1867583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2BC789-FD1F-4670-82C4-5BD6E3C7DE81}"/>
              </a:ext>
            </a:extLst>
          </p:cNvPr>
          <p:cNvCxnSpPr>
            <a:cxnSpLocks/>
          </p:cNvCxnSpPr>
          <p:nvPr/>
        </p:nvCxnSpPr>
        <p:spPr>
          <a:xfrm flipH="1">
            <a:off x="1785835" y="178160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7175C-1E65-46F8-86BF-BE871E1B40C1}"/>
              </a:ext>
            </a:extLst>
          </p:cNvPr>
          <p:cNvCxnSpPr>
            <a:cxnSpLocks/>
          </p:cNvCxnSpPr>
          <p:nvPr/>
        </p:nvCxnSpPr>
        <p:spPr>
          <a:xfrm flipH="1">
            <a:off x="2900011" y="144768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E991A9-0CAD-4911-87F3-83D3C76D9B27}"/>
              </a:ext>
            </a:extLst>
          </p:cNvPr>
          <p:cNvSpPr txBox="1"/>
          <p:nvPr/>
        </p:nvSpPr>
        <p:spPr>
          <a:xfrm>
            <a:off x="1572368" y="1634318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C5F49-48C4-4F86-8C51-5533DF249F6D}"/>
              </a:ext>
            </a:extLst>
          </p:cNvPr>
          <p:cNvSpPr txBox="1"/>
          <p:nvPr/>
        </p:nvSpPr>
        <p:spPr>
          <a:xfrm>
            <a:off x="3131045" y="1066800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CF0D7C4-0E34-4F20-9CB1-F2D731D47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15588"/>
              </p:ext>
            </p:extLst>
          </p:nvPr>
        </p:nvGraphicFramePr>
        <p:xfrm>
          <a:off x="3512045" y="3073231"/>
          <a:ext cx="4869955" cy="328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0" name="Equation" r:id="rId3" imgW="2743200" imgH="1854000" progId="Equation.DSMT4">
                  <p:embed/>
                </p:oleObj>
              </mc:Choice>
              <mc:Fallback>
                <p:oleObj name="Equation" r:id="rId3" imgW="2743200" imgH="18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2045" y="3073231"/>
                        <a:ext cx="4869955" cy="3289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185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509100"/>
              </p:ext>
            </p:extLst>
          </p:nvPr>
        </p:nvGraphicFramePr>
        <p:xfrm>
          <a:off x="212725" y="3843338"/>
          <a:ext cx="4843463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01" name="Equation" r:id="rId4" imgW="2145960" imgH="1066680" progId="Equation.DSMT4">
                  <p:embed/>
                </p:oleObj>
              </mc:Choice>
              <mc:Fallback>
                <p:oleObj name="Equation" r:id="rId4" imgW="214596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3843338"/>
                        <a:ext cx="4843463" cy="240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m(</a:t>
                </a:r>
                <a:r>
                  <a:rPr lang="en-US" sz="2400" dirty="0" err="1"/>
                  <a:t>x,t</a:t>
                </a:r>
                <a:r>
                  <a:rPr lang="en-US" sz="2400" dirty="0"/>
                  <a:t>)</a:t>
                </a:r>
                <a:endParaRPr lang="en-US" sz="2400" dirty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23" name="数式" r:id="rId4" imgW="3035160" imgH="2273040" progId="Equation.3">
                  <p:embed/>
                </p:oleObj>
              </mc:Choice>
              <mc:Fallback>
                <p:oleObj name="数式" r:id="rId4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46" name="数式" r:id="rId4" imgW="3060360" imgH="2450880" progId="Equation.3">
                  <p:embed/>
                </p:oleObj>
              </mc:Choice>
              <mc:Fallback>
                <p:oleObj name="数式" r:id="rId4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777858"/>
              </p:ext>
            </p:extLst>
          </p:nvPr>
        </p:nvGraphicFramePr>
        <p:xfrm>
          <a:off x="1371600" y="533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70" name="数式" r:id="rId4" imgW="2793960" imgH="1549080" progId="Equation.3">
                  <p:embed/>
                </p:oleObj>
              </mc:Choice>
              <mc:Fallback>
                <p:oleObj name="数式" r:id="rId4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33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26081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94" name="数式" r:id="rId4" imgW="4127400" imgH="2920680" progId="Equation.3">
                  <p:embed/>
                </p:oleObj>
              </mc:Choice>
              <mc:Fallback>
                <p:oleObj name="数式" r:id="rId4" imgW="4127400" imgH="2920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64554"/>
              </p:ext>
            </p:extLst>
          </p:nvPr>
        </p:nvGraphicFramePr>
        <p:xfrm>
          <a:off x="685800" y="76200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14" name="数式" r:id="rId4" imgW="3454200" imgH="3200400" progId="Equation.3">
                  <p:embed/>
                </p:oleObj>
              </mc:Choice>
              <mc:Fallback>
                <p:oleObj name="数式" r:id="rId4" imgW="3454200" imgH="320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38" name="数式" r:id="rId4" imgW="4140000" imgH="1041120" progId="Equation.3">
                  <p:embed/>
                </p:oleObj>
              </mc:Choice>
              <mc:Fallback>
                <p:oleObj name="数式" r:id="rId4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9" name="数式" r:id="rId5" imgW="4343400" imgH="1447560" progId="Equation.3">
                  <p:embed/>
                </p:oleObj>
              </mc:Choice>
              <mc:Fallback>
                <p:oleObj name="数式" r:id="rId5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BAFFC-35CB-445C-B14A-7565C1209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17463"/>
            <a:ext cx="8524875" cy="65817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61925" y="5830887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3050"/>
              </p:ext>
            </p:extLst>
          </p:nvPr>
        </p:nvGraphicFramePr>
        <p:xfrm>
          <a:off x="414338" y="623888"/>
          <a:ext cx="8053387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94" name="Equation" r:id="rId4" imgW="3568680" imgH="1790640" progId="Equation.DSMT4">
                  <p:embed/>
                </p:oleObj>
              </mc:Choice>
              <mc:Fallback>
                <p:oleObj name="Equation" r:id="rId4" imgW="356868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623888"/>
                        <a:ext cx="8053387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95" name="Equation" r:id="rId6" imgW="3504960" imgH="723600" progId="Equation.DSMT4">
                  <p:embed/>
                </p:oleObj>
              </mc:Choice>
              <mc:Fallback>
                <p:oleObj name="Equation" r:id="rId6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13" name="数式" r:id="rId4" imgW="3848040" imgH="2108160" progId="Equation.3">
                  <p:embed/>
                </p:oleObj>
              </mc:Choice>
              <mc:Fallback>
                <p:oleObj name="数式" r:id="rId4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80050"/>
              </p:ext>
            </p:extLst>
          </p:nvPr>
        </p:nvGraphicFramePr>
        <p:xfrm>
          <a:off x="2041525" y="5407025"/>
          <a:ext cx="46720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14" name="Equation" r:id="rId6" imgW="2070000" imgH="203040" progId="Equation.DSMT4">
                  <p:embed/>
                </p:oleObj>
              </mc:Choice>
              <mc:Fallback>
                <p:oleObj name="Equation" r:id="rId6" imgW="2070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407025"/>
                        <a:ext cx="46720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4175"/>
              </p:ext>
            </p:extLst>
          </p:nvPr>
        </p:nvGraphicFramePr>
        <p:xfrm>
          <a:off x="2590800" y="457200"/>
          <a:ext cx="326707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13" name="数式" r:id="rId5" imgW="1447560" imgH="393480" progId="Equation.3">
                  <p:embed/>
                </p:oleObj>
              </mc:Choice>
              <mc:Fallback>
                <p:oleObj name="数式" r:id="rId5" imgW="14475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57200"/>
                        <a:ext cx="326707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14" name="数式" r:id="rId7" imgW="355320" imgH="177480" progId="Equation.3">
                  <p:embed/>
                </p:oleObj>
              </mc:Choice>
              <mc:Fallback>
                <p:oleObj name="数式" r:id="rId7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15" name="数式" r:id="rId9" imgW="355320" imgH="177480" progId="Equation.3">
                  <p:embed/>
                </p:oleObj>
              </mc:Choice>
              <mc:Fallback>
                <p:oleObj name="数式" r:id="rId9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16" name="数式" r:id="rId11" imgW="355320" imgH="177480" progId="Equation.3">
                  <p:embed/>
                </p:oleObj>
              </mc:Choice>
              <mc:Fallback>
                <p:oleObj name="数式" r:id="rId11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54" name="数式" r:id="rId4" imgW="2260440" imgH="1117440" progId="Equation.3">
                  <p:embed/>
                </p:oleObj>
              </mc:Choice>
              <mc:Fallback>
                <p:oleObj name="数式" r:id="rId4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967233"/>
              </p:ext>
            </p:extLst>
          </p:nvPr>
        </p:nvGraphicFramePr>
        <p:xfrm>
          <a:off x="882650" y="2981325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55" name="数式" r:id="rId6" imgW="2019240" imgH="1168200" progId="Equation.3">
                  <p:embed/>
                </p:oleObj>
              </mc:Choice>
              <mc:Fallback>
                <p:oleObj name="数式" r:id="rId6" imgW="2019240" imgH="116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2981325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37" name="数式" r:id="rId4" imgW="2082600" imgH="457200" progId="Equation.3">
                  <p:embed/>
                </p:oleObj>
              </mc:Choice>
              <mc:Fallback>
                <p:oleObj name="数式" r:id="rId4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38" name="数式" r:id="rId6" imgW="2019240" imgH="1168200" progId="Equation.3">
                  <p:embed/>
                </p:oleObj>
              </mc:Choice>
              <mc:Fallback>
                <p:oleObj name="数式" r:id="rId6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39" name="数式" r:id="rId8" imgW="1726920" imgH="634680" progId="Equation.3">
                  <p:embed/>
                </p:oleObj>
              </mc:Choice>
              <mc:Fallback>
                <p:oleObj name="数式" r:id="rId8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40" name="数式" r:id="rId10" imgW="1409400" imgH="406080" progId="Equation.3">
                  <p:embed/>
                </p:oleObj>
              </mc:Choice>
              <mc:Fallback>
                <p:oleObj name="数式" r:id="rId10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41" name="Equation" r:id="rId12" imgW="6997680" imgH="1955520" progId="Equation.DSMT4">
                  <p:embed/>
                </p:oleObj>
              </mc:Choice>
              <mc:Fallback>
                <p:oleObj name="Equation" r:id="rId12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66" name="数式" r:id="rId4" imgW="2082600" imgH="457200" progId="Equation.3">
                  <p:embed/>
                </p:oleObj>
              </mc:Choice>
              <mc:Fallback>
                <p:oleObj name="数式" r:id="rId4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74801"/>
              </p:ext>
            </p:extLst>
          </p:nvPr>
        </p:nvGraphicFramePr>
        <p:xfrm>
          <a:off x="347663" y="2173288"/>
          <a:ext cx="44704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67" name="Equation" r:id="rId6" imgW="1981080" imgH="457200" progId="Equation.DSMT4">
                  <p:embed/>
                </p:oleObj>
              </mc:Choice>
              <mc:Fallback>
                <p:oleObj name="Equation" r:id="rId6" imgW="1981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2173288"/>
                        <a:ext cx="44704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68" name="数式" r:id="rId8" imgW="1726920" imgH="634680" progId="Equation.3">
                  <p:embed/>
                </p:oleObj>
              </mc:Choice>
              <mc:Fallback>
                <p:oleObj name="数式" r:id="rId8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69" name="Equation" r:id="rId10" imgW="6997680" imgH="2070000" progId="Equation.DSMT4">
                  <p:embed/>
                </p:oleObj>
              </mc:Choice>
              <mc:Fallback>
                <p:oleObj name="Equation" r:id="rId10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09" y="762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4" name="Equation" r:id="rId5" imgW="1765080" imgH="228600" progId="Equation.DSMT4">
                  <p:embed/>
                </p:oleObj>
              </mc:Choice>
              <mc:Fallback>
                <p:oleObj name="Equation" r:id="rId5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2987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0991" y="2895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Original perturbation expansion</a:t>
            </a:r>
          </a:p>
        </p:txBody>
      </p:sp>
      <p:sp>
        <p:nvSpPr>
          <p:cNvPr id="9" name="Up Arrow 8"/>
          <p:cNvSpPr/>
          <p:nvPr/>
        </p:nvSpPr>
        <p:spPr>
          <a:xfrm rot="8806106">
            <a:off x="3657137" y="1431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873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Regrouped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1828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1788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52C72-5F18-4973-AE35-97470614C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9" y="4690438"/>
            <a:ext cx="8133641" cy="1297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020F-7185-4D21-A716-90C3E62FD8C5}"/>
              </a:ext>
            </a:extLst>
          </p:cNvPr>
          <p:cNvSpPr txBox="1"/>
          <p:nvPr/>
        </p:nvSpPr>
        <p:spPr>
          <a:xfrm>
            <a:off x="838200" y="4192062"/>
            <a:ext cx="632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  <a:latin typeface="+mj-lt"/>
              </a:rPr>
              <a:t>Numerical solution according to Maple</a:t>
            </a: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7B7BA-9FBF-4EF4-8C37-9FBC0A10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0E349-DCC8-43B6-B002-6279813E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8B625-B0F7-41AE-B346-65C7CFB7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C99B0-2243-4DDC-B6D7-AA6155815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5" y="0"/>
            <a:ext cx="9114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9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4C9382-F4EB-4A3B-9E61-4C47D27C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CCCEF-6694-4276-AA3B-41A20D9B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E7034-A840-4533-9EE5-59F0A670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382C1-616B-418E-A1D2-0EA01010E44A}"/>
              </a:ext>
            </a:extLst>
          </p:cNvPr>
          <p:cNvSpPr txBox="1"/>
          <p:nvPr/>
        </p:nvSpPr>
        <p:spPr>
          <a:xfrm>
            <a:off x="228600" y="304800"/>
            <a:ext cx="657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Comment about Assignment #12 due today.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4A733-CC5B-47D3-8156-B4BCF30F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7162800" cy="4599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F0AD9D-5BFC-4852-9E7B-E033A235158D}"/>
              </a:ext>
            </a:extLst>
          </p:cNvPr>
          <p:cNvSpPr txBox="1"/>
          <p:nvPr/>
        </p:nvSpPr>
        <p:spPr>
          <a:xfrm>
            <a:off x="4572000" y="2286000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Please set up the 6x6 matrix and solve for the eigenvalues using Maple, Mathematica, or Wolfram, or…??</a:t>
            </a:r>
          </a:p>
        </p:txBody>
      </p:sp>
    </p:spTree>
    <p:extLst>
      <p:ext uri="{BB962C8B-B14F-4D97-AF65-F5344CB8AC3E}">
        <p14:creationId xmlns:p14="http://schemas.microsoft.com/office/powerpoint/2010/main" val="42231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E7F62-DE46-42F2-A7BF-05FAD6D2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422A8-C8E1-474B-878B-8F071F82B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A03F8-FA45-4514-AA9D-3C8BA7DB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E290A-0293-48F8-979B-E15324BC7402}"/>
              </a:ext>
            </a:extLst>
          </p:cNvPr>
          <p:cNvSpPr txBox="1"/>
          <p:nvPr/>
        </p:nvSpPr>
        <p:spPr>
          <a:xfrm>
            <a:off x="443948" y="914400"/>
            <a:ext cx="777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Schedule for weekly one-on-one meetings</a:t>
            </a:r>
          </a:p>
          <a:p>
            <a:r>
              <a:rPr lang="en-US" sz="3200" dirty="0"/>
              <a:t> </a:t>
            </a:r>
          </a:p>
          <a:p>
            <a:r>
              <a:rPr lang="en-US" sz="3200" dirty="0"/>
              <a:t>Nick – 11 AM Monday (ED/ST)</a:t>
            </a:r>
          </a:p>
          <a:p>
            <a:r>
              <a:rPr lang="en-US" sz="3200" dirty="0"/>
              <a:t>Tim – 9 AM Tuesday</a:t>
            </a:r>
          </a:p>
          <a:p>
            <a:r>
              <a:rPr lang="en-US" sz="3200" dirty="0"/>
              <a:t>Bamidele – 7 PM Tuesday</a:t>
            </a:r>
          </a:p>
          <a:p>
            <a:r>
              <a:rPr lang="en-US" sz="3200" dirty="0" err="1"/>
              <a:t>Zhi</a:t>
            </a:r>
            <a:r>
              <a:rPr lang="en-US" sz="3200" dirty="0"/>
              <a:t>– 9 PM Tuesday   </a:t>
            </a:r>
          </a:p>
          <a:p>
            <a:r>
              <a:rPr lang="en-US" sz="3200" dirty="0"/>
              <a:t>Jeanette – 11 AM Wednesday</a:t>
            </a:r>
          </a:p>
          <a:p>
            <a:r>
              <a:rPr lang="en-US" sz="3200" dirty="0"/>
              <a:t>Derek – 12 PM Friday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790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365EAE-07DF-4BCA-B79D-E77E33B3C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EC89E-0FC4-444A-B59F-D9684D17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61385-59E9-4980-B42C-8248F616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A4431-5879-4650-8B0F-6CB029D0CD5D}"/>
              </a:ext>
            </a:extLst>
          </p:cNvPr>
          <p:cNvSpPr txBox="1"/>
          <p:nvPr/>
        </p:nvSpPr>
        <p:spPr>
          <a:xfrm>
            <a:off x="304800" y="228600"/>
            <a:ext cx="838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Your questions –</a:t>
            </a:r>
          </a:p>
          <a:p>
            <a:r>
              <a:rPr lang="en-US" sz="2400" dirty="0">
                <a:latin typeface="+mj-lt"/>
              </a:rPr>
              <a:t>From Jeanette</a:t>
            </a:r>
          </a:p>
          <a:p>
            <a:pPr marL="342900" indent="-342900">
              <a:buAutoNum type="arabicPeriod"/>
            </a:pPr>
            <a:r>
              <a:rPr lang="en-US" dirty="0"/>
              <a:t>On slide 6 - Is this saying that the system parameter doesn't simplify for the longitudinal case? By simplifying I mean it can be rewritten in other terms (like tension and mass/length for the transverse case). Does it only simplify in the transverse case?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sz="2400" dirty="0"/>
              <a:t>From Gao</a:t>
            </a:r>
          </a:p>
          <a:p>
            <a:r>
              <a:rPr lang="en-US" dirty="0"/>
              <a:t>1. About lecture 18, we do not know Phi(x) and Psi(x), how can we solve U(x,0)? Or how can we get Phi(x) and Psi(x)? 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5010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pic>
        <p:nvPicPr>
          <p:cNvPr id="186370" name="Picture 2" descr="http://www.physicsclassroom.com/class/waves/u10l1c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9" y="3962400"/>
            <a:ext cx="3960495" cy="17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2" name="Picture 4" descr="http://www.physicsclassroom.com/class/waves/u10l1c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3704177" cy="14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Continuum limit of masses and springs --</a:t>
            </a:r>
          </a:p>
          <a:p>
            <a:r>
              <a:rPr lang="en-US" sz="2400" dirty="0">
                <a:latin typeface="+mj-lt"/>
              </a:rPr>
              <a:t>Longitudinal versus transverse vibrations</a:t>
            </a:r>
          </a:p>
          <a:p>
            <a:r>
              <a:rPr lang="en-US" sz="2400" dirty="0">
                <a:latin typeface="+mj-lt"/>
              </a:rPr>
              <a:t>      Images from web page:</a:t>
            </a:r>
          </a:p>
          <a:p>
            <a:r>
              <a:rPr lang="en-US" sz="2400" dirty="0">
                <a:latin typeface="+mj-lt"/>
              </a:rPr>
              <a:t>           </a:t>
            </a:r>
            <a:r>
              <a:rPr lang="en-US" sz="2000" dirty="0">
                <a:latin typeface="+mj-lt"/>
                <a:hlinkClick r:id="rId5"/>
              </a:rPr>
              <a:t>http://www.physicsclassroom.com/class/waves/u10l1c.cfm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7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062" name="数式" r:id="rId4" imgW="241200" imgH="241200" progId="Equation.3">
                    <p:embed/>
                  </p:oleObj>
                </mc:Choice>
                <mc:Fallback>
                  <p:oleObj name="数式" r:id="rId4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063" name="数式" r:id="rId6" imgW="177480" imgH="241200" progId="Equation.3">
                    <p:embed/>
                  </p:oleObj>
                </mc:Choice>
                <mc:Fallback>
                  <p:oleObj name="数式" r:id="rId6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064" name="数式" r:id="rId8" imgW="241200" imgH="241200" progId="Equation.3">
                    <p:embed/>
                  </p:oleObj>
                </mc:Choice>
                <mc:Fallback>
                  <p:oleObj name="数式" r:id="rId8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114300" y="2286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65" name="数式" r:id="rId11" imgW="114120" imgH="215640" progId="Equation.3">
                  <p:embed/>
                </p:oleObj>
              </mc:Choice>
              <mc:Fallback>
                <p:oleObj name="数式" r:id="rId11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66" name="数式" r:id="rId13" imgW="2489040" imgH="431640" progId="Equation.3">
                  <p:embed/>
                </p:oleObj>
              </mc:Choice>
              <mc:Fallback>
                <p:oleObj name="数式" r:id="rId13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67" name="数式" r:id="rId15" imgW="1650960" imgH="406080" progId="Equation.3">
                  <p:embed/>
                </p:oleObj>
              </mc:Choice>
              <mc:Fallback>
                <p:oleObj name="数式" r:id="rId15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237259"/>
              </p:ext>
            </p:extLst>
          </p:nvPr>
        </p:nvGraphicFramePr>
        <p:xfrm>
          <a:off x="152400" y="4038600"/>
          <a:ext cx="719455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68" name="数式" r:id="rId17" imgW="3187440" imgH="1066680" progId="Equation.3">
                  <p:embed/>
                </p:oleObj>
              </mc:Choice>
              <mc:Fallback>
                <p:oleObj name="数式" r:id="rId17" imgW="3187440" imgH="1066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38600"/>
                        <a:ext cx="7194550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10/05/2020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83" name="数式" r:id="rId4" imgW="2768400" imgH="1295280" progId="Equation.3">
                  <p:embed/>
                </p:oleObj>
              </mc:Choice>
              <mc:Fallback>
                <p:oleObj name="数式" r:id="rId4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system parameter with units of (velocity)</a:t>
            </a:r>
            <a:r>
              <a:rPr lang="en-US" sz="2400" baseline="30000" dirty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3718"/>
              </p:ext>
            </p:extLst>
          </p:nvPr>
        </p:nvGraphicFramePr>
        <p:xfrm>
          <a:off x="1111250" y="4344988"/>
          <a:ext cx="52451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84" name="Equation" r:id="rId6" imgW="2323800" imgH="1091880" progId="Equation.DSMT4">
                  <p:embed/>
                </p:oleObj>
              </mc:Choice>
              <mc:Fallback>
                <p:oleObj name="Equation" r:id="rId6" imgW="2323800" imgH="1091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344988"/>
                        <a:ext cx="52451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15012</TotalTime>
  <Words>870</Words>
  <Application>Microsoft Office PowerPoint</Application>
  <PresentationFormat>On-screen Show (4:3)</PresentationFormat>
  <Paragraphs>175</Paragraphs>
  <Slides>26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Symbol</vt:lpstr>
      <vt:lpstr>Office Theme</vt:lpstr>
      <vt:lpstr>Equation</vt:lpstr>
      <vt:lpstr>数式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694</cp:revision>
  <cp:lastPrinted>2020-10-04T04:30:56Z</cp:lastPrinted>
  <dcterms:created xsi:type="dcterms:W3CDTF">2012-01-10T18:32:24Z</dcterms:created>
  <dcterms:modified xsi:type="dcterms:W3CDTF">2020-10-05T15:23:10Z</dcterms:modified>
</cp:coreProperties>
</file>