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6" r:id="rId2"/>
    <p:sldId id="394" r:id="rId3"/>
    <p:sldId id="396" r:id="rId4"/>
    <p:sldId id="375" r:id="rId5"/>
    <p:sldId id="364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5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60"/>
  </p:normalViewPr>
  <p:slideViewPr>
    <p:cSldViewPr>
      <p:cViewPr varScale="1">
        <p:scale>
          <a:sx n="75" d="100"/>
          <a:sy n="7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 dimensional motion of a large number masses interconnected with springs provides a model of longitudinal motions of a continuous elastic spring and related topics covered in Chapter 7 of your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next several slides we will discuss solutions to the wave equation.     Note that the one dimensional wave equation has some special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42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Digression on the special properties of linear equations in contrast to complications for non-linear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5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effects of non-linearity.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42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nonlinear potentials.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03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solution to example non-linear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22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equation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1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reading Chapter 7.    The homework problem  concerns one dimensional wave motion using methods discussed in this lecture.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39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Homework problem is due Wednesday.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4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  (taken from the web) of wave motion, showing the difference between longitudinal and transverse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0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how the case of the infinite mass and spring system approximates the continuous elastic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Regrouping constants in terms of spring constant times increment of length and mass per unit length which combine to give a squared velocity for the longitudinal case.     For the transverse case, string tension is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4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how the y component of the net tension contributes to the transverse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adapt the </a:t>
            </a:r>
            <a:r>
              <a:rPr lang="en-US" dirty="0" err="1"/>
              <a:t>Lagrangian</a:t>
            </a:r>
            <a:r>
              <a:rPr lang="en-US" dirty="0"/>
              <a:t> formalism to this continuous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9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continuum version of the Euler-Lagrange equations result in the wave equation for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9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gif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1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40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hysicsclassroom.com/class/waves/u10l1c.cfm" TargetMode="Externa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1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wmf"/><Relationship Id="rId12" Type="http://schemas.openxmlformats.org/officeDocument/2006/relationships/image" Target="../media/image8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Relationship Id="rId1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104437"/>
            <a:ext cx="89153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online or (occasionally)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Plan for Lecture 18:  Chap. 7 (F&amp;W)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Mechanical motion of a continuous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masses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777858"/>
              </p:ext>
            </p:extLst>
          </p:nvPr>
        </p:nvGraphicFramePr>
        <p:xfrm>
          <a:off x="1371600" y="533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6" name="数式" r:id="rId4" imgW="2793960" imgH="1549080" progId="Equation.3">
                  <p:embed/>
                </p:oleObj>
              </mc:Choice>
              <mc:Fallback>
                <p:oleObj name="数式" r:id="rId4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0" name="数式" r:id="rId4" imgW="4127400" imgH="2920680" progId="Equation.3">
                  <p:embed/>
                </p:oleObj>
              </mc:Choice>
              <mc:Fallback>
                <p:oleObj name="数式" r:id="rId4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00" name="数式" r:id="rId4" imgW="3454200" imgH="3200400" progId="Equation.3">
                  <p:embed/>
                </p:oleObj>
              </mc:Choice>
              <mc:Fallback>
                <p:oleObj name="数式" r:id="rId4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4" name="数式" r:id="rId4" imgW="4140000" imgH="1041120" progId="Equation.3">
                  <p:embed/>
                </p:oleObj>
              </mc:Choice>
              <mc:Fallback>
                <p:oleObj name="数式" r:id="rId4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5" name="数式" r:id="rId5" imgW="4343400" imgH="1447560" progId="Equation.3">
                  <p:embed/>
                </p:oleObj>
              </mc:Choice>
              <mc:Fallback>
                <p:oleObj name="数式" r:id="rId5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3050"/>
              </p:ext>
            </p:extLst>
          </p:nvPr>
        </p:nvGraphicFramePr>
        <p:xfrm>
          <a:off x="414338" y="623888"/>
          <a:ext cx="8053387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66" name="Equation" r:id="rId4" imgW="3568680" imgH="1790640" progId="Equation.DSMT4">
                  <p:embed/>
                </p:oleObj>
              </mc:Choice>
              <mc:Fallback>
                <p:oleObj name="Equation" r:id="rId4" imgW="356868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623888"/>
                        <a:ext cx="8053387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67" name="Equation" r:id="rId6" imgW="3504960" imgH="723600" progId="Equation.DSMT4">
                  <p:embed/>
                </p:oleObj>
              </mc:Choice>
              <mc:Fallback>
                <p:oleObj name="Equation" r:id="rId6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85" name="数式" r:id="rId4" imgW="3848040" imgH="2108160" progId="Equation.3">
                  <p:embed/>
                </p:oleObj>
              </mc:Choice>
              <mc:Fallback>
                <p:oleObj name="数式" r:id="rId4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86" name="Equation" r:id="rId6" imgW="2070000" imgH="203040" progId="Equation.DSMT4">
                  <p:embed/>
                </p:oleObj>
              </mc:Choice>
              <mc:Fallback>
                <p:oleObj name="Equation" r:id="rId6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4175"/>
              </p:ext>
            </p:extLst>
          </p:nvPr>
        </p:nvGraphicFramePr>
        <p:xfrm>
          <a:off x="2590800" y="457200"/>
          <a:ext cx="326707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7" name="数式" r:id="rId5" imgW="1447560" imgH="393480" progId="Equation.3">
                  <p:embed/>
                </p:oleObj>
              </mc:Choice>
              <mc:Fallback>
                <p:oleObj name="数式" r:id="rId5" imgW="14475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57200"/>
                        <a:ext cx="326707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8" name="数式" r:id="rId7" imgW="355320" imgH="177480" progId="Equation.3">
                  <p:embed/>
                </p:oleObj>
              </mc:Choice>
              <mc:Fallback>
                <p:oleObj name="数式" r:id="rId7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59" name="数式" r:id="rId9" imgW="355320" imgH="177480" progId="Equation.3">
                  <p:embed/>
                </p:oleObj>
              </mc:Choice>
              <mc:Fallback>
                <p:oleObj name="数式" r:id="rId9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60" name="数式" r:id="rId11" imgW="355320" imgH="177480" progId="Equation.3">
                  <p:embed/>
                </p:oleObj>
              </mc:Choice>
              <mc:Fallback>
                <p:oleObj name="数式" r:id="rId11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26" name="数式" r:id="rId4" imgW="2260440" imgH="1117440" progId="Equation.3">
                  <p:embed/>
                </p:oleObj>
              </mc:Choice>
              <mc:Fallback>
                <p:oleObj name="数式" r:id="rId4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967233"/>
              </p:ext>
            </p:extLst>
          </p:nvPr>
        </p:nvGraphicFramePr>
        <p:xfrm>
          <a:off x="882650" y="2981325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27" name="数式" r:id="rId6" imgW="2019240" imgH="1168200" progId="Equation.3">
                  <p:embed/>
                </p:oleObj>
              </mc:Choice>
              <mc:Fallback>
                <p:oleObj name="数式" r:id="rId6" imgW="2019240" imgH="116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2981325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67" name="数式" r:id="rId4" imgW="2082600" imgH="457200" progId="Equation.3">
                  <p:embed/>
                </p:oleObj>
              </mc:Choice>
              <mc:Fallback>
                <p:oleObj name="数式" r:id="rId4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68" name="数式" r:id="rId6" imgW="2019240" imgH="1168200" progId="Equation.3">
                  <p:embed/>
                </p:oleObj>
              </mc:Choice>
              <mc:Fallback>
                <p:oleObj name="数式" r:id="rId6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69" name="数式" r:id="rId8" imgW="1726920" imgH="634680" progId="Equation.3">
                  <p:embed/>
                </p:oleObj>
              </mc:Choice>
              <mc:Fallback>
                <p:oleObj name="数式" r:id="rId8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70" name="数式" r:id="rId10" imgW="1409400" imgH="406080" progId="Equation.3">
                  <p:embed/>
                </p:oleObj>
              </mc:Choice>
              <mc:Fallback>
                <p:oleObj name="数式" r:id="rId10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71" name="Equation" r:id="rId12" imgW="6997680" imgH="1955520" progId="Equation.DSMT4">
                  <p:embed/>
                </p:oleObj>
              </mc:Choice>
              <mc:Fallback>
                <p:oleObj name="Equation" r:id="rId12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BAFFC-35CB-445C-B14A-7565C1209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17463"/>
            <a:ext cx="8524875" cy="65817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61925" y="5830887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10" name="数式" r:id="rId4" imgW="2082600" imgH="457200" progId="Equation.3">
                  <p:embed/>
                </p:oleObj>
              </mc:Choice>
              <mc:Fallback>
                <p:oleObj name="数式" r:id="rId4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11" name="Equation" r:id="rId6" imgW="1981080" imgH="457200" progId="Equation.DSMT4">
                  <p:embed/>
                </p:oleObj>
              </mc:Choice>
              <mc:Fallback>
                <p:oleObj name="Equation" r:id="rId6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12" name="数式" r:id="rId8" imgW="1726920" imgH="634680" progId="Equation.3">
                  <p:embed/>
                </p:oleObj>
              </mc:Choice>
              <mc:Fallback>
                <p:oleObj name="数式" r:id="rId8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13" name="Equation" r:id="rId10" imgW="6997680" imgH="2070000" progId="Equation.DSMT4">
                  <p:embed/>
                </p:oleObj>
              </mc:Choice>
              <mc:Fallback>
                <p:oleObj name="Equation" r:id="rId10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9" y="762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0" name="Equation" r:id="rId5" imgW="1765080" imgH="228600" progId="Equation.DSMT4">
                  <p:embed/>
                </p:oleObj>
              </mc:Choice>
              <mc:Fallback>
                <p:oleObj name="Equation" r:id="rId5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2987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0991" y="2895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1431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873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1788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2C72-5F18-4973-AE35-97470614C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9" y="4690438"/>
            <a:ext cx="8133641" cy="1297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020F-7185-4D21-A716-90C3E62FD8C5}"/>
              </a:ext>
            </a:extLst>
          </p:cNvPr>
          <p:cNvSpPr txBox="1"/>
          <p:nvPr/>
        </p:nvSpPr>
        <p:spPr>
          <a:xfrm>
            <a:off x="838200" y="4192062"/>
            <a:ext cx="63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  <a:latin typeface="+mj-lt"/>
              </a:rPr>
              <a:t>Numerical solution according to Maple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7B7BA-9FBF-4EF4-8C37-9FBC0A10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0E349-DCC8-43B6-B002-6279813E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8B625-B0F7-41AE-B346-65C7CFB7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C99B0-2243-4DDC-B6D7-AA6155815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5" y="0"/>
            <a:ext cx="9114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9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pic>
        <p:nvPicPr>
          <p:cNvPr id="186370" name="Picture 2" descr="http://www.physicsclassroom.com/class/waves/u10l1c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9" y="3962400"/>
            <a:ext cx="3960495" cy="17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2" name="Picture 4" descr="http://www.physicsclassroom.com/class/waves/u10l1c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3704177" cy="14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Continuum limit of masses and springs --</a:t>
            </a:r>
          </a:p>
          <a:p>
            <a:r>
              <a:rPr lang="en-US" sz="2400" dirty="0">
                <a:latin typeface="+mj-lt"/>
              </a:rPr>
              <a:t>Longitudinal versus transverse vibrations</a:t>
            </a:r>
          </a:p>
          <a:p>
            <a:r>
              <a:rPr lang="en-US" sz="2400" dirty="0">
                <a:latin typeface="+mj-lt"/>
              </a:rPr>
              <a:t>      Images from web page:</a:t>
            </a:r>
          </a:p>
          <a:p>
            <a:r>
              <a:rPr lang="en-US" sz="2400" dirty="0">
                <a:latin typeface="+mj-lt"/>
              </a:rPr>
              <a:t>           </a:t>
            </a:r>
            <a:r>
              <a:rPr lang="en-US" sz="2000" dirty="0">
                <a:latin typeface="+mj-lt"/>
                <a:hlinkClick r:id="rId5"/>
              </a:rPr>
              <a:t>http://www.physicsclassroom.com/class/waves/u10l1c.cfm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76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964" name="数式" r:id="rId4" imgW="241200" imgH="241200" progId="Equation.3">
                    <p:embed/>
                  </p:oleObj>
                </mc:Choice>
                <mc:Fallback>
                  <p:oleObj name="数式" r:id="rId4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965" name="数式" r:id="rId6" imgW="177480" imgH="241200" progId="Equation.3">
                    <p:embed/>
                  </p:oleObj>
                </mc:Choice>
                <mc:Fallback>
                  <p:oleObj name="数式" r:id="rId6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966" name="数式" r:id="rId8" imgW="241200" imgH="241200" progId="Equation.3">
                    <p:embed/>
                  </p:oleObj>
                </mc:Choice>
                <mc:Fallback>
                  <p:oleObj name="数式" r:id="rId8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114300" y="2286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67" name="数式" r:id="rId11" imgW="114120" imgH="215640" progId="Equation.3">
                  <p:embed/>
                </p:oleObj>
              </mc:Choice>
              <mc:Fallback>
                <p:oleObj name="数式" r:id="rId11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68" name="数式" r:id="rId13" imgW="2489040" imgH="431640" progId="Equation.3">
                  <p:embed/>
                </p:oleObj>
              </mc:Choice>
              <mc:Fallback>
                <p:oleObj name="数式" r:id="rId13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69" name="数式" r:id="rId15" imgW="1650960" imgH="406080" progId="Equation.3">
                  <p:embed/>
                </p:oleObj>
              </mc:Choice>
              <mc:Fallback>
                <p:oleObj name="数式" r:id="rId15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237259"/>
              </p:ext>
            </p:extLst>
          </p:nvPr>
        </p:nvGraphicFramePr>
        <p:xfrm>
          <a:off x="152400" y="4038600"/>
          <a:ext cx="719455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70" name="数式" r:id="rId17" imgW="3187440" imgH="1066680" progId="Equation.3">
                  <p:embed/>
                </p:oleObj>
              </mc:Choice>
              <mc:Fallback>
                <p:oleObj name="数式" r:id="rId17" imgW="3187440" imgH="1066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7194550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55" name="数式" r:id="rId4" imgW="2768400" imgH="1295280" progId="Equation.3">
                  <p:embed/>
                </p:oleObj>
              </mc:Choice>
              <mc:Fallback>
                <p:oleObj name="数式" r:id="rId4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56" name="Equation" r:id="rId6" imgW="2323800" imgH="1091880" progId="Equation.DSMT4">
                  <p:embed/>
                </p:oleObj>
              </mc:Choice>
              <mc:Fallback>
                <p:oleObj name="Equation" r:id="rId6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09100"/>
              </p:ext>
            </p:extLst>
          </p:nvPr>
        </p:nvGraphicFramePr>
        <p:xfrm>
          <a:off x="212725" y="3843338"/>
          <a:ext cx="4843463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87" name="Equation" r:id="rId4" imgW="2145960" imgH="1066680" progId="Equation.DSMT4">
                  <p:embed/>
                </p:oleObj>
              </mc:Choice>
              <mc:Fallback>
                <p:oleObj name="Equation" r:id="rId4" imgW="214596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843338"/>
                        <a:ext cx="4843463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09" name="数式" r:id="rId4" imgW="3035160" imgH="2273040" progId="Equation.3">
                  <p:embed/>
                </p:oleObj>
              </mc:Choice>
              <mc:Fallback>
                <p:oleObj name="数式" r:id="rId4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32" name="数式" r:id="rId4" imgW="3060360" imgH="2450880" progId="Equation.3">
                  <p:embed/>
                </p:oleObj>
              </mc:Choice>
              <mc:Fallback>
                <p:oleObj name="数式" r:id="rId4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13779</TotalTime>
  <Words>641</Words>
  <Application>Microsoft Office PowerPoint</Application>
  <PresentationFormat>On-screen Show (4:3)</PresentationFormat>
  <Paragraphs>132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Symbol</vt:lpstr>
      <vt:lpstr>Office Theme</vt:lpstr>
      <vt:lpstr>数式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682</cp:revision>
  <cp:lastPrinted>2019-09-30T02:29:19Z</cp:lastPrinted>
  <dcterms:created xsi:type="dcterms:W3CDTF">2012-01-10T18:32:24Z</dcterms:created>
  <dcterms:modified xsi:type="dcterms:W3CDTF">2020-10-04T04:30:13Z</dcterms:modified>
</cp:coreProperties>
</file>