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6" r:id="rId2"/>
    <p:sldId id="394" r:id="rId3"/>
    <p:sldId id="421" r:id="rId4"/>
    <p:sldId id="422" r:id="rId5"/>
    <p:sldId id="424" r:id="rId6"/>
    <p:sldId id="425" r:id="rId7"/>
    <p:sldId id="416" r:id="rId8"/>
    <p:sldId id="398" r:id="rId9"/>
    <p:sldId id="399" r:id="rId10"/>
    <p:sldId id="426" r:id="rId11"/>
    <p:sldId id="400" r:id="rId12"/>
    <p:sldId id="401" r:id="rId13"/>
    <p:sldId id="423" r:id="rId14"/>
    <p:sldId id="417" r:id="rId15"/>
    <p:sldId id="418" r:id="rId16"/>
    <p:sldId id="419" r:id="rId17"/>
    <p:sldId id="402" r:id="rId18"/>
    <p:sldId id="420" r:id="rId19"/>
    <p:sldId id="427" r:id="rId20"/>
    <p:sldId id="403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related to homework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schedule continues to cover material in Chap.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Friday.   Note the mid term take home scheduling.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2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Colloquium this will take us out of this world.    Taylor Ordines is a senior graduate student who is reporting on his project under the mentorship of Professor Eric Carlson.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0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wave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19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 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Sturm-</a:t>
            </a:r>
            <a:r>
              <a:rPr lang="en-US" sz="2400" b="1" dirty="0" err="1">
                <a:solidFill>
                  <a:schemeClr val="folHlink"/>
                </a:solidFill>
              </a:rPr>
              <a:t>Liouville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C6E6A-3C0C-48F4-BFB2-0BD081AF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C9F3E-109B-423E-BA4B-E0EAB619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4FBB8-F00C-46BF-9760-3FA13427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4ADAD-B0A4-46EF-8DAC-E7368D023DDD}"/>
              </a:ext>
            </a:extLst>
          </p:cNvPr>
          <p:cNvSpPr txBox="1"/>
          <p:nvPr/>
        </p:nvSpPr>
        <p:spPr>
          <a:xfrm>
            <a:off x="457200" y="3810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</a:t>
            </a:r>
            <a:r>
              <a:rPr lang="en-US" sz="2400" dirty="0"/>
              <a:t>What does the extra potential energy density have to do with motion on a string?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– In my opinion, </a:t>
            </a:r>
            <a:r>
              <a:rPr lang="en-US" sz="2400" i="1" dirty="0">
                <a:latin typeface="+mj-lt"/>
              </a:rPr>
              <a:t>v(x)</a:t>
            </a:r>
            <a:r>
              <a:rPr lang="en-US" sz="2400" dirty="0">
                <a:latin typeface="+mj-lt"/>
              </a:rPr>
              <a:t> has nothing to do with motion on a spring, but  F &amp; W are using the one- dimensional wave equation to motivate a more general discussion of second order differential equations.  In this lecture, we will briefly review/introduce many related ideas.    These will be also (and perhaps more systematically) covered in PHY 712.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607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19546"/>
              </p:ext>
            </p:extLst>
          </p:nvPr>
        </p:nvGraphicFramePr>
        <p:xfrm>
          <a:off x="304800" y="966788"/>
          <a:ext cx="868997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3" name="Equation" r:id="rId4" imgW="6603840" imgH="3733560" progId="Equation.DSMT4">
                  <p:embed/>
                </p:oleObj>
              </mc:Choice>
              <mc:Fallback>
                <p:oleObj name="Equation" r:id="rId4" imgW="6603840" imgH="3733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66788"/>
                        <a:ext cx="868997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62" name="数式" r:id="rId4" imgW="4178160" imgH="1574640" progId="Equation.3">
                  <p:embed/>
                </p:oleObj>
              </mc:Choice>
              <mc:Fallback>
                <p:oleObj name="数式" r:id="rId4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63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64" name="Equation" r:id="rId8" imgW="5879880" imgH="977760" progId="Equation.DSMT4">
                  <p:embed/>
                </p:oleObj>
              </mc:Choice>
              <mc:Fallback>
                <p:oleObj name="Equation" r:id="rId8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27966"/>
              </p:ext>
            </p:extLst>
          </p:nvPr>
        </p:nvGraphicFramePr>
        <p:xfrm>
          <a:off x="351183" y="515308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65" name="Equation" r:id="rId10" imgW="3009600" imgH="952200" progId="Equation.DSMT4">
                  <p:embed/>
                </p:oleObj>
              </mc:Choice>
              <mc:Fallback>
                <p:oleObj name="Equation" r:id="rId10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515308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E6B32-72B4-4FFF-BD7E-3C22C349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C659F-A3BD-4125-8F2A-91996608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B41E-AD3C-438F-817B-5F2C754C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DE82C-CDE6-4DEC-9BFA-0277C3011EE2}"/>
              </a:ext>
            </a:extLst>
          </p:cNvPr>
          <p:cNvSpPr txBox="1"/>
          <p:nvPr/>
        </p:nvSpPr>
        <p:spPr>
          <a:xfrm>
            <a:off x="228600" y="304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all of the fuss about eigenvalues and eigenvectors?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They are always necessary for solving differential equations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Not all eigenfunctions have analytic forms.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It is possible to solve a differential equation without the use of eigenfunctions.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Eigenfunctions have some useful properties.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9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3" name="Equation" r:id="rId4" imgW="4457520" imgH="2057400" progId="Equation.DSMT4">
                  <p:embed/>
                </p:oleObj>
              </mc:Choice>
              <mc:Fallback>
                <p:oleObj name="Equation" r:id="rId4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6" name="Equation" r:id="rId4" imgW="4495680" imgH="1422360" progId="Equation.DSMT4">
                  <p:embed/>
                </p:oleObj>
              </mc:Choice>
              <mc:Fallback>
                <p:oleObj name="Equation" r:id="rId4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9" name="Equation" r:id="rId4" imgW="4495680" imgH="2768400" progId="Equation.DSMT4">
                  <p:embed/>
                </p:oleObj>
              </mc:Choice>
              <mc:Fallback>
                <p:oleObj name="Equation" r:id="rId4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6" name="Equation" r:id="rId4" imgW="3657600" imgH="1155600" progId="Equation.DSMT4">
                  <p:embed/>
                </p:oleObj>
              </mc:Choice>
              <mc:Fallback>
                <p:oleObj name="Equation" r:id="rId4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7" name="Equation" r:id="rId6" imgW="2882880" imgH="622080" progId="Equation.DSMT4">
                  <p:embed/>
                </p:oleObj>
              </mc:Choice>
              <mc:Fallback>
                <p:oleObj name="Equation" r:id="rId6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31094"/>
              </p:ext>
            </p:extLst>
          </p:nvPr>
        </p:nvGraphicFramePr>
        <p:xfrm>
          <a:off x="914400" y="533399"/>
          <a:ext cx="6489700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2" name="Equation" r:id="rId4" imgW="4419360" imgH="4089240" progId="Equation.DSMT4">
                  <p:embed/>
                </p:oleObj>
              </mc:Choice>
              <mc:Fallback>
                <p:oleObj name="Equation" r:id="rId4" imgW="441936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533399"/>
                        <a:ext cx="6489700" cy="600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65AD-386C-47EB-B543-E951D373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7398C-01BE-485B-B5D7-72F5055D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A4C0F-337A-4A98-A4D6-88E31288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D6E65-7E00-4DC6-9D57-D9FA6EDBE3BB}"/>
              </a:ext>
            </a:extLst>
          </p:cNvPr>
          <p:cNvSpPr txBox="1"/>
          <p:nvPr/>
        </p:nvSpPr>
        <p:spPr>
          <a:xfrm>
            <a:off x="457200" y="9534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</a:t>
            </a:r>
            <a:r>
              <a:rPr lang="en-US" sz="2400" dirty="0"/>
              <a:t>Can you elaborate on slide 14. I think I’m missing something on how Cm minimizes eps^2. Also -- In slide 14, is Cn expression from what transformation? Similar to Fourier transformation?   </a:t>
            </a:r>
          </a:p>
          <a:p>
            <a:endParaRPr lang="en-US" sz="2400" dirty="0"/>
          </a:p>
          <a:p>
            <a:r>
              <a:rPr lang="en-US" sz="2400" dirty="0"/>
              <a:t>Comment – This could be similar to a Fourier transformation if the eigenfunctions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m</a:t>
            </a:r>
            <a:r>
              <a:rPr lang="en-US" sz="2400" i="1" dirty="0"/>
              <a:t>(x) </a:t>
            </a:r>
            <a:r>
              <a:rPr lang="en-US" sz="2400" dirty="0"/>
              <a:t>were sinusoidal (a particular choice of the Sturm-Liouville form).     About the minimization of epsilon^2 – solving for the 0 of the derivative of the expression is a necessary condition for finding a minimum.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CD0E790-9D2A-40B0-9F7B-6EE6B1E065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580604"/>
              </p:ext>
            </p:extLst>
          </p:nvPr>
        </p:nvGraphicFramePr>
        <p:xfrm>
          <a:off x="3657600" y="4038600"/>
          <a:ext cx="44323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5" name="Equation" r:id="rId3" imgW="4431960" imgH="2145960" progId="Equation.DSMT4">
                  <p:embed/>
                </p:oleObj>
              </mc:Choice>
              <mc:Fallback>
                <p:oleObj name="Equation" r:id="rId3" imgW="443196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4038600"/>
                        <a:ext cx="4432300" cy="214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873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762000" y="576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A65F68-E1DA-4FBF-A079-00DC270D9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797" y="136525"/>
            <a:ext cx="7752645" cy="62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40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41" name="Equation" r:id="rId6" imgW="1701720" imgH="495000" progId="Equation.DSMT4">
                  <p:embed/>
                </p:oleObj>
              </mc:Choice>
              <mc:Fallback>
                <p:oleObj name="Equation" r:id="rId6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42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43" name="Equation" r:id="rId10" imgW="444240" imgH="317160" progId="Equation.DSMT4">
                  <p:embed/>
                </p:oleObj>
              </mc:Choice>
              <mc:Fallback>
                <p:oleObj name="Equation" r:id="rId10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44" name="Equation" r:id="rId11" imgW="2539800" imgH="571320" progId="Equation.DSMT4">
                  <p:embed/>
                </p:oleObj>
              </mc:Choice>
              <mc:Fallback>
                <p:oleObj name="Equation" r:id="rId11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0" name="Equation" r:id="rId4" imgW="4381200" imgH="495000" progId="Equation.DSMT4">
                  <p:embed/>
                </p:oleObj>
              </mc:Choice>
              <mc:Fallback>
                <p:oleObj name="Equation" r:id="rId4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1" name="Equation" r:id="rId6" imgW="4089240" imgH="558720" progId="Equation.DSMT4">
                  <p:embed/>
                </p:oleObj>
              </mc:Choice>
              <mc:Fallback>
                <p:oleObj name="Equation" r:id="rId6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2" name="Equation" r:id="rId8" imgW="3949560" imgH="876240" progId="Equation.DSMT4">
                  <p:embed/>
                </p:oleObj>
              </mc:Choice>
              <mc:Fallback>
                <p:oleObj name="Equation" r:id="rId8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3" name="Equation" r:id="rId10" imgW="3962160" imgH="965160" progId="Equation.DSMT4">
                  <p:embed/>
                </p:oleObj>
              </mc:Choice>
              <mc:Fallback>
                <p:oleObj name="Equation" r:id="rId10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88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89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90" name="Equation" r:id="rId8" imgW="3593880" imgH="596880" progId="Equation.DSMT4">
                  <p:embed/>
                </p:oleObj>
              </mc:Choice>
              <mc:Fallback>
                <p:oleObj name="Equation" r:id="rId8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91" name="Equation" r:id="rId10" imgW="5155920" imgH="965160" progId="Equation.DSMT4">
                  <p:embed/>
                </p:oleObj>
              </mc:Choice>
              <mc:Fallback>
                <p:oleObj name="Equation" r:id="rId10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92" name="Equation" r:id="rId12" imgW="5587920" imgH="952200" progId="Equation.DSMT4">
                  <p:embed/>
                </p:oleObj>
              </mc:Choice>
              <mc:Fallback>
                <p:oleObj name="Equation" r:id="rId12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0175"/>
              </p:ext>
            </p:extLst>
          </p:nvPr>
        </p:nvGraphicFramePr>
        <p:xfrm>
          <a:off x="1536700" y="231022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4" name="Equation" r:id="rId4" imgW="3009600" imgH="952200" progId="Equation.DSMT4">
                  <p:embed/>
                </p:oleObj>
              </mc:Choice>
              <mc:Fallback>
                <p:oleObj name="Equation" r:id="rId4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1022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5" name="Equation" r:id="rId6" imgW="5803560" imgH="952200" progId="Equation.DSMT4">
                  <p:embed/>
                </p:oleObj>
              </mc:Choice>
              <mc:Fallback>
                <p:oleObj name="Equation" r:id="rId6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6" name="Equation" r:id="rId8" imgW="5613120" imgH="1638000" progId="Equation.DSMT4">
                  <p:embed/>
                </p:oleObj>
              </mc:Choice>
              <mc:Fallback>
                <p:oleObj name="Equation" r:id="rId8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8963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solution methods  -- note the following slides were note yet covered.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5" name="Equation" r:id="rId4" imgW="3873240" imgH="952200" progId="Equation.DSMT4">
                  <p:embed/>
                </p:oleObj>
              </mc:Choice>
              <mc:Fallback>
                <p:oleObj name="Equation" r:id="rId4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6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7" name="Equation" r:id="rId8" imgW="3251160" imgH="1002960" progId="Equation.DSMT4">
                  <p:embed/>
                </p:oleObj>
              </mc:Choice>
              <mc:Fallback>
                <p:oleObj name="Equation" r:id="rId8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3" name="数式" r:id="rId4" imgW="3886200" imgH="1371600" progId="Equation.3">
                  <p:embed/>
                </p:oleObj>
              </mc:Choice>
              <mc:Fallback>
                <p:oleObj name="数式" r:id="rId4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0" name="数式" r:id="rId4" imgW="3009600" imgH="1396800" progId="Equation.3">
                  <p:embed/>
                </p:oleObj>
              </mc:Choice>
              <mc:Fallback>
                <p:oleObj name="数式" r:id="rId4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1" name="数式" r:id="rId6" imgW="3530520" imgH="1104840" progId="Equation.3">
                  <p:embed/>
                </p:oleObj>
              </mc:Choice>
              <mc:Fallback>
                <p:oleObj name="数式" r:id="rId6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4" name="数式" r:id="rId4" imgW="3492360" imgH="1091880" progId="Equation.3">
                  <p:embed/>
                </p:oleObj>
              </mc:Choice>
              <mc:Fallback>
                <p:oleObj name="数式" r:id="rId4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5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95" name="数式" r:id="rId4" imgW="3517560" imgH="2793960" progId="Equation.3">
                  <p:embed/>
                </p:oleObj>
              </mc:Choice>
              <mc:Fallback>
                <p:oleObj name="数式" r:id="rId4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19" name="数式" r:id="rId4" imgW="4216320" imgH="3403440" progId="Equation.3">
                  <p:embed/>
                </p:oleObj>
              </mc:Choice>
              <mc:Fallback>
                <p:oleObj name="数式" r:id="rId4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A6213-C179-462A-A624-7C9618FD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1713C-2A09-4568-88CC-9A529829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093D3-7FDA-4314-BFDC-954238A4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AADC04-41C4-4E60-9C33-A264FE3CA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22489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6715-D837-407D-825B-8B082872A227}"/>
              </a:ext>
            </a:extLst>
          </p:cNvPr>
          <p:cNvSpPr txBox="1"/>
          <p:nvPr/>
        </p:nvSpPr>
        <p:spPr>
          <a:xfrm>
            <a:off x="228600" y="4267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week,   it is likely that we will have a take home exam instead of homework.   </a:t>
            </a:r>
          </a:p>
          <a:p>
            <a:r>
              <a:rPr lang="en-US" sz="2400" dirty="0">
                <a:latin typeface="+mj-lt"/>
              </a:rPr>
              <a:t>Perhaps distributed Monday 10/12/2020</a:t>
            </a:r>
          </a:p>
          <a:p>
            <a:r>
              <a:rPr lang="en-US" sz="2400" dirty="0">
                <a:latin typeface="+mj-lt"/>
              </a:rPr>
              <a:t>                         due Monday  10/19/2020</a:t>
            </a:r>
          </a:p>
        </p:txBody>
      </p:sp>
    </p:spTree>
    <p:extLst>
      <p:ext uri="{BB962C8B-B14F-4D97-AF65-F5344CB8AC3E}">
        <p14:creationId xmlns:p14="http://schemas.microsoft.com/office/powerpoint/2010/main" val="675819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76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77" name="Equation" r:id="rId6" imgW="5181480" imgH="1917360" progId="Equation.DSMT4">
                  <p:embed/>
                </p:oleObj>
              </mc:Choice>
              <mc:Fallback>
                <p:oleObj name="Equation" r:id="rId6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33" name="Equation" r:id="rId4" imgW="6756120" imgH="3187440" progId="Equation.DSMT4">
                  <p:embed/>
                </p:oleObj>
              </mc:Choice>
              <mc:Fallback>
                <p:oleObj name="Equation" r:id="rId4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34" name="Equation" r:id="rId6" imgW="4660560" imgH="571320" progId="Equation.DSMT4">
                  <p:embed/>
                </p:oleObj>
              </mc:Choice>
              <mc:Fallback>
                <p:oleObj name="Equation" r:id="rId6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35" name="Equation" r:id="rId8" imgW="5333760" imgH="901440" progId="Equation.DSMT4">
                  <p:embed/>
                </p:oleObj>
              </mc:Choice>
              <mc:Fallback>
                <p:oleObj name="Equation" r:id="rId8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24" name="Equation" r:id="rId4" imgW="5994360" imgH="1841400" progId="Equation.DSMT4">
                  <p:embed/>
                </p:oleObj>
              </mc:Choice>
              <mc:Fallback>
                <p:oleObj name="Equation" r:id="rId4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25" name="Equation" r:id="rId6" imgW="3987720" imgH="622080" progId="Equation.DSMT4">
                  <p:embed/>
                </p:oleObj>
              </mc:Choice>
              <mc:Fallback>
                <p:oleObj name="Equation" r:id="rId6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2F2B0-455C-4C62-84BE-DFF2F564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74266-BCE5-47F7-A26C-043ADF3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9BA5E-766A-4375-9689-0AD78709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C4648-5F6B-4CAD-B332-6208E7984F9F}"/>
              </a:ext>
            </a:extLst>
          </p:cNvPr>
          <p:cNvSpPr txBox="1"/>
          <p:nvPr/>
        </p:nvSpPr>
        <p:spPr>
          <a:xfrm>
            <a:off x="406400" y="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Thursday, October 8,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9B6499-F235-4CF4-BE69-367C1D7C6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415280"/>
            <a:ext cx="6438900" cy="3695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54B094-B155-4413-BA11-3426D16BA9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085903"/>
            <a:ext cx="6562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AC372-F7C0-40FB-9AF3-949A2A81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BE5AD-E6D1-420E-80CC-B8093746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4BDA6-0194-4576-8933-56FA0AEE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FDD4-9617-4E39-ACF6-FE8691D93983}"/>
              </a:ext>
            </a:extLst>
          </p:cNvPr>
          <p:cNvSpPr txBox="1"/>
          <p:nvPr/>
        </p:nvSpPr>
        <p:spPr>
          <a:xfrm>
            <a:off x="443948" y="9144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 err="1"/>
              <a:t>Zhi</a:t>
            </a:r>
            <a:r>
              <a:rPr lang="en-US" sz="3200" dirty="0"/>
              <a:t>– 9 PM Tuesday   </a:t>
            </a:r>
          </a:p>
          <a:p>
            <a:r>
              <a:rPr lang="en-US" sz="3200" dirty="0"/>
              <a:t>Jeanette – 11 AM Wednesday</a:t>
            </a:r>
          </a:p>
          <a:p>
            <a:r>
              <a:rPr lang="en-US" sz="3200" dirty="0"/>
              <a:t>Derek – 4 PM Wednesday</a:t>
            </a:r>
          </a:p>
          <a:p>
            <a:r>
              <a:rPr lang="en-US" sz="3200" dirty="0"/>
              <a:t>Bamidele – 7 PM Thursday</a:t>
            </a:r>
          </a:p>
          <a:p>
            <a:r>
              <a:rPr lang="en-US" sz="3200" dirty="0"/>
              <a:t>Derek – 12 PM Friday?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247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CB180-03B2-45C8-A82F-DFF02171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0EAE0-C9DA-41BA-AA1A-B0F0A100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ACCD-7ED6-4BC8-B19B-6497E03C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61234-6B3E-4947-8CE5-FA8351923DC8}"/>
              </a:ext>
            </a:extLst>
          </p:cNvPr>
          <p:cNvSpPr txBox="1"/>
          <p:nvPr/>
        </p:nvSpPr>
        <p:spPr>
          <a:xfrm>
            <a:off x="381000" y="228600"/>
            <a:ext cx="8305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</a:t>
            </a:r>
          </a:p>
          <a:p>
            <a:r>
              <a:rPr lang="en-US" sz="2400" dirty="0">
                <a:latin typeface="+mj-lt"/>
              </a:rPr>
              <a:t>From Tim –</a:t>
            </a:r>
          </a:p>
          <a:p>
            <a:r>
              <a:rPr lang="en-US" dirty="0">
                <a:latin typeface="+mj-lt"/>
              </a:rPr>
              <a:t>1. </a:t>
            </a:r>
            <a:r>
              <a:rPr lang="en-US" dirty="0"/>
              <a:t>What does the extra potential energy density have to do with motion on a </a:t>
            </a:r>
            <a:r>
              <a:rPr lang="en-US" dirty="0" err="1"/>
              <a:t>string?When</a:t>
            </a:r>
            <a:r>
              <a:rPr lang="en-US" dirty="0"/>
              <a:t> you say an applied force, is that like plucking the string or somehow putting a force on the string?</a:t>
            </a:r>
          </a:p>
          <a:p>
            <a:br>
              <a:rPr lang="en-US" dirty="0"/>
            </a:br>
            <a:r>
              <a:rPr lang="en-US" sz="2400" dirty="0"/>
              <a:t>From Nick –</a:t>
            </a:r>
          </a:p>
          <a:p>
            <a:pPr marL="342900" indent="-342900">
              <a:buAutoNum type="arabicPeriod"/>
            </a:pPr>
            <a:r>
              <a:rPr lang="en-US" dirty="0"/>
              <a:t>Can you elaborate on slide 14. I think I’m missing something on how Cm minimizes eps^2. 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r>
              <a:rPr lang="en-US" dirty="0">
                <a:latin typeface="+mj-lt"/>
              </a:rPr>
              <a:t>1. </a:t>
            </a:r>
            <a:r>
              <a:rPr lang="en-US" dirty="0"/>
              <a:t>In slide 14, is Cn expression from what transformation? Similar to Fourier transformation? Thank you.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689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6E3B1-60BA-4B34-9593-D1B63978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6BBA7-04E3-4508-801A-83A9D9DC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6820-A463-4853-A613-98DB994E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407F13-37FB-4F11-9F4B-95E7B0630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00809"/>
              </p:ext>
            </p:extLst>
          </p:nvPr>
        </p:nvGraphicFramePr>
        <p:xfrm>
          <a:off x="457200" y="2438400"/>
          <a:ext cx="8235750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9" name="Equation" r:id="rId4" imgW="4356000" imgH="1320480" progId="Equation.DSMT4">
                  <p:embed/>
                </p:oleObj>
              </mc:Choice>
              <mc:Fallback>
                <p:oleObj name="Equation" r:id="rId4" imgW="43560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235750" cy="249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0A8D02-A904-4C84-8DB3-543214F5E3EF}"/>
              </a:ext>
            </a:extLst>
          </p:cNvPr>
          <p:cNvSpPr txBox="1"/>
          <p:nvPr/>
        </p:nvSpPr>
        <p:spPr>
          <a:xfrm>
            <a:off x="304800" y="228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One-dimensional wave equation </a:t>
            </a:r>
          </a:p>
          <a:p>
            <a:pPr lvl="1"/>
            <a:r>
              <a:rPr lang="en-US" sz="2400" dirty="0">
                <a:latin typeface="+mj-lt"/>
              </a:rPr>
              <a:t>representing longitudinal or transverse displacements as a function of 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 , an example of a partial differential equation --</a:t>
            </a:r>
          </a:p>
        </p:txBody>
      </p:sp>
    </p:spTree>
    <p:extLst>
      <p:ext uri="{BB962C8B-B14F-4D97-AF65-F5344CB8AC3E}">
        <p14:creationId xmlns:p14="http://schemas.microsoft.com/office/powerpoint/2010/main" val="261269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19986"/>
              </p:ext>
            </p:extLst>
          </p:nvPr>
        </p:nvGraphicFramePr>
        <p:xfrm>
          <a:off x="152400" y="827088"/>
          <a:ext cx="871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6" name="Equation" r:id="rId4" imgW="6311880" imgH="3987720" progId="Equation.DSMT4">
                  <p:embed/>
                </p:oleObj>
              </mc:Choice>
              <mc:Fallback>
                <p:oleObj name="Equation" r:id="rId4" imgW="6311880" imgH="3987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27088"/>
                        <a:ext cx="871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9" name="Equation" r:id="rId4" imgW="6324480" imgH="622080" progId="Equation.DSMT4">
                  <p:embed/>
                </p:oleObj>
              </mc:Choice>
              <mc:Fallback>
                <p:oleObj name="Equation" r:id="rId4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D3E69-E216-4CBE-939C-B6D222B6596C}"/>
              </a:ext>
            </a:extLst>
          </p:cNvPr>
          <p:cNvSpPr txBox="1"/>
          <p:nvPr/>
        </p:nvSpPr>
        <p:spPr>
          <a:xfrm>
            <a:off x="198963" y="42201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14646</TotalTime>
  <Words>1319</Words>
  <Application>Microsoft Office PowerPoint</Application>
  <PresentationFormat>On-screen Show (4:3)</PresentationFormat>
  <Paragraphs>231</Paragraphs>
  <Slides>32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712</cp:revision>
  <cp:lastPrinted>2020-10-06T03:12:13Z</cp:lastPrinted>
  <dcterms:created xsi:type="dcterms:W3CDTF">2012-01-10T18:32:24Z</dcterms:created>
  <dcterms:modified xsi:type="dcterms:W3CDTF">2020-10-07T16:06:05Z</dcterms:modified>
</cp:coreProperties>
</file>