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6" r:id="rId2"/>
    <p:sldId id="394" r:id="rId3"/>
    <p:sldId id="421" r:id="rId4"/>
    <p:sldId id="422" r:id="rId5"/>
    <p:sldId id="416" r:id="rId6"/>
    <p:sldId id="398" r:id="rId7"/>
    <p:sldId id="399" r:id="rId8"/>
    <p:sldId id="400" r:id="rId9"/>
    <p:sldId id="401" r:id="rId10"/>
    <p:sldId id="417" r:id="rId11"/>
    <p:sldId id="418" r:id="rId12"/>
    <p:sldId id="419" r:id="rId13"/>
    <p:sldId id="402" r:id="rId14"/>
    <p:sldId id="420" r:id="rId15"/>
    <p:sldId id="403" r:id="rId16"/>
    <p:sldId id="404" r:id="rId17"/>
    <p:sldId id="405" r:id="rId18"/>
    <p:sldId id="406" r:id="rId19"/>
    <p:sldId id="407" r:id="rId20"/>
    <p:sldId id="408" r:id="rId21"/>
    <p:sldId id="409" r:id="rId22"/>
    <p:sldId id="410" r:id="rId23"/>
    <p:sldId id="411" r:id="rId24"/>
    <p:sldId id="412" r:id="rId25"/>
    <p:sldId id="413" r:id="rId26"/>
    <p:sldId id="414" r:id="rId27"/>
    <p:sldId id="415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5" d="100"/>
          <a:sy n="7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19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1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34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follow the textbook to use the example of the one-dimensional wave equation to discuss ordinary differential equations more generally and develop some solution methods.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Orthogonality of eigenfunctions.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7839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Orthogonality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0962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Orthogonality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9328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Notion of completeness.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8467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Notion of completeness and practical applications.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104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very useful property of eigenfunctions related to homework 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9105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Proof of theorem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560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the Rayleigh Ritz method.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594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following slides present solution methods for differential equations involving the use of eigenvalues.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1600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a knowledge of the Green’s function we can find solutions of related inhomogeneous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952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schedule continues to cover material in Chap.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086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8150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Solution using eigenfunctions.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937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365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case, the solution simplifies.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771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method of finding a Green’s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59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Green’s function based on homogeneous solutions (not </a:t>
            </a:r>
            <a:r>
              <a:rPr lang="en-US" dirty="0" err="1"/>
              <a:t>eigenfuntions</a:t>
            </a:r>
            <a:r>
              <a:rPr lang="en-US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769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921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      To </a:t>
            </a:r>
            <a:r>
              <a:rPr lang="en-US"/>
              <a:t>be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813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Homework due Friday.   Note the mid term take home scheduling.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822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Colloquium this will take us out of this world.    Taylor Ordines is a senior graduate student who is reporting on his project under the mentorship of Professor Eric Carlson.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03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wave equation.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920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Generalization of the wave equation.   Equations in this class are separable in the time variables and the spatial variable satisfies  a generalized eigenvalue problem of this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7042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sometimes want to generalize even further with an “inhomogeneous” term such as an applied force.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828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now, we will focus on eigenvalues of the homogeneous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112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eigenfunctions of these equations have very useful properties such as completeness.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812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0.wmf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19.bin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0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9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4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42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5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09600"/>
            <a:ext cx="891539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online or (occasionally)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19 – Chap. 7 (F&amp;W) 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Solutions of differential equations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The wave equation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Sturm-</a:t>
            </a:r>
            <a:r>
              <a:rPr lang="en-US" sz="2400" b="1" dirty="0" err="1">
                <a:solidFill>
                  <a:schemeClr val="folHlink"/>
                </a:solidFill>
              </a:rPr>
              <a:t>Liouville</a:t>
            </a:r>
            <a:r>
              <a:rPr lang="en-US" sz="2400" b="1" dirty="0">
                <a:solidFill>
                  <a:schemeClr val="folHlink"/>
                </a:solidFill>
              </a:rPr>
              <a:t> equation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Green’s function solution methods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C5ECFD-9497-4CFF-AB15-A33FF1EA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D26585-A3DB-457F-B0A7-625D19A22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AFFB00-5766-44B8-A1FB-15F7BE15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4DE509-5DC3-4CFA-B5F3-55909120254A}"/>
              </a:ext>
            </a:extLst>
          </p:cNvPr>
          <p:cNvSpPr txBox="1"/>
          <p:nvPr/>
        </p:nvSpPr>
        <p:spPr>
          <a:xfrm>
            <a:off x="609600" y="3048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orthogonality of eigenfunctions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B742B6E-A1FF-4BF8-9AB9-051F35A77D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835271"/>
              </p:ext>
            </p:extLst>
          </p:nvPr>
        </p:nvGraphicFramePr>
        <p:xfrm>
          <a:off x="108744" y="838200"/>
          <a:ext cx="8926512" cy="412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21" name="Equation" r:id="rId4" imgW="4457520" imgH="2057400" progId="Equation.DSMT4">
                  <p:embed/>
                </p:oleObj>
              </mc:Choice>
              <mc:Fallback>
                <p:oleObj name="Equation" r:id="rId4" imgW="4457520" imgH="2057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44" y="838200"/>
                        <a:ext cx="8926512" cy="412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7932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C5ECFD-9497-4CFF-AB15-A33FF1EA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D26585-A3DB-457F-B0A7-625D19A22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AFFB00-5766-44B8-A1FB-15F7BE15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4DE509-5DC3-4CFA-B5F3-55909120254A}"/>
              </a:ext>
            </a:extLst>
          </p:cNvPr>
          <p:cNvSpPr txBox="1"/>
          <p:nvPr/>
        </p:nvSpPr>
        <p:spPr>
          <a:xfrm>
            <a:off x="609600" y="3048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orthogonality of eigenfunctions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B742B6E-A1FF-4BF8-9AB9-051F35A77D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934407"/>
              </p:ext>
            </p:extLst>
          </p:nvPr>
        </p:nvGraphicFramePr>
        <p:xfrm>
          <a:off x="71438" y="1409700"/>
          <a:ext cx="9001125" cy="285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44" name="Equation" r:id="rId4" imgW="4495680" imgH="1422360" progId="Equation.DSMT4">
                  <p:embed/>
                </p:oleObj>
              </mc:Choice>
              <mc:Fallback>
                <p:oleObj name="Equation" r:id="rId4" imgW="4495680" imgH="1422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B742B6E-A1FF-4BF8-9AB9-051F35A77D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1409700"/>
                        <a:ext cx="9001125" cy="285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Up 6">
            <a:extLst>
              <a:ext uri="{FF2B5EF4-FFF2-40B4-BE49-F238E27FC236}">
                <a16:creationId xmlns:a16="http://schemas.microsoft.com/office/drawing/2014/main" id="{B8E676BF-9298-4F99-8C2E-43CBC8347475}"/>
              </a:ext>
            </a:extLst>
          </p:cNvPr>
          <p:cNvSpPr/>
          <p:nvPr/>
        </p:nvSpPr>
        <p:spPr>
          <a:xfrm>
            <a:off x="2209800" y="4186604"/>
            <a:ext cx="1066800" cy="107315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95A8A0-3E6A-47CD-A7D0-088E459A48FF}"/>
              </a:ext>
            </a:extLst>
          </p:cNvPr>
          <p:cNvSpPr txBox="1"/>
          <p:nvPr/>
        </p:nvSpPr>
        <p:spPr>
          <a:xfrm>
            <a:off x="2590800" y="55626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Vanishes for various boundary conditions at </a:t>
            </a:r>
            <a:r>
              <a:rPr lang="en-US" sz="2400" i="1" dirty="0">
                <a:latin typeface="+mj-lt"/>
              </a:rPr>
              <a:t>x=a and x=b</a:t>
            </a:r>
          </a:p>
        </p:txBody>
      </p:sp>
    </p:spTree>
    <p:extLst>
      <p:ext uri="{BB962C8B-B14F-4D97-AF65-F5344CB8AC3E}">
        <p14:creationId xmlns:p14="http://schemas.microsoft.com/office/powerpoint/2010/main" val="366511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C5ECFD-9497-4CFF-AB15-A33FF1EA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D26585-A3DB-457F-B0A7-625D19A22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AFFB00-5766-44B8-A1FB-15F7BE15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4DE509-5DC3-4CFA-B5F3-55909120254A}"/>
              </a:ext>
            </a:extLst>
          </p:cNvPr>
          <p:cNvSpPr txBox="1"/>
          <p:nvPr/>
        </p:nvSpPr>
        <p:spPr>
          <a:xfrm>
            <a:off x="140677" y="81558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orthogonality of eigenfunctions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B742B6E-A1FF-4BF8-9AB9-051F35A77D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297890"/>
              </p:ext>
            </p:extLst>
          </p:nvPr>
        </p:nvGraphicFramePr>
        <p:xfrm>
          <a:off x="142875" y="543223"/>
          <a:ext cx="9001125" cy="554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67" name="Equation" r:id="rId4" imgW="4495680" imgH="2768400" progId="Equation.DSMT4">
                  <p:embed/>
                </p:oleObj>
              </mc:Choice>
              <mc:Fallback>
                <p:oleObj name="Equation" r:id="rId4" imgW="4495680" imgH="27684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B742B6E-A1FF-4BF8-9AB9-051F35A77D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543223"/>
                        <a:ext cx="9001125" cy="554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5760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3011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“completeness”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5158" y="484676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It can be shown that for any reasonable function </a:t>
            </a:r>
            <a:r>
              <a:rPr lang="en-US" sz="2400" i="1" dirty="0"/>
              <a:t>h(x)</a:t>
            </a:r>
            <a:r>
              <a:rPr lang="en-US" sz="2400" dirty="0"/>
              <a:t>, defined within the interval </a:t>
            </a:r>
            <a:r>
              <a:rPr lang="en-US" sz="2400" i="1" dirty="0"/>
              <a:t>a &lt; x &lt;b</a:t>
            </a:r>
            <a:r>
              <a:rPr lang="en-US" sz="2400" dirty="0"/>
              <a:t>, we can expand that function as a linear combination of the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043900"/>
              </p:ext>
            </p:extLst>
          </p:nvPr>
        </p:nvGraphicFramePr>
        <p:xfrm>
          <a:off x="838200" y="1669168"/>
          <a:ext cx="5370842" cy="169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92" name="Equation" r:id="rId4" imgW="3657600" imgH="1155600" progId="Equation.DSMT4">
                  <p:embed/>
                </p:oleObj>
              </mc:Choice>
              <mc:Fallback>
                <p:oleObj name="Equation" r:id="rId4" imgW="3657600" imgH="1155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1669168"/>
                        <a:ext cx="5370842" cy="169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5496" y="3274306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These ideas lead to the notion that the set of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</a:t>
            </a:r>
            <a:r>
              <a:rPr lang="en-US" sz="2400" dirty="0"/>
              <a:t> form a ``complete'' set in the sense of ``spanning'' the space of all functions in the interval </a:t>
            </a:r>
          </a:p>
          <a:p>
            <a:r>
              <a:rPr lang="en-US" sz="2400" i="1" dirty="0"/>
              <a:t>a &lt; x &lt;b,</a:t>
            </a:r>
            <a:r>
              <a:rPr lang="en-US" sz="2400" dirty="0"/>
              <a:t> as summarized by the statement: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277716"/>
              </p:ext>
            </p:extLst>
          </p:nvPr>
        </p:nvGraphicFramePr>
        <p:xfrm>
          <a:off x="914400" y="4922376"/>
          <a:ext cx="5334000" cy="1151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93" name="Equation" r:id="rId6" imgW="2882880" imgH="622080" progId="Equation.DSMT4">
                  <p:embed/>
                </p:oleObj>
              </mc:Choice>
              <mc:Fallback>
                <p:oleObj name="Equation" r:id="rId6" imgW="2882880" imgH="6220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14400" y="4922376"/>
                        <a:ext cx="5334000" cy="1151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0996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FE6041-C9E4-4E2F-8A11-82E2AAAFF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1507A5-1F0B-40E3-A507-1C07E5A14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CC68E1-99EC-453F-A721-6B9B6EB77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590DEA-FCF8-4168-B603-E193F296C055}"/>
              </a:ext>
            </a:extLst>
          </p:cNvPr>
          <p:cNvSpPr txBox="1"/>
          <p:nvPr/>
        </p:nvSpPr>
        <p:spPr>
          <a:xfrm>
            <a:off x="228600" y="23011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“completeness”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597C6BC-9B5B-4EF9-A5EE-D553DAF703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131094"/>
              </p:ext>
            </p:extLst>
          </p:nvPr>
        </p:nvGraphicFramePr>
        <p:xfrm>
          <a:off x="914400" y="533399"/>
          <a:ext cx="6489700" cy="600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90" name="Equation" r:id="rId4" imgW="4419360" imgH="4089240" progId="Equation.DSMT4">
                  <p:embed/>
                </p:oleObj>
              </mc:Choice>
              <mc:Fallback>
                <p:oleObj name="Equation" r:id="rId4" imgW="4419360" imgH="40892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533399"/>
                        <a:ext cx="6489700" cy="6005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7364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810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general, there are several techniques to determine the eigenvalues </a:t>
            </a:r>
            <a:r>
              <a:rPr lang="en-US" sz="2400" i="1" dirty="0" err="1">
                <a:latin typeface="Symbol" panose="05050102010706020507" pitchFamily="18" charset="2"/>
              </a:rPr>
              <a:t>l</a:t>
            </a:r>
            <a:r>
              <a:rPr lang="en-US" sz="2400" i="1" baseline="-25000" dirty="0" err="1"/>
              <a:t>n</a:t>
            </a:r>
            <a:r>
              <a:rPr lang="en-US" sz="2400" baseline="-25000" dirty="0"/>
              <a:t>  </a:t>
            </a:r>
            <a:r>
              <a:rPr lang="en-US" sz="2400" dirty="0"/>
              <a:t> and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</a:t>
            </a:r>
            <a:r>
              <a:rPr lang="en-US" sz="2400" dirty="0"/>
              <a:t>. When it is not possible to find the ``exact'' functions, there are several powerful approximation techniques.    For example, the lowest eigenvalue can be approximated by minimizing the function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Variation approximation to lowest eigenvalue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56824"/>
              </p:ext>
            </p:extLst>
          </p:nvPr>
        </p:nvGraphicFramePr>
        <p:xfrm>
          <a:off x="1715199" y="2254347"/>
          <a:ext cx="2286000" cy="145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80" name="Equation" r:id="rId4" imgW="1295280" imgH="825480" progId="Equation.DSMT4">
                  <p:embed/>
                </p:oleObj>
              </mc:Choice>
              <mc:Fallback>
                <p:oleObj name="Equation" r:id="rId4" imgW="1295280" imgH="825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15199" y="2254347"/>
                        <a:ext cx="2286000" cy="145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2900" y="3888441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         is a variable function which satisfies the</a:t>
            </a:r>
          </a:p>
          <a:p>
            <a:r>
              <a:rPr lang="en-US" sz="2400" dirty="0"/>
              <a:t>correct boundary values.    The ``proof'' of this inequality is</a:t>
            </a:r>
          </a:p>
          <a:p>
            <a:r>
              <a:rPr lang="en-US" sz="2400" dirty="0"/>
              <a:t>based on the notion that        can in principle be expanded</a:t>
            </a:r>
          </a:p>
          <a:p>
            <a:r>
              <a:rPr lang="en-US" sz="2400" dirty="0"/>
              <a:t>in terms of the (unknown) exact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(x):</a:t>
            </a:r>
          </a:p>
          <a:p>
            <a:r>
              <a:rPr lang="en-US" sz="2400" dirty="0"/>
              <a:t>                                   where the coefficients </a:t>
            </a:r>
            <a:r>
              <a:rPr lang="en-US" sz="2400" i="1" dirty="0"/>
              <a:t>C</a:t>
            </a:r>
            <a:r>
              <a:rPr lang="en-US" sz="2400" i="1" baseline="-25000" dirty="0"/>
              <a:t>n</a:t>
            </a:r>
            <a:r>
              <a:rPr lang="en-US" sz="2400" dirty="0"/>
              <a:t> can be </a:t>
            </a:r>
          </a:p>
          <a:p>
            <a:endParaRPr lang="en-US" sz="2400" dirty="0"/>
          </a:p>
          <a:p>
            <a:r>
              <a:rPr lang="en-US" sz="2400" dirty="0"/>
              <a:t>assumed to be real.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609207"/>
              </p:ext>
            </p:extLst>
          </p:nvPr>
        </p:nvGraphicFramePr>
        <p:xfrm>
          <a:off x="457199" y="5334000"/>
          <a:ext cx="2641591" cy="768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81" name="Equation" r:id="rId6" imgW="1701720" imgH="495000" progId="Equation.DSMT4">
                  <p:embed/>
                </p:oleObj>
              </mc:Choice>
              <mc:Fallback>
                <p:oleObj name="Equation" r:id="rId6" imgW="1701720" imgH="4950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7199" y="5334000"/>
                        <a:ext cx="2641591" cy="7688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702539"/>
              </p:ext>
            </p:extLst>
          </p:nvPr>
        </p:nvGraphicFramePr>
        <p:xfrm>
          <a:off x="1433157" y="3886200"/>
          <a:ext cx="548043" cy="391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82" name="Equation" r:id="rId8" imgW="444240" imgH="317160" progId="Equation.DSMT4">
                  <p:embed/>
                </p:oleObj>
              </mc:Choice>
              <mc:Fallback>
                <p:oleObj name="Equation" r:id="rId8" imgW="444240" imgH="3171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33157" y="3886200"/>
                        <a:ext cx="548043" cy="391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090388"/>
              </p:ext>
            </p:extLst>
          </p:nvPr>
        </p:nvGraphicFramePr>
        <p:xfrm>
          <a:off x="3733800" y="4637741"/>
          <a:ext cx="548043" cy="391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83" name="Equation" r:id="rId10" imgW="444240" imgH="317160" progId="Equation.DSMT4">
                  <p:embed/>
                </p:oleObj>
              </mc:Choice>
              <mc:Fallback>
                <p:oleObj name="Equation" r:id="rId10" imgW="444240" imgH="31716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733800" y="4637741"/>
                        <a:ext cx="548043" cy="391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586819"/>
              </p:ext>
            </p:extLst>
          </p:nvPr>
        </p:nvGraphicFramePr>
        <p:xfrm>
          <a:off x="4881562" y="2321177"/>
          <a:ext cx="334327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84" name="Equation" r:id="rId11" imgW="2539800" imgH="571320" progId="Equation.DSMT4">
                  <p:embed/>
                </p:oleObj>
              </mc:Choice>
              <mc:Fallback>
                <p:oleObj name="Equation" r:id="rId11" imgW="2539800" imgH="57132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1562" y="2321177"/>
                        <a:ext cx="3343275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3691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Estimation of the lowest eigenvalue – continued:</a:t>
            </a:r>
          </a:p>
          <a:p>
            <a:endParaRPr lang="en-US" sz="2400" dirty="0"/>
          </a:p>
          <a:p>
            <a:r>
              <a:rPr lang="en-US" sz="2400" dirty="0"/>
              <a:t>From the </a:t>
            </a:r>
            <a:r>
              <a:rPr lang="en-US" sz="2400" dirty="0" err="1"/>
              <a:t>eigenfunction</a:t>
            </a:r>
            <a:r>
              <a:rPr lang="en-US" sz="2400" dirty="0"/>
              <a:t> equation, we know that 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996037"/>
              </p:ext>
            </p:extLst>
          </p:nvPr>
        </p:nvGraphicFramePr>
        <p:xfrm>
          <a:off x="704488" y="1524000"/>
          <a:ext cx="7372712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82" name="Equation" r:id="rId4" imgW="4381200" imgH="495000" progId="Equation.DSMT4">
                  <p:embed/>
                </p:oleObj>
              </mc:Choice>
              <mc:Fallback>
                <p:oleObj name="Equation" r:id="rId4" imgW="4381200" imgH="495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4488" y="1524000"/>
                        <a:ext cx="7372712" cy="833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2404" y="2341395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It follows that: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83780"/>
              </p:ext>
            </p:extLst>
          </p:nvPr>
        </p:nvGraphicFramePr>
        <p:xfrm>
          <a:off x="704488" y="2743200"/>
          <a:ext cx="7111846" cy="971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83" name="Equation" r:id="rId6" imgW="4089240" imgH="558720" progId="Equation.DSMT4">
                  <p:embed/>
                </p:oleObj>
              </mc:Choice>
              <mc:Fallback>
                <p:oleObj name="Equation" r:id="rId6" imgW="4089240" imgH="55872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04488" y="2743200"/>
                        <a:ext cx="7111846" cy="9718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614469"/>
              </p:ext>
            </p:extLst>
          </p:nvPr>
        </p:nvGraphicFramePr>
        <p:xfrm>
          <a:off x="761999" y="3657600"/>
          <a:ext cx="5821131" cy="1291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84" name="Equation" r:id="rId8" imgW="3949560" imgH="876240" progId="Equation.DSMT4">
                  <p:embed/>
                </p:oleObj>
              </mc:Choice>
              <mc:Fallback>
                <p:oleObj name="Equation" r:id="rId8" imgW="3949560" imgH="8762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1999" y="3657600"/>
                        <a:ext cx="5821131" cy="1291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585571"/>
              </p:ext>
            </p:extLst>
          </p:nvPr>
        </p:nvGraphicFramePr>
        <p:xfrm>
          <a:off x="914400" y="5029200"/>
          <a:ext cx="49530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85" name="Equation" r:id="rId10" imgW="3962160" imgH="965160" progId="Equation.DSMT4">
                  <p:embed/>
                </p:oleObj>
              </mc:Choice>
              <mc:Fallback>
                <p:oleObj name="Equation" r:id="rId10" imgW="3962160" imgH="9651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14400" y="5029200"/>
                        <a:ext cx="4953000" cy="120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3338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Rayleigh-Ritz method of estimating the lowest eigenvalue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59526"/>
              </p:ext>
            </p:extLst>
          </p:nvPr>
        </p:nvGraphicFramePr>
        <p:xfrm>
          <a:off x="1532021" y="1219200"/>
          <a:ext cx="2286000" cy="145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28" name="Equation" r:id="rId4" imgW="1295280" imgH="825480" progId="Equation.DSMT4">
                  <p:embed/>
                </p:oleObj>
              </mc:Choice>
              <mc:Fallback>
                <p:oleObj name="Equation" r:id="rId4" imgW="1295280" imgH="825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32021" y="1219200"/>
                        <a:ext cx="2286000" cy="145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052007"/>
              </p:ext>
            </p:extLst>
          </p:nvPr>
        </p:nvGraphicFramePr>
        <p:xfrm>
          <a:off x="3073400" y="21209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29" name="Equation" r:id="rId6" imgW="914400" imgH="250560" progId="Equation.DSMT4">
                  <p:embed/>
                </p:oleObj>
              </mc:Choice>
              <mc:Fallback>
                <p:oleObj name="Equation" r:id="rId6" imgW="914400" imgH="2505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73400" y="21209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901114"/>
              </p:ext>
            </p:extLst>
          </p:nvPr>
        </p:nvGraphicFramePr>
        <p:xfrm>
          <a:off x="817219" y="4470941"/>
          <a:ext cx="402748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30" name="Equation" r:id="rId8" imgW="3593880" imgH="596880" progId="Equation.DSMT4">
                  <p:embed/>
                </p:oleObj>
              </mc:Choice>
              <mc:Fallback>
                <p:oleObj name="Equation" r:id="rId8" imgW="3593880" imgH="5968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17219" y="4470941"/>
                        <a:ext cx="4027488" cy="66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825610"/>
              </p:ext>
            </p:extLst>
          </p:nvPr>
        </p:nvGraphicFramePr>
        <p:xfrm>
          <a:off x="837096" y="5202419"/>
          <a:ext cx="51562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31" name="Equation" r:id="rId10" imgW="5155920" imgH="965160" progId="Equation.DSMT4">
                  <p:embed/>
                </p:oleObj>
              </mc:Choice>
              <mc:Fallback>
                <p:oleObj name="Equation" r:id="rId10" imgW="5155920" imgH="9651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37096" y="5202419"/>
                        <a:ext cx="51562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468564"/>
              </p:ext>
            </p:extLst>
          </p:nvPr>
        </p:nvGraphicFramePr>
        <p:xfrm>
          <a:off x="736600" y="3018081"/>
          <a:ext cx="8216214" cy="1400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32" name="Equation" r:id="rId12" imgW="5587920" imgH="952200" progId="Equation.DSMT4">
                  <p:embed/>
                </p:oleObj>
              </mc:Choice>
              <mc:Fallback>
                <p:oleObj name="Equation" r:id="rId12" imgW="5587920" imgH="9522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36600" y="3018081"/>
                        <a:ext cx="8216214" cy="14004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072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849042"/>
              </p:ext>
            </p:extLst>
          </p:nvPr>
        </p:nvGraphicFramePr>
        <p:xfrm>
          <a:off x="2590800" y="2150311"/>
          <a:ext cx="4777902" cy="1515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8" name="Equation" r:id="rId4" imgW="3009600" imgH="952200" progId="Equation.DSMT4">
                  <p:embed/>
                </p:oleObj>
              </mc:Choice>
              <mc:Fallback>
                <p:oleObj name="Equation" r:id="rId4" imgW="3009600" imgH="952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150311"/>
                        <a:ext cx="4777902" cy="1515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653626"/>
              </p:ext>
            </p:extLst>
          </p:nvPr>
        </p:nvGraphicFramePr>
        <p:xfrm>
          <a:off x="180181" y="535141"/>
          <a:ext cx="8783638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9" name="Equation" r:id="rId6" imgW="5803560" imgH="952200" progId="Equation.DSMT4">
                  <p:embed/>
                </p:oleObj>
              </mc:Choice>
              <mc:Fallback>
                <p:oleObj name="Equation" r:id="rId6" imgW="5803560" imgH="952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81" y="535141"/>
                        <a:ext cx="8783638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376631"/>
              </p:ext>
            </p:extLst>
          </p:nvPr>
        </p:nvGraphicFramePr>
        <p:xfrm>
          <a:off x="325437" y="3672916"/>
          <a:ext cx="8493125" cy="248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0" name="Equation" r:id="rId8" imgW="5613120" imgH="1638000" progId="Equation.DSMT4">
                  <p:embed/>
                </p:oleObj>
              </mc:Choice>
              <mc:Fallback>
                <p:oleObj name="Equation" r:id="rId8" imgW="5613120" imgH="16380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7" y="3672916"/>
                        <a:ext cx="8493125" cy="248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28997"/>
            <a:ext cx="4941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Green’s function solution methods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0181" y="2570133"/>
            <a:ext cx="1877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Recall:</a:t>
            </a:r>
          </a:p>
        </p:txBody>
      </p:sp>
    </p:spTree>
    <p:extLst>
      <p:ext uri="{BB962C8B-B14F-4D97-AF65-F5344CB8AC3E}">
        <p14:creationId xmlns:p14="http://schemas.microsoft.com/office/powerpoint/2010/main" val="3962340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8178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to inhomogeneous problem by using Green’s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368248"/>
              </p:ext>
            </p:extLst>
          </p:nvPr>
        </p:nvGraphicFramePr>
        <p:xfrm>
          <a:off x="609600" y="1144638"/>
          <a:ext cx="6156325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29" name="Equation" r:id="rId4" imgW="3873240" imgH="952200" progId="Equation.DSMT4">
                  <p:embed/>
                </p:oleObj>
              </mc:Choice>
              <mc:Fallback>
                <p:oleObj name="Equation" r:id="rId4" imgW="3873240" imgH="952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44638"/>
                        <a:ext cx="6156325" cy="151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778909"/>
              </p:ext>
            </p:extLst>
          </p:nvPr>
        </p:nvGraphicFramePr>
        <p:xfrm>
          <a:off x="457200" y="26607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30" name="数式" r:id="rId6" imgW="3035160" imgH="660240" progId="Equation.3">
                  <p:embed/>
                </p:oleObj>
              </mc:Choice>
              <mc:Fallback>
                <p:oleObj name="数式" r:id="rId6" imgW="3035160" imgH="66024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07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016101"/>
              </p:ext>
            </p:extLst>
          </p:nvPr>
        </p:nvGraphicFramePr>
        <p:xfrm>
          <a:off x="534988" y="4343400"/>
          <a:ext cx="5443537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31" name="Equation" r:id="rId8" imgW="3251160" imgH="1002960" progId="Equation.DSMT4">
                  <p:embed/>
                </p:oleObj>
              </mc:Choice>
              <mc:Fallback>
                <p:oleObj name="Equation" r:id="rId8" imgW="3251160" imgH="100296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4343400"/>
                        <a:ext cx="5443537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09800" y="59436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to homogeneous problem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286000" y="5562600"/>
            <a:ext cx="304800" cy="46662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228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762000" y="5765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A65F68-E1DA-4FBF-A079-00DC270D9C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7797" y="136525"/>
            <a:ext cx="7752645" cy="625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7169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376198"/>
              </p:ext>
            </p:extLst>
          </p:nvPr>
        </p:nvGraphicFramePr>
        <p:xfrm>
          <a:off x="457200" y="1066800"/>
          <a:ext cx="7543800" cy="266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11" name="数式" r:id="rId4" imgW="3886200" imgH="1371600" progId="Equation.3">
                  <p:embed/>
                </p:oleObj>
              </mc:Choice>
              <mc:Fallback>
                <p:oleObj name="数式" r:id="rId4" imgW="3886200" imgH="13716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6800"/>
                        <a:ext cx="7543800" cy="266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3810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problem:</a:t>
            </a:r>
          </a:p>
        </p:txBody>
      </p:sp>
    </p:spTree>
    <p:extLst>
      <p:ext uri="{BB962C8B-B14F-4D97-AF65-F5344CB8AC3E}">
        <p14:creationId xmlns:p14="http://schemas.microsoft.com/office/powerpoint/2010/main" val="172093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225665"/>
              </p:ext>
            </p:extLst>
          </p:nvPr>
        </p:nvGraphicFramePr>
        <p:xfrm>
          <a:off x="457200" y="192087"/>
          <a:ext cx="6794500" cy="316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56" name="数式" r:id="rId4" imgW="3009600" imgH="1396800" progId="Equation.3">
                  <p:embed/>
                </p:oleObj>
              </mc:Choice>
              <mc:Fallback>
                <p:oleObj name="数式" r:id="rId4" imgW="3009600" imgH="13968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2087"/>
                        <a:ext cx="6794500" cy="316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627229"/>
              </p:ext>
            </p:extLst>
          </p:nvPr>
        </p:nvGraphicFramePr>
        <p:xfrm>
          <a:off x="377825" y="3643313"/>
          <a:ext cx="7970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57" name="数式" r:id="rId6" imgW="3530520" imgH="1104840" progId="Equation.3">
                  <p:embed/>
                </p:oleObj>
              </mc:Choice>
              <mc:Fallback>
                <p:oleObj name="数式" r:id="rId6" imgW="3530520" imgH="110484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3643313"/>
                        <a:ext cx="7970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0899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469602"/>
              </p:ext>
            </p:extLst>
          </p:nvPr>
        </p:nvGraphicFramePr>
        <p:xfrm>
          <a:off x="477253" y="2133600"/>
          <a:ext cx="7885113" cy="247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80" name="数式" r:id="rId4" imgW="3492360" imgH="1091880" progId="Equation.3">
                  <p:embed/>
                </p:oleObj>
              </mc:Choice>
              <mc:Fallback>
                <p:oleObj name="数式" r:id="rId4" imgW="3492360" imgH="109188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53" y="2133600"/>
                        <a:ext cx="7885113" cy="2471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23065"/>
              </p:ext>
            </p:extLst>
          </p:nvPr>
        </p:nvGraphicFramePr>
        <p:xfrm>
          <a:off x="304800" y="4572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81" name="数式" r:id="rId6" imgW="3035160" imgH="660240" progId="Equation.3">
                  <p:embed/>
                </p:oleObj>
              </mc:Choice>
              <mc:Fallback>
                <p:oleObj name="数式" r:id="rId6" imgW="3035160" imgH="6602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572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55280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363853"/>
              </p:ext>
            </p:extLst>
          </p:nvPr>
        </p:nvGraphicFramePr>
        <p:xfrm>
          <a:off x="661988" y="733425"/>
          <a:ext cx="6827837" cy="543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83" name="数式" r:id="rId4" imgW="3517560" imgH="2793960" progId="Equation.3">
                  <p:embed/>
                </p:oleObj>
              </mc:Choice>
              <mc:Fallback>
                <p:oleObj name="数式" r:id="rId4" imgW="3517560" imgH="279396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733425"/>
                        <a:ext cx="6827837" cy="543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44153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717502"/>
              </p:ext>
            </p:extLst>
          </p:nvPr>
        </p:nvGraphicFramePr>
        <p:xfrm>
          <a:off x="654050" y="153987"/>
          <a:ext cx="8185150" cy="662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07" name="数式" r:id="rId4" imgW="4216320" imgH="3403440" progId="Equation.3">
                  <p:embed/>
                </p:oleObj>
              </mc:Choice>
              <mc:Fallback>
                <p:oleObj name="数式" r:id="rId4" imgW="4216320" imgH="34034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153987"/>
                        <a:ext cx="8185150" cy="662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31198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General method of constructing Green’s functions using homogeneous solution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91095"/>
              </p:ext>
            </p:extLst>
          </p:nvPr>
        </p:nvGraphicFramePr>
        <p:xfrm>
          <a:off x="479219" y="11430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52" name="数式" r:id="rId4" imgW="3035160" imgH="660240" progId="Equation.3">
                  <p:embed/>
                </p:oleObj>
              </mc:Choice>
              <mc:Fallback>
                <p:oleObj name="数式" r:id="rId4" imgW="3035160" imgH="6602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19" y="11430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259733"/>
              </p:ext>
            </p:extLst>
          </p:nvPr>
        </p:nvGraphicFramePr>
        <p:xfrm>
          <a:off x="685800" y="2984157"/>
          <a:ext cx="8239125" cy="3052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53" name="Equation" r:id="rId6" imgW="5181480" imgH="1917360" progId="Equation.DSMT4">
                  <p:embed/>
                </p:oleObj>
              </mc:Choice>
              <mc:Fallback>
                <p:oleObj name="Equation" r:id="rId6" imgW="5181480" imgH="19173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84157"/>
                        <a:ext cx="8239125" cy="30529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87306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088095"/>
              </p:ext>
            </p:extLst>
          </p:nvPr>
        </p:nvGraphicFramePr>
        <p:xfrm>
          <a:off x="363538" y="263525"/>
          <a:ext cx="8323262" cy="393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97" name="Equation" r:id="rId4" imgW="6756120" imgH="3187440" progId="Equation.DSMT4">
                  <p:embed/>
                </p:oleObj>
              </mc:Choice>
              <mc:Fallback>
                <p:oleObj name="Equation" r:id="rId4" imgW="6756120" imgH="31874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" y="263525"/>
                        <a:ext cx="8323262" cy="393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356803"/>
              </p:ext>
            </p:extLst>
          </p:nvPr>
        </p:nvGraphicFramePr>
        <p:xfrm>
          <a:off x="482600" y="4003938"/>
          <a:ext cx="7004301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98" name="Equation" r:id="rId6" imgW="4660560" imgH="571320" progId="Equation.DSMT4">
                  <p:embed/>
                </p:oleObj>
              </mc:Choice>
              <mc:Fallback>
                <p:oleObj name="Equation" r:id="rId6" imgW="4660560" imgH="5713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2600" y="4003938"/>
                        <a:ext cx="7004301" cy="858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243786"/>
              </p:ext>
            </p:extLst>
          </p:nvPr>
        </p:nvGraphicFramePr>
        <p:xfrm>
          <a:off x="457200" y="4921250"/>
          <a:ext cx="8483601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99" name="Equation" r:id="rId8" imgW="5333760" imgH="901440" progId="Equation.DSMT4">
                  <p:embed/>
                </p:oleObj>
              </mc:Choice>
              <mc:Fallback>
                <p:oleObj name="Equation" r:id="rId8" imgW="5333760" imgH="9014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21250"/>
                        <a:ext cx="8483601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78730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59760"/>
              </p:ext>
            </p:extLst>
          </p:nvPr>
        </p:nvGraphicFramePr>
        <p:xfrm>
          <a:off x="563563" y="1828800"/>
          <a:ext cx="8404225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00" name="Equation" r:id="rId4" imgW="5994360" imgH="1841400" progId="Equation.DSMT4">
                  <p:embed/>
                </p:oleObj>
              </mc:Choice>
              <mc:Fallback>
                <p:oleObj name="Equation" r:id="rId4" imgW="5994360" imgH="18414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3" y="1828800"/>
                        <a:ext cx="8404225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844473"/>
              </p:ext>
            </p:extLst>
          </p:nvPr>
        </p:nvGraphicFramePr>
        <p:xfrm>
          <a:off x="457200" y="381000"/>
          <a:ext cx="633255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01" name="Equation" r:id="rId6" imgW="3987720" imgH="622080" progId="Equation.DSMT4">
                  <p:embed/>
                </p:oleObj>
              </mc:Choice>
              <mc:Fallback>
                <p:oleObj name="Equation" r:id="rId6" imgW="3987720" imgH="6220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"/>
                        <a:ext cx="6332556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6503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0A6213-C179-462A-A624-7C9618FDA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B1713C-2A09-4568-88CC-9A529829F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0093D3-7FDA-4314-BFDC-954238A43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AADC04-41C4-4E60-9C33-A264FE3CA2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00200"/>
            <a:ext cx="9144000" cy="224898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8E6715-D837-407D-825B-8B082872A227}"/>
              </a:ext>
            </a:extLst>
          </p:cNvPr>
          <p:cNvSpPr txBox="1"/>
          <p:nvPr/>
        </p:nvSpPr>
        <p:spPr>
          <a:xfrm>
            <a:off x="228600" y="42672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Next week,   it is likely that we will have a take home exam instead of homework.   </a:t>
            </a:r>
          </a:p>
          <a:p>
            <a:r>
              <a:rPr lang="en-US" sz="2400" dirty="0">
                <a:latin typeface="+mj-lt"/>
              </a:rPr>
              <a:t>Perhaps distributed Monday 10/12/2020</a:t>
            </a:r>
          </a:p>
          <a:p>
            <a:r>
              <a:rPr lang="en-US" sz="2400" dirty="0">
                <a:latin typeface="+mj-lt"/>
              </a:rPr>
              <a:t>                         due Monday  10/19/2020</a:t>
            </a:r>
          </a:p>
        </p:txBody>
      </p:sp>
    </p:spTree>
    <p:extLst>
      <p:ext uri="{BB962C8B-B14F-4D97-AF65-F5344CB8AC3E}">
        <p14:creationId xmlns:p14="http://schemas.microsoft.com/office/powerpoint/2010/main" val="675819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12F2B0-455C-4C62-84BE-DFF2F5641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D74266-BCE5-47F7-A26C-043ADF363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9BA5E-766A-4375-9689-0AD78709D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9C4648-5F6B-4CAD-B332-6208E7984F9F}"/>
              </a:ext>
            </a:extLst>
          </p:cNvPr>
          <p:cNvSpPr txBox="1"/>
          <p:nvPr/>
        </p:nvSpPr>
        <p:spPr>
          <a:xfrm>
            <a:off x="406400" y="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Physics Colloquium Thursday, October 8, 2020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9B6499-F235-4CF4-BE69-367C1D7C67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800" y="415280"/>
            <a:ext cx="6438900" cy="36957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154B094-B155-4413-BA11-3426D16BA9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4085903"/>
            <a:ext cx="6562725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99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16E3B1-60BA-4B34-9593-D1B639782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A6BBA7-04E3-4508-801A-83A9D9DC4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836820-A463-4853-A613-98DB994E9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6407F13-37FB-4F11-9F4B-95E7B06300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700809"/>
              </p:ext>
            </p:extLst>
          </p:nvPr>
        </p:nvGraphicFramePr>
        <p:xfrm>
          <a:off x="457200" y="2438400"/>
          <a:ext cx="8235750" cy="249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97" name="Equation" r:id="rId4" imgW="4356000" imgH="1320480" progId="Equation.DSMT4">
                  <p:embed/>
                </p:oleObj>
              </mc:Choice>
              <mc:Fallback>
                <p:oleObj name="Equation" r:id="rId4" imgW="4356000" imgH="1320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2438400"/>
                        <a:ext cx="8235750" cy="2497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D0A8D02-A904-4C84-8DB3-543214F5E3EF}"/>
              </a:ext>
            </a:extLst>
          </p:cNvPr>
          <p:cNvSpPr txBox="1"/>
          <p:nvPr/>
        </p:nvSpPr>
        <p:spPr>
          <a:xfrm>
            <a:off x="304800" y="2286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One-dimensional wave equation </a:t>
            </a:r>
          </a:p>
          <a:p>
            <a:pPr lvl="1"/>
            <a:r>
              <a:rPr lang="en-US" sz="2400" dirty="0">
                <a:latin typeface="+mj-lt"/>
              </a:rPr>
              <a:t>representing longitudinal or transverse displacements as a function of  </a:t>
            </a:r>
            <a:r>
              <a:rPr lang="en-US" sz="2400" i="1" dirty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 and </a:t>
            </a:r>
            <a:r>
              <a:rPr lang="en-US" sz="2400" i="1" dirty="0">
                <a:latin typeface="+mj-lt"/>
              </a:rPr>
              <a:t>t</a:t>
            </a:r>
            <a:r>
              <a:rPr lang="en-US" sz="2400" dirty="0">
                <a:latin typeface="+mj-lt"/>
              </a:rPr>
              <a:t> , an example of a partial differential equation --</a:t>
            </a:r>
          </a:p>
        </p:txBody>
      </p:sp>
    </p:spTree>
    <p:extLst>
      <p:ext uri="{BB962C8B-B14F-4D97-AF65-F5344CB8AC3E}">
        <p14:creationId xmlns:p14="http://schemas.microsoft.com/office/powerpoint/2010/main" val="2612692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66800" y="5352780"/>
            <a:ext cx="6019800" cy="98610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19986"/>
              </p:ext>
            </p:extLst>
          </p:nvPr>
        </p:nvGraphicFramePr>
        <p:xfrm>
          <a:off x="152400" y="827088"/>
          <a:ext cx="8712200" cy="551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74" name="Equation" r:id="rId4" imgW="6311880" imgH="3987720" progId="Equation.DSMT4">
                  <p:embed/>
                </p:oleObj>
              </mc:Choice>
              <mc:Fallback>
                <p:oleObj name="Equation" r:id="rId4" imgW="6311880" imgH="39877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827088"/>
                        <a:ext cx="8712200" cy="551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52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The wave equation and related linear PDE’s</a:t>
            </a:r>
          </a:p>
        </p:txBody>
      </p:sp>
    </p:spTree>
    <p:extLst>
      <p:ext uri="{BB962C8B-B14F-4D97-AF65-F5344CB8AC3E}">
        <p14:creationId xmlns:p14="http://schemas.microsoft.com/office/powerpoint/2010/main" val="2979898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9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Linear second-order ordinary differential equations</a:t>
            </a:r>
          </a:p>
          <a:p>
            <a:r>
              <a:rPr lang="en-US" sz="2400" dirty="0">
                <a:latin typeface="+mj-lt"/>
              </a:rPr>
              <a:t>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037947"/>
              </p:ext>
            </p:extLst>
          </p:nvPr>
        </p:nvGraphicFramePr>
        <p:xfrm>
          <a:off x="365161" y="1676400"/>
          <a:ext cx="8321639" cy="820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97" name="Equation" r:id="rId4" imgW="6324480" imgH="622080" progId="Equation.DSMT4">
                  <p:embed/>
                </p:oleObj>
              </mc:Choice>
              <mc:Fallback>
                <p:oleObj name="Equation" r:id="rId4" imgW="6324480" imgH="6220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61" y="1676400"/>
                        <a:ext cx="8321639" cy="8201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Up Arrow 6"/>
          <p:cNvSpPr/>
          <p:nvPr/>
        </p:nvSpPr>
        <p:spPr>
          <a:xfrm rot="19208604">
            <a:off x="4732708" y="2241269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 rot="20786836">
            <a:off x="5509868" y="2202855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 rot="2339108">
            <a:off x="6162609" y="2224157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 rot="21379204">
            <a:off x="8271236" y="2237066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853719" y="3224305"/>
            <a:ext cx="1216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applied force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52499" y="3352800"/>
            <a:ext cx="2310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given functions</a:t>
            </a:r>
          </a:p>
        </p:txBody>
      </p:sp>
      <p:sp>
        <p:nvSpPr>
          <p:cNvPr id="13" name="Up Arrow 12"/>
          <p:cNvSpPr/>
          <p:nvPr/>
        </p:nvSpPr>
        <p:spPr>
          <a:xfrm>
            <a:off x="7178294" y="2270800"/>
            <a:ext cx="381000" cy="2148799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00800" y="43434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to be determined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5161" y="5562600"/>
            <a:ext cx="7194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Homogenous problem:  </a:t>
            </a:r>
            <a:r>
              <a:rPr lang="en-US" sz="2400" i="1" dirty="0">
                <a:latin typeface="+mj-lt"/>
              </a:rPr>
              <a:t>F(x)=0</a:t>
            </a:r>
          </a:p>
        </p:txBody>
      </p:sp>
    </p:spTree>
    <p:extLst>
      <p:ext uri="{BB962C8B-B14F-4D97-AF65-F5344CB8AC3E}">
        <p14:creationId xmlns:p14="http://schemas.microsoft.com/office/powerpoint/2010/main" val="1136484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eigenvalue equations --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619546"/>
              </p:ext>
            </p:extLst>
          </p:nvPr>
        </p:nvGraphicFramePr>
        <p:xfrm>
          <a:off x="304800" y="966788"/>
          <a:ext cx="8689975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21" name="Equation" r:id="rId4" imgW="6603840" imgH="3733560" progId="Equation.DSMT4">
                  <p:embed/>
                </p:oleObj>
              </mc:Choice>
              <mc:Fallback>
                <p:oleObj name="Equation" r:id="rId4" imgW="6603840" imgH="37335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66788"/>
                        <a:ext cx="8689975" cy="492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1658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methods  of 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equations  (assume all functions and constants are real):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964795"/>
              </p:ext>
            </p:extLst>
          </p:nvPr>
        </p:nvGraphicFramePr>
        <p:xfrm>
          <a:off x="389731" y="652003"/>
          <a:ext cx="8364538" cy="3157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14" name="数式" r:id="rId4" imgW="4178160" imgH="1574640" progId="Equation.3">
                  <p:embed/>
                </p:oleObj>
              </mc:Choice>
              <mc:Fallback>
                <p:oleObj name="数式" r:id="rId4" imgW="4178160" imgH="15746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31" y="652003"/>
                        <a:ext cx="8364538" cy="3157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775439"/>
              </p:ext>
            </p:extLst>
          </p:nvPr>
        </p:nvGraphicFramePr>
        <p:xfrm>
          <a:off x="3759200" y="18796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15" name="Equation" r:id="rId6" imgW="914400" imgH="250560" progId="Equation.DSMT4">
                  <p:embed/>
                </p:oleObj>
              </mc:Choice>
              <mc:Fallback>
                <p:oleObj name="Equation" r:id="rId6" imgW="914400" imgH="2505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59200" y="18796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61317"/>
              </p:ext>
            </p:extLst>
          </p:nvPr>
        </p:nvGraphicFramePr>
        <p:xfrm>
          <a:off x="278296" y="3753008"/>
          <a:ext cx="8705851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16" name="Equation" r:id="rId8" imgW="5879880" imgH="977760" progId="Equation.DSMT4">
                  <p:embed/>
                </p:oleObj>
              </mc:Choice>
              <mc:Fallback>
                <p:oleObj name="Equation" r:id="rId8" imgW="5879880" imgH="97776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8296" y="3753008"/>
                        <a:ext cx="8705851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827966"/>
              </p:ext>
            </p:extLst>
          </p:nvPr>
        </p:nvGraphicFramePr>
        <p:xfrm>
          <a:off x="351183" y="5153084"/>
          <a:ext cx="4777902" cy="1515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17" name="Equation" r:id="rId10" imgW="3009600" imgH="952200" progId="Equation.DSMT4">
                  <p:embed/>
                </p:oleObj>
              </mc:Choice>
              <mc:Fallback>
                <p:oleObj name="Equation" r:id="rId10" imgW="3009600" imgH="95220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183" y="5153084"/>
                        <a:ext cx="4777902" cy="1515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5836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14426</TotalTime>
  <Words>1003</Words>
  <Application>Microsoft Office PowerPoint</Application>
  <PresentationFormat>On-screen Show (4:3)</PresentationFormat>
  <Paragraphs>187</Paragraphs>
  <Slides>27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702</cp:revision>
  <cp:lastPrinted>2020-10-06T03:12:13Z</cp:lastPrinted>
  <dcterms:created xsi:type="dcterms:W3CDTF">2012-01-10T18:32:24Z</dcterms:created>
  <dcterms:modified xsi:type="dcterms:W3CDTF">2020-10-06T03:12:26Z</dcterms:modified>
</cp:coreProperties>
</file>