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94" r:id="rId3"/>
    <p:sldId id="421" r:id="rId4"/>
    <p:sldId id="422" r:id="rId5"/>
    <p:sldId id="416" r:id="rId6"/>
    <p:sldId id="398" r:id="rId7"/>
    <p:sldId id="399" r:id="rId8"/>
    <p:sldId id="400" r:id="rId9"/>
    <p:sldId id="401" r:id="rId10"/>
    <p:sldId id="417" r:id="rId11"/>
    <p:sldId id="418" r:id="rId12"/>
    <p:sldId id="419" r:id="rId13"/>
    <p:sldId id="402" r:id="rId14"/>
    <p:sldId id="420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5" d="100"/>
          <a:sy n="7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9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1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3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follow the textbook to use the example of the one-dimensional wave equation to discuss ordinary differential equations more generally and develop some solution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of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3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6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32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46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 and practical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10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very useful property of eigenfunctions related to homework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0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of theorem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56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the Rayleigh Ritz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59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present solution methods for differential equations involving the use of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0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a knowledge of the Green’s function we can find solutions of related inhomogeneous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5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schedule continues to cover material in Chap.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5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using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3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36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solution simplifies.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7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method of finding a Green’s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9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Green’s function based on homogeneous solutions (not </a:t>
            </a:r>
            <a:r>
              <a:rPr lang="en-US" dirty="0" err="1"/>
              <a:t>eigenfuntions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769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      To </a:t>
            </a:r>
            <a:r>
              <a:rPr lang="en-US"/>
              <a:t>be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3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Friday.   Note the mid term take home scheduling.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22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Colloquium this will take us out of this world.    Taylor Ordines is a senior graduate student who is reporting on his project under the mentorship of Professor Eric Carlson.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0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wave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20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of the wave equation.   Equations in this class are separable in the time variables and the spatial variable satisfies  a generalized eigenvalue problem of this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04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sometimes want to generalize even further with an “inhomogeneous” term such as an applied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2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now, we will focus on eigenvalues of the 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1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eigenfunctions of these equations have very useful properties such as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1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0.wmf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4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9600"/>
            <a:ext cx="891539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19 – Chap. 7 (F&amp;W) 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Solutions of differential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 wave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Sturm-</a:t>
            </a:r>
            <a:r>
              <a:rPr lang="en-US" sz="2400" b="1" dirty="0" err="1">
                <a:solidFill>
                  <a:schemeClr val="folHlink"/>
                </a:solidFill>
              </a:rPr>
              <a:t>Liouville</a:t>
            </a:r>
            <a:r>
              <a:rPr lang="en-US" sz="2400" b="1" dirty="0">
                <a:solidFill>
                  <a:schemeClr val="folHlink"/>
                </a:solidFill>
              </a:rPr>
              <a:t>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835271"/>
              </p:ext>
            </p:extLst>
          </p:nvPr>
        </p:nvGraphicFramePr>
        <p:xfrm>
          <a:off x="108744" y="838200"/>
          <a:ext cx="892651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1" name="Equation" r:id="rId4" imgW="4457520" imgH="2057400" progId="Equation.DSMT4">
                  <p:embed/>
                </p:oleObj>
              </mc:Choice>
              <mc:Fallback>
                <p:oleObj name="Equation" r:id="rId4" imgW="4457520" imgH="2057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4" y="838200"/>
                        <a:ext cx="8926512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93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34407"/>
              </p:ext>
            </p:extLst>
          </p:nvPr>
        </p:nvGraphicFramePr>
        <p:xfrm>
          <a:off x="71438" y="1409700"/>
          <a:ext cx="90011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44" name="Equation" r:id="rId4" imgW="4495680" imgH="1422360" progId="Equation.DSMT4">
                  <p:embed/>
                </p:oleObj>
              </mc:Choice>
              <mc:Fallback>
                <p:oleObj name="Equation" r:id="rId4" imgW="449568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1409700"/>
                        <a:ext cx="90011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B8E676BF-9298-4F99-8C2E-43CBC8347475}"/>
              </a:ext>
            </a:extLst>
          </p:cNvPr>
          <p:cNvSpPr/>
          <p:nvPr/>
        </p:nvSpPr>
        <p:spPr>
          <a:xfrm>
            <a:off x="2209800" y="4186604"/>
            <a:ext cx="1066800" cy="10731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A8A0-3E6A-47CD-A7D0-088E459A48FF}"/>
              </a:ext>
            </a:extLst>
          </p:cNvPr>
          <p:cNvSpPr txBox="1"/>
          <p:nvPr/>
        </p:nvSpPr>
        <p:spPr>
          <a:xfrm>
            <a:off x="25908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Vanishes for various boundary conditions at </a:t>
            </a:r>
            <a:r>
              <a:rPr lang="en-US" sz="2400" i="1" dirty="0">
                <a:latin typeface="+mj-lt"/>
              </a:rPr>
              <a:t>x=a and x=b</a:t>
            </a:r>
          </a:p>
        </p:txBody>
      </p:sp>
    </p:spTree>
    <p:extLst>
      <p:ext uri="{BB962C8B-B14F-4D97-AF65-F5344CB8AC3E}">
        <p14:creationId xmlns:p14="http://schemas.microsoft.com/office/powerpoint/2010/main" val="366511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140677" y="815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97890"/>
              </p:ext>
            </p:extLst>
          </p:nvPr>
        </p:nvGraphicFramePr>
        <p:xfrm>
          <a:off x="142875" y="543223"/>
          <a:ext cx="9001125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7" name="Equation" r:id="rId4" imgW="4495680" imgH="2768400" progId="Equation.DSMT4">
                  <p:embed/>
                </p:oleObj>
              </mc:Choice>
              <mc:Fallback>
                <p:oleObj name="Equation" r:id="rId4" imgW="44956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43223"/>
                        <a:ext cx="9001125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760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/>
              <a:t>h(x)</a:t>
            </a:r>
            <a:r>
              <a:rPr lang="en-US" sz="2400" dirty="0"/>
              <a:t>, defined within the interval </a:t>
            </a:r>
            <a:r>
              <a:rPr lang="en-US" sz="2400" i="1" dirty="0"/>
              <a:t>a &lt; x &lt;b</a:t>
            </a:r>
            <a:r>
              <a:rPr lang="en-US" sz="2400" dirty="0"/>
              <a:t>, we can expand that function as a linear combination of 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2" name="Equation" r:id="rId4" imgW="3657600" imgH="1155600" progId="Equation.DSMT4">
                  <p:embed/>
                </p:oleObj>
              </mc:Choice>
              <mc:Fallback>
                <p:oleObj name="Equation" r:id="rId4" imgW="3657600" imgH="1155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 form a ``complete'' set in the sense of ``spanning'' the space of all functions in the interval </a:t>
            </a:r>
          </a:p>
          <a:p>
            <a:r>
              <a:rPr lang="en-US" sz="2400" i="1" dirty="0"/>
              <a:t>a &lt; x &lt;b,</a:t>
            </a:r>
            <a:r>
              <a:rPr lang="en-US" sz="2400" dirty="0"/>
              <a:t> as summarized by the statement: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93" name="Equation" r:id="rId6" imgW="2882880" imgH="622080" progId="Equation.DSMT4">
                  <p:embed/>
                </p:oleObj>
              </mc:Choice>
              <mc:Fallback>
                <p:oleObj name="Equation" r:id="rId6" imgW="2882880" imgH="6220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996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E6041-C9E4-4E2F-8A11-82E2AAAF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507A5-1F0B-40E3-A507-1C07E5A1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C68E1-99EC-453F-A721-6B9B6EB7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90DEA-FCF8-4168-B603-E193F296C055}"/>
              </a:ext>
            </a:extLst>
          </p:cNvPr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97C6BC-9B5B-4EF9-A5EE-D553DAF70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31094"/>
              </p:ext>
            </p:extLst>
          </p:nvPr>
        </p:nvGraphicFramePr>
        <p:xfrm>
          <a:off x="914400" y="533399"/>
          <a:ext cx="6489700" cy="600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0" name="Equation" r:id="rId4" imgW="4419360" imgH="4089240" progId="Equation.DSMT4">
                  <p:embed/>
                </p:oleObj>
              </mc:Choice>
              <mc:Fallback>
                <p:oleObj name="Equation" r:id="rId4" imgW="4419360" imgH="408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533399"/>
                        <a:ext cx="6489700" cy="600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364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80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81" name="Equation" r:id="rId6" imgW="1701720" imgH="495000" progId="Equation.DSMT4">
                  <p:embed/>
                </p:oleObj>
              </mc:Choice>
              <mc:Fallback>
                <p:oleObj name="Equation" r:id="rId6" imgW="170172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82" name="Equation" r:id="rId8" imgW="444240" imgH="317160" progId="Equation.DSMT4">
                  <p:embed/>
                </p:oleObj>
              </mc:Choice>
              <mc:Fallback>
                <p:oleObj name="Equation" r:id="rId8" imgW="444240" imgH="317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83" name="Equation" r:id="rId10" imgW="444240" imgH="317160" progId="Equation.DSMT4">
                  <p:embed/>
                </p:oleObj>
              </mc:Choice>
              <mc:Fallback>
                <p:oleObj name="Equation" r:id="rId10" imgW="444240" imgH="3171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84" name="Equation" r:id="rId11" imgW="2539800" imgH="571320" progId="Equation.DSMT4">
                  <p:embed/>
                </p:oleObj>
              </mc:Choice>
              <mc:Fallback>
                <p:oleObj name="Equation" r:id="rId11" imgW="2539800" imgH="57132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69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82" name="Equation" r:id="rId4" imgW="4381200" imgH="495000" progId="Equation.DSMT4">
                  <p:embed/>
                </p:oleObj>
              </mc:Choice>
              <mc:Fallback>
                <p:oleObj name="Equation" r:id="rId4" imgW="4381200" imgH="495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2404" y="234139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3780"/>
              </p:ext>
            </p:extLst>
          </p:nvPr>
        </p:nvGraphicFramePr>
        <p:xfrm>
          <a:off x="704488" y="2743200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83" name="Equation" r:id="rId6" imgW="4089240" imgH="558720" progId="Equation.DSMT4">
                  <p:embed/>
                </p:oleObj>
              </mc:Choice>
              <mc:Fallback>
                <p:oleObj name="Equation" r:id="rId6" imgW="4089240" imgH="55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4488" y="2743200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14469"/>
              </p:ext>
            </p:extLst>
          </p:nvPr>
        </p:nvGraphicFramePr>
        <p:xfrm>
          <a:off x="761999" y="3657600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84" name="Equation" r:id="rId8" imgW="3949560" imgH="876240" progId="Equation.DSMT4">
                  <p:embed/>
                </p:oleObj>
              </mc:Choice>
              <mc:Fallback>
                <p:oleObj name="Equation" r:id="rId8" imgW="3949560" imgH="876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999" y="3657600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85571"/>
              </p:ext>
            </p:extLst>
          </p:nvPr>
        </p:nvGraphicFramePr>
        <p:xfrm>
          <a:off x="914400" y="5029200"/>
          <a:ext cx="495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85" name="Equation" r:id="rId10" imgW="3962160" imgH="965160" progId="Equation.DSMT4">
                  <p:embed/>
                </p:oleObj>
              </mc:Choice>
              <mc:Fallback>
                <p:oleObj name="Equation" r:id="rId10" imgW="396216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4400" y="5029200"/>
                        <a:ext cx="4953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3338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28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29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30" name="Equation" r:id="rId8" imgW="3593880" imgH="596880" progId="Equation.DSMT4">
                  <p:embed/>
                </p:oleObj>
              </mc:Choice>
              <mc:Fallback>
                <p:oleObj name="Equation" r:id="rId8" imgW="3593880" imgH="596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31" name="Equation" r:id="rId10" imgW="5155920" imgH="965160" progId="Equation.DSMT4">
                  <p:embed/>
                </p:oleObj>
              </mc:Choice>
              <mc:Fallback>
                <p:oleObj name="Equation" r:id="rId10" imgW="515592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32" name="Equation" r:id="rId12" imgW="5587920" imgH="952200" progId="Equation.DSMT4">
                  <p:embed/>
                </p:oleObj>
              </mc:Choice>
              <mc:Fallback>
                <p:oleObj name="Equation" r:id="rId12" imgW="5587920" imgH="952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072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49042"/>
              </p:ext>
            </p:extLst>
          </p:nvPr>
        </p:nvGraphicFramePr>
        <p:xfrm>
          <a:off x="2590800" y="2150311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8" name="Equation" r:id="rId4" imgW="3009600" imgH="952200" progId="Equation.DSMT4">
                  <p:embed/>
                </p:oleObj>
              </mc:Choice>
              <mc:Fallback>
                <p:oleObj name="Equation" r:id="rId4" imgW="3009600" imgH="952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50311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9" name="Equation" r:id="rId6" imgW="5803560" imgH="952200" progId="Equation.DSMT4">
                  <p:embed/>
                </p:oleObj>
              </mc:Choice>
              <mc:Fallback>
                <p:oleObj name="Equation" r:id="rId6" imgW="58035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376631"/>
              </p:ext>
            </p:extLst>
          </p:nvPr>
        </p:nvGraphicFramePr>
        <p:xfrm>
          <a:off x="325437" y="3672916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0" name="Equation" r:id="rId8" imgW="5613120" imgH="1638000" progId="Equation.DSMT4">
                  <p:embed/>
                </p:oleObj>
              </mc:Choice>
              <mc:Fallback>
                <p:oleObj name="Equation" r:id="rId8" imgW="5613120" imgH="1638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" y="3672916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solution methods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3962340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29" name="Equation" r:id="rId4" imgW="3873240" imgH="952200" progId="Equation.DSMT4">
                  <p:embed/>
                </p:oleObj>
              </mc:Choice>
              <mc:Fallback>
                <p:oleObj name="Equation" r:id="rId4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0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1" name="Equation" r:id="rId8" imgW="3251160" imgH="1002960" progId="Equation.DSMT4">
                  <p:embed/>
                </p:oleObj>
              </mc:Choice>
              <mc:Fallback>
                <p:oleObj name="Equation" r:id="rId8" imgW="32511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2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762000" y="576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A65F68-E1DA-4FBF-A079-00DC270D9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797" y="136525"/>
            <a:ext cx="7752645" cy="625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1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11" name="数式" r:id="rId4" imgW="3886200" imgH="1371600" progId="Equation.3">
                  <p:embed/>
                </p:oleObj>
              </mc:Choice>
              <mc:Fallback>
                <p:oleObj name="数式" r:id="rId4" imgW="3886200" imgH="1371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172093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56" name="数式" r:id="rId4" imgW="3009600" imgH="1396800" progId="Equation.3">
                  <p:embed/>
                </p:oleObj>
              </mc:Choice>
              <mc:Fallback>
                <p:oleObj name="数式" r:id="rId4" imgW="3009600" imgH="1396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57" name="数式" r:id="rId6" imgW="3530520" imgH="1104840" progId="Equation.3">
                  <p:embed/>
                </p:oleObj>
              </mc:Choice>
              <mc:Fallback>
                <p:oleObj name="数式" r:id="rId6" imgW="353052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8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0" name="数式" r:id="rId4" imgW="3492360" imgH="1091880" progId="Equation.3">
                  <p:embed/>
                </p:oleObj>
              </mc:Choice>
              <mc:Fallback>
                <p:oleObj name="数式" r:id="rId4" imgW="3492360" imgH="1091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1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8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83" name="数式" r:id="rId4" imgW="3517560" imgH="2793960" progId="Equation.3">
                  <p:embed/>
                </p:oleObj>
              </mc:Choice>
              <mc:Fallback>
                <p:oleObj name="数式" r:id="rId4" imgW="3517560" imgH="27939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415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7502"/>
              </p:ext>
            </p:extLst>
          </p:nvPr>
        </p:nvGraphicFramePr>
        <p:xfrm>
          <a:off x="654050" y="153987"/>
          <a:ext cx="81851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7" name="数式" r:id="rId4" imgW="4216320" imgH="3403440" progId="Equation.3">
                  <p:embed/>
                </p:oleObj>
              </mc:Choice>
              <mc:Fallback>
                <p:oleObj name="数式" r:id="rId4" imgW="4216320" imgH="34034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53987"/>
                        <a:ext cx="81851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119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52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53" name="Equation" r:id="rId6" imgW="5181480" imgH="1917360" progId="Equation.DSMT4">
                  <p:embed/>
                </p:oleObj>
              </mc:Choice>
              <mc:Fallback>
                <p:oleObj name="Equation" r:id="rId6" imgW="5181480" imgH="1917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30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7" name="Equation" r:id="rId4" imgW="6756120" imgH="3187440" progId="Equation.DSMT4">
                  <p:embed/>
                </p:oleObj>
              </mc:Choice>
              <mc:Fallback>
                <p:oleObj name="Equation" r:id="rId4" imgW="6756120" imgH="3187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8" name="Equation" r:id="rId6" imgW="4660560" imgH="571320" progId="Equation.DSMT4">
                  <p:embed/>
                </p:oleObj>
              </mc:Choice>
              <mc:Fallback>
                <p:oleObj name="Equation" r:id="rId6" imgW="4660560" imgH="571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9" name="Equation" r:id="rId8" imgW="5333760" imgH="901440" progId="Equation.DSMT4">
                  <p:embed/>
                </p:oleObj>
              </mc:Choice>
              <mc:Fallback>
                <p:oleObj name="Equation" r:id="rId8" imgW="5333760" imgH="901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873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00" name="Equation" r:id="rId4" imgW="5994360" imgH="1841400" progId="Equation.DSMT4">
                  <p:embed/>
                </p:oleObj>
              </mc:Choice>
              <mc:Fallback>
                <p:oleObj name="Equation" r:id="rId4" imgW="5994360" imgH="1841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01" name="Equation" r:id="rId6" imgW="3987720" imgH="622080" progId="Equation.DSMT4">
                  <p:embed/>
                </p:oleObj>
              </mc:Choice>
              <mc:Fallback>
                <p:oleObj name="Equation" r:id="rId6" imgW="398772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50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A6213-C179-462A-A624-7C9618FDA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1713C-2A09-4568-88CC-9A529829F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093D3-7FDA-4314-BFDC-954238A4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AADC04-41C4-4E60-9C33-A264FE3CA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9144000" cy="22489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6715-D837-407D-825B-8B082872A227}"/>
              </a:ext>
            </a:extLst>
          </p:cNvPr>
          <p:cNvSpPr txBox="1"/>
          <p:nvPr/>
        </p:nvSpPr>
        <p:spPr>
          <a:xfrm>
            <a:off x="228600" y="4267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Next week,   it is likely that we will have a take home exam instead of homework.   </a:t>
            </a:r>
          </a:p>
          <a:p>
            <a:r>
              <a:rPr lang="en-US" sz="2400" dirty="0">
                <a:latin typeface="+mj-lt"/>
              </a:rPr>
              <a:t>Perhaps distributed Monday 10/12/2020</a:t>
            </a:r>
          </a:p>
          <a:p>
            <a:r>
              <a:rPr lang="en-US" sz="2400" dirty="0">
                <a:latin typeface="+mj-lt"/>
              </a:rPr>
              <a:t>                         due Monday  10/19/2020</a:t>
            </a:r>
          </a:p>
        </p:txBody>
      </p:sp>
    </p:spTree>
    <p:extLst>
      <p:ext uri="{BB962C8B-B14F-4D97-AF65-F5344CB8AC3E}">
        <p14:creationId xmlns:p14="http://schemas.microsoft.com/office/powerpoint/2010/main" val="67581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12F2B0-455C-4C62-84BE-DFF2F564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74266-BCE5-47F7-A26C-043ADF36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9BA5E-766A-4375-9689-0AD78709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C4648-5F6B-4CAD-B332-6208E7984F9F}"/>
              </a:ext>
            </a:extLst>
          </p:cNvPr>
          <p:cNvSpPr txBox="1"/>
          <p:nvPr/>
        </p:nvSpPr>
        <p:spPr>
          <a:xfrm>
            <a:off x="406400" y="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Thursday, October 8,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9B6499-F235-4CF4-BE69-367C1D7C6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" y="415280"/>
            <a:ext cx="6438900" cy="3695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54B094-B155-4413-BA11-3426D16BA9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085903"/>
            <a:ext cx="65627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9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6E3B1-60BA-4B34-9593-D1B63978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A6BBA7-04E3-4508-801A-83A9D9DC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6820-A463-4853-A613-98DB994E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407F13-37FB-4F11-9F4B-95E7B06300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00809"/>
              </p:ext>
            </p:extLst>
          </p:nvPr>
        </p:nvGraphicFramePr>
        <p:xfrm>
          <a:off x="457200" y="2438400"/>
          <a:ext cx="8235750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7" name="Equation" r:id="rId4" imgW="4356000" imgH="1320480" progId="Equation.DSMT4">
                  <p:embed/>
                </p:oleObj>
              </mc:Choice>
              <mc:Fallback>
                <p:oleObj name="Equation" r:id="rId4" imgW="435600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438400"/>
                        <a:ext cx="8235750" cy="249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D0A8D02-A904-4C84-8DB3-543214F5E3EF}"/>
              </a:ext>
            </a:extLst>
          </p:cNvPr>
          <p:cNvSpPr txBox="1"/>
          <p:nvPr/>
        </p:nvSpPr>
        <p:spPr>
          <a:xfrm>
            <a:off x="304800" y="228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One-dimensional wave equation </a:t>
            </a:r>
          </a:p>
          <a:p>
            <a:pPr lvl="1"/>
            <a:r>
              <a:rPr lang="en-US" sz="2400" dirty="0">
                <a:latin typeface="+mj-lt"/>
              </a:rPr>
              <a:t>representing longitudinal or transverse displacements as a function of 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 , an example of a partial differential equation --</a:t>
            </a:r>
          </a:p>
        </p:txBody>
      </p:sp>
    </p:spTree>
    <p:extLst>
      <p:ext uri="{BB962C8B-B14F-4D97-AF65-F5344CB8AC3E}">
        <p14:creationId xmlns:p14="http://schemas.microsoft.com/office/powerpoint/2010/main" val="261269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352780"/>
            <a:ext cx="6019800" cy="9861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19986"/>
              </p:ext>
            </p:extLst>
          </p:nvPr>
        </p:nvGraphicFramePr>
        <p:xfrm>
          <a:off x="152400" y="827088"/>
          <a:ext cx="8712200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4" name="Equation" r:id="rId4" imgW="6311880" imgH="3987720" progId="Equation.DSMT4">
                  <p:embed/>
                </p:oleObj>
              </mc:Choice>
              <mc:Fallback>
                <p:oleObj name="Equation" r:id="rId4" imgW="6311880" imgH="39877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27088"/>
                        <a:ext cx="8712200" cy="551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The wave equation and related linear PDE’s</a:t>
            </a:r>
          </a:p>
        </p:txBody>
      </p:sp>
    </p:spTree>
    <p:extLst>
      <p:ext uri="{BB962C8B-B14F-4D97-AF65-F5344CB8AC3E}">
        <p14:creationId xmlns:p14="http://schemas.microsoft.com/office/powerpoint/2010/main" val="297989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 second-order ordinary differential equations</a:t>
            </a:r>
          </a:p>
          <a:p>
            <a:r>
              <a:rPr lang="en-US" sz="2400" dirty="0">
                <a:latin typeface="+mj-lt"/>
              </a:rPr>
              <a:t>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7" name="Equation" r:id="rId4" imgW="6324480" imgH="622080" progId="Equation.DSMT4">
                  <p:embed/>
                </p:oleObj>
              </mc:Choice>
              <mc:Fallback>
                <p:oleObj name="Equation" r:id="rId4" imgW="632448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be determined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161" y="5562600"/>
            <a:ext cx="719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Homogenous problem:  </a:t>
            </a:r>
            <a:r>
              <a:rPr lang="en-US" sz="2400" i="1" dirty="0">
                <a:latin typeface="+mj-lt"/>
              </a:rPr>
              <a:t>F(x)=0</a:t>
            </a:r>
          </a:p>
        </p:txBody>
      </p:sp>
    </p:spTree>
    <p:extLst>
      <p:ext uri="{BB962C8B-B14F-4D97-AF65-F5344CB8AC3E}">
        <p14:creationId xmlns:p14="http://schemas.microsoft.com/office/powerpoint/2010/main" val="113648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eigenvalue equations --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619546"/>
              </p:ext>
            </p:extLst>
          </p:nvPr>
        </p:nvGraphicFramePr>
        <p:xfrm>
          <a:off x="304800" y="966788"/>
          <a:ext cx="8689975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21" name="Equation" r:id="rId4" imgW="6603840" imgH="3733560" progId="Equation.DSMT4">
                  <p:embed/>
                </p:oleObj>
              </mc:Choice>
              <mc:Fallback>
                <p:oleObj name="Equation" r:id="rId4" imgW="6603840" imgH="3733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66788"/>
                        <a:ext cx="8689975" cy="492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165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methods 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64795"/>
              </p:ext>
            </p:extLst>
          </p:nvPr>
        </p:nvGraphicFramePr>
        <p:xfrm>
          <a:off x="389731" y="6520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14" name="数式" r:id="rId4" imgW="4178160" imgH="1574640" progId="Equation.3">
                  <p:embed/>
                </p:oleObj>
              </mc:Choice>
              <mc:Fallback>
                <p:oleObj name="数式" r:id="rId4" imgW="4178160" imgH="1574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6520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15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61317"/>
              </p:ext>
            </p:extLst>
          </p:nvPr>
        </p:nvGraphicFramePr>
        <p:xfrm>
          <a:off x="278296" y="3753008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16" name="Equation" r:id="rId8" imgW="5879880" imgH="977760" progId="Equation.DSMT4">
                  <p:embed/>
                </p:oleObj>
              </mc:Choice>
              <mc:Fallback>
                <p:oleObj name="Equation" r:id="rId8" imgW="5879880" imgH="9777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296" y="3753008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27966"/>
              </p:ext>
            </p:extLst>
          </p:nvPr>
        </p:nvGraphicFramePr>
        <p:xfrm>
          <a:off x="351183" y="515308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17" name="Equation" r:id="rId10" imgW="3009600" imgH="952200" progId="Equation.DSMT4">
                  <p:embed/>
                </p:oleObj>
              </mc:Choice>
              <mc:Fallback>
                <p:oleObj name="Equation" r:id="rId10" imgW="3009600" imgH="952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515308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83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14426</TotalTime>
  <Words>1003</Words>
  <Application>Microsoft Office PowerPoint</Application>
  <PresentationFormat>On-screen Show (4:3)</PresentationFormat>
  <Paragraphs>187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702</cp:revision>
  <cp:lastPrinted>2020-10-06T03:12:13Z</cp:lastPrinted>
  <dcterms:created xsi:type="dcterms:W3CDTF">2012-01-10T18:32:24Z</dcterms:created>
  <dcterms:modified xsi:type="dcterms:W3CDTF">2020-10-06T03:12:26Z</dcterms:modified>
</cp:coreProperties>
</file>