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6" r:id="rId2"/>
    <p:sldId id="433" r:id="rId3"/>
    <p:sldId id="394" r:id="rId4"/>
    <p:sldId id="421" r:id="rId5"/>
    <p:sldId id="434" r:id="rId6"/>
    <p:sldId id="422" r:id="rId7"/>
    <p:sldId id="437" r:id="rId8"/>
    <p:sldId id="424" r:id="rId9"/>
    <p:sldId id="425" r:id="rId10"/>
    <p:sldId id="426" r:id="rId11"/>
    <p:sldId id="427" r:id="rId12"/>
    <p:sldId id="435" r:id="rId13"/>
    <p:sldId id="428" r:id="rId14"/>
    <p:sldId id="429" r:id="rId15"/>
    <p:sldId id="407" r:id="rId16"/>
    <p:sldId id="423" r:id="rId17"/>
    <p:sldId id="436" r:id="rId18"/>
    <p:sldId id="406" r:id="rId19"/>
    <p:sldId id="408" r:id="rId20"/>
    <p:sldId id="409" r:id="rId21"/>
    <p:sldId id="410" r:id="rId22"/>
    <p:sldId id="411" r:id="rId23"/>
    <p:sldId id="412" r:id="rId24"/>
    <p:sldId id="413" r:id="rId25"/>
    <p:sldId id="414" r:id="rId26"/>
    <p:sldId id="415" r:id="rId27"/>
    <p:sldId id="430" r:id="rId28"/>
    <p:sldId id="431" r:id="rId29"/>
    <p:sldId id="432"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75" d="100"/>
          <a:sy n="75" d="100"/>
        </p:scale>
        <p:origin x="1452" y="78"/>
      </p:cViewPr>
      <p:guideLst>
        <p:guide orient="horz" pos="2160"/>
        <p:guide pos="2880"/>
      </p:guideLst>
    </p:cSldViewPr>
  </p:slideViewPr>
  <p:notesTextViewPr>
    <p:cViewPr>
      <p:scale>
        <a:sx n="1" d="1"/>
        <a:sy n="1" d="1"/>
      </p:scale>
      <p:origin x="0" y="0"/>
    </p:cViewPr>
  </p:notesTextViewPr>
  <p:sorterViewPr>
    <p:cViewPr>
      <p:scale>
        <a:sx n="46" d="100"/>
        <a:sy n="4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40.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30.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8.wmf"/><Relationship Id="rId5" Type="http://schemas.openxmlformats.org/officeDocument/2006/relationships/image" Target="../media/image19.wmf"/><Relationship Id="rId4"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image" Target="../media/image16.wmf"/><Relationship Id="rId7" Type="http://schemas.openxmlformats.org/officeDocument/2006/relationships/image" Target="../media/image24.wmf"/><Relationship Id="rId2" Type="http://schemas.openxmlformats.org/officeDocument/2006/relationships/image" Target="../media/image8.wmf"/><Relationship Id="rId1" Type="http://schemas.openxmlformats.org/officeDocument/2006/relationships/image" Target="../media/image20.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6"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10/8/2020</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8" tIns="48325" rIns="96648" bIns="48325"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48" tIns="48325" rIns="96648" bIns="48325" rtlCol="0"/>
          <a:lstStyle>
            <a:lvl1pPr algn="r">
              <a:defRPr sz="1300"/>
            </a:lvl1pPr>
          </a:lstStyle>
          <a:p>
            <a:fld id="{AC5D2E9F-93AF-4192-9362-BE5EFDABCE46}" type="datetimeFigureOut">
              <a:rPr lang="en-US" smtClean="0"/>
              <a:t>10/8/2020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8" tIns="48325" rIns="96648" bIns="48325"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8" tIns="48325" rIns="96648" bIns="483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48" tIns="48325" rIns="96648" bIns="48325"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48" tIns="48325" rIns="96648" bIns="48325"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discussion of one dimensional ordinary differential equations.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19161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the minimization process yield’s the exact answer.</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382009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a knowledge of the Green’s function we can find solutions of related inhomogeneous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816952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597792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following slides present solution methods for differential equations involving the use of eigenvalues.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273160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851815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Solution using eigenfunctions appropriate for this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942293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916736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the solution simplifies.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860377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method of finding a Green’s function.</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22865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Green’s function based on homogeneous solutions (not </a:t>
            </a:r>
            <a:r>
              <a:rPr lang="en-US" dirty="0" err="1"/>
              <a:t>eigenfuntions</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1181576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schedule continues to cover material in Chap. 7</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143086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354692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      </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2250813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this time taken from electrostatics.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22528073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Solutions for a particular charge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0234679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Plot of the change distribution and of the </a:t>
            </a:r>
            <a:r>
              <a:rPr lang="en-US"/>
              <a:t>electrostatic potential.</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635966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on take home exam for next week.</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378822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class problems considered.</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561176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 properties.</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684871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on the Raleigh-Ritz approximation for the lowest eigenvalues.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299730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Proof of the  Rayleigh-Ritz theorem.</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943466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example from last lecture.</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570120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987581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10/9/2019</a:t>
            </a:r>
            <a:endParaRPr lang="en-US" dirty="0"/>
          </a:p>
        </p:txBody>
      </p:sp>
      <p:sp>
        <p:nvSpPr>
          <p:cNvPr id="5" name="Footer Placeholder 4"/>
          <p:cNvSpPr>
            <a:spLocks noGrp="1"/>
          </p:cNvSpPr>
          <p:nvPr>
            <p:ph type="ftr" sz="quarter" idx="11"/>
          </p:nvPr>
        </p:nvSpPr>
        <p:spPr/>
        <p:txBody>
          <a:bodyPr/>
          <a:lstStyle/>
          <a:p>
            <a:r>
              <a:rPr lang="en-US"/>
              <a:t>PHY 711  Fall 2029 --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10/9/2019</a:t>
            </a:r>
            <a:endParaRPr lang="en-US" dirty="0"/>
          </a:p>
        </p:txBody>
      </p:sp>
      <p:sp>
        <p:nvSpPr>
          <p:cNvPr id="5" name="Footer Placeholder 4"/>
          <p:cNvSpPr>
            <a:spLocks noGrp="1"/>
          </p:cNvSpPr>
          <p:nvPr>
            <p:ph type="ftr" sz="quarter" idx="11"/>
          </p:nvPr>
        </p:nvSpPr>
        <p:spPr/>
        <p:txBody>
          <a:bodyPr/>
          <a:lstStyle/>
          <a:p>
            <a:r>
              <a:rPr lang="en-US"/>
              <a:t>PHY 711  Fall 2029 --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10/9/2019</a:t>
            </a:r>
            <a:endParaRPr lang="en-US" dirty="0"/>
          </a:p>
        </p:txBody>
      </p:sp>
      <p:sp>
        <p:nvSpPr>
          <p:cNvPr id="5" name="Footer Placeholder 4"/>
          <p:cNvSpPr>
            <a:spLocks noGrp="1"/>
          </p:cNvSpPr>
          <p:nvPr>
            <p:ph type="ftr" sz="quarter" idx="11"/>
          </p:nvPr>
        </p:nvSpPr>
        <p:spPr/>
        <p:txBody>
          <a:bodyPr/>
          <a:lstStyle/>
          <a:p>
            <a:r>
              <a:rPr lang="en-US"/>
              <a:t>PHY 711  Fall 2029 --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10/9/2019</a:t>
            </a:r>
            <a:endParaRPr lang="en-US" dirty="0"/>
          </a:p>
        </p:txBody>
      </p:sp>
      <p:sp>
        <p:nvSpPr>
          <p:cNvPr id="5" name="Footer Placeholder 4"/>
          <p:cNvSpPr>
            <a:spLocks noGrp="1"/>
          </p:cNvSpPr>
          <p:nvPr>
            <p:ph type="ftr" sz="quarter" idx="11"/>
          </p:nvPr>
        </p:nvSpPr>
        <p:spPr/>
        <p:txBody>
          <a:bodyPr/>
          <a:lstStyle/>
          <a:p>
            <a:r>
              <a:rPr lang="en-US"/>
              <a:t>PHY 711  Fall 2029 --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10/9/2019</a:t>
            </a:r>
            <a:endParaRPr lang="en-US" dirty="0"/>
          </a:p>
        </p:txBody>
      </p:sp>
      <p:sp>
        <p:nvSpPr>
          <p:cNvPr id="5" name="Footer Placeholder 4"/>
          <p:cNvSpPr>
            <a:spLocks noGrp="1"/>
          </p:cNvSpPr>
          <p:nvPr>
            <p:ph type="ftr" sz="quarter" idx="11"/>
          </p:nvPr>
        </p:nvSpPr>
        <p:spPr/>
        <p:txBody>
          <a:bodyPr/>
          <a:lstStyle/>
          <a:p>
            <a:r>
              <a:rPr lang="en-US"/>
              <a:t>PHY 711  Fall 2029 --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10/9/2019</a:t>
            </a:r>
            <a:endParaRPr lang="en-US" dirty="0"/>
          </a:p>
        </p:txBody>
      </p:sp>
      <p:sp>
        <p:nvSpPr>
          <p:cNvPr id="6" name="Footer Placeholder 5"/>
          <p:cNvSpPr>
            <a:spLocks noGrp="1"/>
          </p:cNvSpPr>
          <p:nvPr>
            <p:ph type="ftr" sz="quarter" idx="11"/>
          </p:nvPr>
        </p:nvSpPr>
        <p:spPr/>
        <p:txBody>
          <a:bodyPr/>
          <a:lstStyle/>
          <a:p>
            <a:r>
              <a:rPr lang="en-US"/>
              <a:t>PHY 711  Fall 2029 --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10/9/2019</a:t>
            </a:r>
            <a:endParaRPr lang="en-US" dirty="0"/>
          </a:p>
        </p:txBody>
      </p:sp>
      <p:sp>
        <p:nvSpPr>
          <p:cNvPr id="8" name="Footer Placeholder 7"/>
          <p:cNvSpPr>
            <a:spLocks noGrp="1"/>
          </p:cNvSpPr>
          <p:nvPr>
            <p:ph type="ftr" sz="quarter" idx="11"/>
          </p:nvPr>
        </p:nvSpPr>
        <p:spPr/>
        <p:txBody>
          <a:bodyPr/>
          <a:lstStyle/>
          <a:p>
            <a:r>
              <a:rPr lang="en-US"/>
              <a:t>PHY 711  Fall 2029 -- Lecture 20</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10/9/2019</a:t>
            </a:r>
            <a:endParaRPr lang="en-US" dirty="0"/>
          </a:p>
        </p:txBody>
      </p:sp>
      <p:sp>
        <p:nvSpPr>
          <p:cNvPr id="4" name="Footer Placeholder 3"/>
          <p:cNvSpPr>
            <a:spLocks noGrp="1"/>
          </p:cNvSpPr>
          <p:nvPr>
            <p:ph type="ftr" sz="quarter" idx="11"/>
          </p:nvPr>
        </p:nvSpPr>
        <p:spPr/>
        <p:txBody>
          <a:bodyPr/>
          <a:lstStyle/>
          <a:p>
            <a:r>
              <a:rPr lang="en-US"/>
              <a:t>PHY 711  Fall 2029 -- Lecture 20</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10/9/2019</a:t>
            </a:r>
            <a:endParaRPr lang="en-US" dirty="0"/>
          </a:p>
        </p:txBody>
      </p:sp>
      <p:sp>
        <p:nvSpPr>
          <p:cNvPr id="6" name="Footer Placeholder 5"/>
          <p:cNvSpPr>
            <a:spLocks noGrp="1"/>
          </p:cNvSpPr>
          <p:nvPr>
            <p:ph type="ftr" sz="quarter" idx="11"/>
          </p:nvPr>
        </p:nvSpPr>
        <p:spPr/>
        <p:txBody>
          <a:bodyPr/>
          <a:lstStyle/>
          <a:p>
            <a:r>
              <a:rPr lang="en-US"/>
              <a:t>PHY 711  Fall 2029 --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10/9/2019</a:t>
            </a:r>
            <a:endParaRPr lang="en-US" dirty="0"/>
          </a:p>
        </p:txBody>
      </p:sp>
      <p:sp>
        <p:nvSpPr>
          <p:cNvPr id="6" name="Footer Placeholder 5"/>
          <p:cNvSpPr>
            <a:spLocks noGrp="1"/>
          </p:cNvSpPr>
          <p:nvPr>
            <p:ph type="ftr" sz="quarter" idx="11"/>
          </p:nvPr>
        </p:nvSpPr>
        <p:spPr/>
        <p:txBody>
          <a:bodyPr/>
          <a:lstStyle/>
          <a:p>
            <a:r>
              <a:rPr lang="en-US"/>
              <a:t>PHY 711  Fall 2029 --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10/9/2019</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2029 -- Lecture 20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7.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image" Target="../media/image19.wmf"/><Relationship Id="rId3" Type="http://schemas.openxmlformats.org/officeDocument/2006/relationships/notesSlide" Target="../notesSlides/notesSlide8.xml"/><Relationship Id="rId7" Type="http://schemas.openxmlformats.org/officeDocument/2006/relationships/image" Target="../media/image16.wmf"/><Relationship Id="rId12"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7.bin"/><Relationship Id="rId11" Type="http://schemas.openxmlformats.org/officeDocument/2006/relationships/image" Target="../media/image18.wmf"/><Relationship Id="rId5" Type="http://schemas.openxmlformats.org/officeDocument/2006/relationships/image" Target="../media/image8.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17.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25.bin"/><Relationship Id="rId18" Type="http://schemas.openxmlformats.org/officeDocument/2006/relationships/image" Target="../media/image24.wmf"/><Relationship Id="rId3" Type="http://schemas.openxmlformats.org/officeDocument/2006/relationships/notesSlide" Target="../notesSlides/notesSlide9.xml"/><Relationship Id="rId7" Type="http://schemas.openxmlformats.org/officeDocument/2006/relationships/oleObject" Target="../embeddings/oleObject22.bin"/><Relationship Id="rId12" Type="http://schemas.openxmlformats.org/officeDocument/2006/relationships/image" Target="../media/image21.wmf"/><Relationship Id="rId17" Type="http://schemas.openxmlformats.org/officeDocument/2006/relationships/oleObject" Target="../embeddings/oleObject27.bin"/><Relationship Id="rId2" Type="http://schemas.openxmlformats.org/officeDocument/2006/relationships/slideLayout" Target="../slideLayouts/slideLayout7.xml"/><Relationship Id="rId16" Type="http://schemas.openxmlformats.org/officeDocument/2006/relationships/image" Target="../media/image23.wmf"/><Relationship Id="rId20" Type="http://schemas.openxmlformats.org/officeDocument/2006/relationships/image" Target="../media/image25.wmf"/><Relationship Id="rId1" Type="http://schemas.openxmlformats.org/officeDocument/2006/relationships/vmlDrawing" Target="../drawings/vmlDrawing7.vml"/><Relationship Id="rId6" Type="http://schemas.openxmlformats.org/officeDocument/2006/relationships/image" Target="../media/image26.png"/><Relationship Id="rId11" Type="http://schemas.openxmlformats.org/officeDocument/2006/relationships/oleObject" Target="../embeddings/oleObject24.bin"/><Relationship Id="rId5" Type="http://schemas.openxmlformats.org/officeDocument/2006/relationships/image" Target="../media/image20.wmf"/><Relationship Id="rId15" Type="http://schemas.openxmlformats.org/officeDocument/2006/relationships/oleObject" Target="../embeddings/oleObject26.bin"/><Relationship Id="rId10" Type="http://schemas.openxmlformats.org/officeDocument/2006/relationships/image" Target="../media/image16.wmf"/><Relationship Id="rId19" Type="http://schemas.openxmlformats.org/officeDocument/2006/relationships/oleObject" Target="../embeddings/oleObject28.bin"/><Relationship Id="rId4" Type="http://schemas.openxmlformats.org/officeDocument/2006/relationships/oleObject" Target="../embeddings/oleObject21.bin"/><Relationship Id="rId9" Type="http://schemas.openxmlformats.org/officeDocument/2006/relationships/oleObject" Target="../embeddings/oleObject23.bin"/><Relationship Id="rId14" Type="http://schemas.openxmlformats.org/officeDocument/2006/relationships/image" Target="../media/image22.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10.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30.bin"/><Relationship Id="rId5" Type="http://schemas.openxmlformats.org/officeDocument/2006/relationships/image" Target="../media/image16.wmf"/><Relationship Id="rId4" Type="http://schemas.openxmlformats.org/officeDocument/2006/relationships/oleObject" Target="../embeddings/oleObject29.bin"/><Relationship Id="rId9" Type="http://schemas.openxmlformats.org/officeDocument/2006/relationships/image" Target="../media/image28.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11.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33.bin"/><Relationship Id="rId5" Type="http://schemas.openxmlformats.org/officeDocument/2006/relationships/image" Target="../media/image29.wmf"/><Relationship Id="rId4" Type="http://schemas.openxmlformats.org/officeDocument/2006/relationships/oleObject" Target="../embeddings/oleObject32.bin"/><Relationship Id="rId9" Type="http://schemas.openxmlformats.org/officeDocument/2006/relationships/image" Target="../media/image31.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35.bin"/><Relationship Id="rId5" Type="http://schemas.openxmlformats.org/officeDocument/2006/relationships/image" Target="../media/image31.wmf"/><Relationship Id="rId4" Type="http://schemas.openxmlformats.org/officeDocument/2006/relationships/oleObject" Target="../embeddings/oleObject34.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33.wmf"/><Relationship Id="rId5" Type="http://schemas.openxmlformats.org/officeDocument/2006/relationships/oleObject" Target="../embeddings/oleObject36.bin"/><Relationship Id="rId4" Type="http://schemas.openxmlformats.org/officeDocument/2006/relationships/image" Target="../media/image31.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13.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38.bin"/><Relationship Id="rId5" Type="http://schemas.openxmlformats.org/officeDocument/2006/relationships/image" Target="../media/image34.wmf"/><Relationship Id="rId4" Type="http://schemas.openxmlformats.org/officeDocument/2006/relationships/oleObject" Target="../embeddings/oleObject37.bin"/><Relationship Id="rId9" Type="http://schemas.openxmlformats.org/officeDocument/2006/relationships/image" Target="../media/image36.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37.wmf"/><Relationship Id="rId4" Type="http://schemas.openxmlformats.org/officeDocument/2006/relationships/oleObject" Target="../embeddings/oleObject4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42.bin"/><Relationship Id="rId5" Type="http://schemas.openxmlformats.org/officeDocument/2006/relationships/image" Target="../media/image38.wmf"/><Relationship Id="rId4" Type="http://schemas.openxmlformats.org/officeDocument/2006/relationships/oleObject" Target="../embeddings/oleObject41.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44.bin"/><Relationship Id="rId5" Type="http://schemas.openxmlformats.org/officeDocument/2006/relationships/image" Target="../media/image40.wmf"/><Relationship Id="rId4" Type="http://schemas.openxmlformats.org/officeDocument/2006/relationships/oleObject" Target="../embeddings/oleObject43.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41.wmf"/><Relationship Id="rId4" Type="http://schemas.openxmlformats.org/officeDocument/2006/relationships/oleObject" Target="../embeddings/oleObject45.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42.wmf"/><Relationship Id="rId4" Type="http://schemas.openxmlformats.org/officeDocument/2006/relationships/oleObject" Target="../embeddings/oleObject46.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48.bin"/><Relationship Id="rId5" Type="http://schemas.openxmlformats.org/officeDocument/2006/relationships/image" Target="../media/image30.wmf"/><Relationship Id="rId4" Type="http://schemas.openxmlformats.org/officeDocument/2006/relationships/oleObject" Target="../embeddings/oleObject47.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51.bin"/><Relationship Id="rId3" Type="http://schemas.openxmlformats.org/officeDocument/2006/relationships/notesSlide" Target="../notesSlides/notesSlide20.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50.bin"/><Relationship Id="rId5" Type="http://schemas.openxmlformats.org/officeDocument/2006/relationships/image" Target="../media/image44.wmf"/><Relationship Id="rId4" Type="http://schemas.openxmlformats.org/officeDocument/2006/relationships/oleObject" Target="../embeddings/oleObject49.bin"/><Relationship Id="rId9" Type="http://schemas.openxmlformats.org/officeDocument/2006/relationships/image" Target="../media/image46.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8.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53.bin"/><Relationship Id="rId5" Type="http://schemas.openxmlformats.org/officeDocument/2006/relationships/image" Target="../media/image47.wmf"/><Relationship Id="rId4" Type="http://schemas.openxmlformats.org/officeDocument/2006/relationships/oleObject" Target="../embeddings/oleObject52.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49.wmf"/><Relationship Id="rId4" Type="http://schemas.openxmlformats.org/officeDocument/2006/relationships/oleObject" Target="../embeddings/oleObject54.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50.wmf"/><Relationship Id="rId4" Type="http://schemas.openxmlformats.org/officeDocument/2006/relationships/oleObject" Target="../embeddings/oleObject55.bin"/></Relationships>
</file>

<file path=ppt/slides/_rels/slide29.x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notesSlide" Target="../notesSlides/notesSlide24.xml"/><Relationship Id="rId7" Type="http://schemas.openxmlformats.org/officeDocument/2006/relationships/oleObject" Target="../embeddings/oleObject57.bin"/><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51.wmf"/><Relationship Id="rId5" Type="http://schemas.openxmlformats.org/officeDocument/2006/relationships/oleObject" Target="../embeddings/oleObject56.bin"/><Relationship Id="rId10" Type="http://schemas.openxmlformats.org/officeDocument/2006/relationships/image" Target="../media/image53.wmf"/><Relationship Id="rId4" Type="http://schemas.openxmlformats.org/officeDocument/2006/relationships/image" Target="../media/image54.png"/><Relationship Id="rId9" Type="http://schemas.openxmlformats.org/officeDocument/2006/relationships/oleObject" Target="../embeddings/oleObject58.bin"/></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7.wmf"/><Relationship Id="rId5" Type="http://schemas.openxmlformats.org/officeDocument/2006/relationships/image" Target="../media/image4.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6.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6.xml"/><Relationship Id="rId7" Type="http://schemas.openxmlformats.org/officeDocument/2006/relationships/image" Target="../media/image9.wmf"/><Relationship Id="rId12"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11" Type="http://schemas.openxmlformats.org/officeDocument/2006/relationships/oleObject" Target="../embeddings/oleObject11.bin"/><Relationship Id="rId5" Type="http://schemas.openxmlformats.org/officeDocument/2006/relationships/image" Target="../media/image8.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609600"/>
            <a:ext cx="8915399" cy="5632311"/>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3200" b="1" dirty="0"/>
          </a:p>
          <a:p>
            <a:pPr algn="ctr"/>
            <a:r>
              <a:rPr lang="en-US" sz="3200" b="1" dirty="0"/>
              <a:t>Discussion for Lecture 20 – Chap. 7 (F&amp;W) </a:t>
            </a:r>
            <a:endParaRPr lang="en-US" sz="3200" b="1" dirty="0">
              <a:solidFill>
                <a:schemeClr val="folHlink"/>
              </a:solidFill>
            </a:endParaRPr>
          </a:p>
          <a:p>
            <a:pPr marL="457200" lvl="2" algn="ctr">
              <a:spcBef>
                <a:spcPct val="50000"/>
              </a:spcBef>
            </a:pPr>
            <a:r>
              <a:rPr lang="en-US" sz="3200" b="1" dirty="0">
                <a:solidFill>
                  <a:schemeClr val="folHlink"/>
                </a:solidFill>
              </a:rPr>
              <a:t>Solutions of differential equations</a:t>
            </a:r>
          </a:p>
          <a:p>
            <a:pPr marL="1428750" lvl="3" indent="-514350">
              <a:spcBef>
                <a:spcPct val="50000"/>
              </a:spcBef>
              <a:buFont typeface="+mj-lt"/>
              <a:buAutoNum type="arabicPeriod"/>
            </a:pPr>
            <a:r>
              <a:rPr lang="en-US" sz="2400" b="1" dirty="0">
                <a:solidFill>
                  <a:schemeClr val="folHlink"/>
                </a:solidFill>
              </a:rPr>
              <a:t>Green’s function solution methods based on eigenfunction expansions</a:t>
            </a:r>
          </a:p>
          <a:p>
            <a:pPr marL="1428750" lvl="3" indent="-514350">
              <a:spcBef>
                <a:spcPct val="50000"/>
              </a:spcBef>
              <a:buFont typeface="+mj-lt"/>
              <a:buAutoNum type="arabicPeriod"/>
            </a:pPr>
            <a:r>
              <a:rPr lang="en-US" sz="2400" b="1" dirty="0">
                <a:solidFill>
                  <a:schemeClr val="folHlink"/>
                </a:solidFill>
              </a:rPr>
              <a:t>Green’s function solution methods based on solutions of the homogeneous equations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609600" y="304800"/>
            <a:ext cx="7239000" cy="1569660"/>
          </a:xfrm>
          <a:prstGeom prst="rect">
            <a:avLst/>
          </a:prstGeom>
          <a:noFill/>
        </p:spPr>
        <p:txBody>
          <a:bodyPr wrap="square" rtlCol="0">
            <a:spAutoFit/>
          </a:bodyPr>
          <a:lstStyle/>
          <a:p>
            <a:r>
              <a:rPr lang="en-US" sz="2400" dirty="0"/>
              <a:t>Estimation of the lowest eigenvalue – continued:</a:t>
            </a:r>
          </a:p>
          <a:p>
            <a:endParaRPr lang="en-US" sz="2400" dirty="0"/>
          </a:p>
          <a:p>
            <a:r>
              <a:rPr lang="en-US" sz="2400" dirty="0"/>
              <a:t>From the </a:t>
            </a:r>
            <a:r>
              <a:rPr lang="en-US" sz="2400" dirty="0" err="1"/>
              <a:t>eigenfunction</a:t>
            </a:r>
            <a:r>
              <a:rPr lang="en-US" sz="2400" dirty="0"/>
              <a:t> equation, we know that </a:t>
            </a:r>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425996037"/>
              </p:ext>
            </p:extLst>
          </p:nvPr>
        </p:nvGraphicFramePr>
        <p:xfrm>
          <a:off x="704488" y="1524000"/>
          <a:ext cx="7372712" cy="833437"/>
        </p:xfrm>
        <a:graphic>
          <a:graphicData uri="http://schemas.openxmlformats.org/presentationml/2006/ole">
            <mc:AlternateContent xmlns:mc="http://schemas.openxmlformats.org/markup-compatibility/2006">
              <mc:Choice xmlns:v="urn:schemas-microsoft-com:vml" Requires="v">
                <p:oleObj spid="_x0000_s233561" name="Equation" r:id="rId4" imgW="4381200" imgH="495000" progId="Equation.DSMT4">
                  <p:embed/>
                </p:oleObj>
              </mc:Choice>
              <mc:Fallback>
                <p:oleObj name="Equation" r:id="rId4" imgW="4381200" imgH="495000" progId="Equation.DSMT4">
                  <p:embed/>
                  <p:pic>
                    <p:nvPicPr>
                      <p:cNvPr id="6" name="Object 5"/>
                      <p:cNvPicPr/>
                      <p:nvPr/>
                    </p:nvPicPr>
                    <p:blipFill>
                      <a:blip r:embed="rId5"/>
                      <a:stretch>
                        <a:fillRect/>
                      </a:stretch>
                    </p:blipFill>
                    <p:spPr>
                      <a:xfrm>
                        <a:off x="704488" y="1524000"/>
                        <a:ext cx="7372712" cy="833437"/>
                      </a:xfrm>
                      <a:prstGeom prst="rect">
                        <a:avLst/>
                      </a:prstGeom>
                    </p:spPr>
                  </p:pic>
                </p:oleObj>
              </mc:Fallback>
            </mc:AlternateContent>
          </a:graphicData>
        </a:graphic>
      </p:graphicFrame>
      <p:sp>
        <p:nvSpPr>
          <p:cNvPr id="7" name="TextBox 6"/>
          <p:cNvSpPr txBox="1"/>
          <p:nvPr/>
        </p:nvSpPr>
        <p:spPr>
          <a:xfrm>
            <a:off x="609600" y="2192329"/>
            <a:ext cx="7772400" cy="461665"/>
          </a:xfrm>
          <a:prstGeom prst="rect">
            <a:avLst/>
          </a:prstGeom>
          <a:noFill/>
        </p:spPr>
        <p:txBody>
          <a:bodyPr wrap="square" rtlCol="0">
            <a:spAutoFit/>
          </a:bodyPr>
          <a:lstStyle/>
          <a:p>
            <a:r>
              <a:rPr lang="en-US" sz="2400" dirty="0">
                <a:latin typeface="+mj-lt"/>
              </a:rPr>
              <a:t>It follows that:</a:t>
            </a:r>
          </a:p>
        </p:txBody>
      </p:sp>
      <p:graphicFrame>
        <p:nvGraphicFramePr>
          <p:cNvPr id="8" name="Object 7"/>
          <p:cNvGraphicFramePr>
            <a:graphicFrameLocks noChangeAspect="1"/>
          </p:cNvGraphicFramePr>
          <p:nvPr>
            <p:extLst>
              <p:ext uri="{D42A27DB-BD31-4B8C-83A1-F6EECF244321}">
                <p14:modId xmlns:p14="http://schemas.microsoft.com/office/powerpoint/2010/main" val="44211228"/>
              </p:ext>
            </p:extLst>
          </p:nvPr>
        </p:nvGraphicFramePr>
        <p:xfrm>
          <a:off x="736754" y="2604832"/>
          <a:ext cx="7111846" cy="971805"/>
        </p:xfrm>
        <a:graphic>
          <a:graphicData uri="http://schemas.openxmlformats.org/presentationml/2006/ole">
            <mc:AlternateContent xmlns:mc="http://schemas.openxmlformats.org/markup-compatibility/2006">
              <mc:Choice xmlns:v="urn:schemas-microsoft-com:vml" Requires="v">
                <p:oleObj spid="_x0000_s233562" name="Equation" r:id="rId6" imgW="4089240" imgH="558720" progId="Equation.DSMT4">
                  <p:embed/>
                </p:oleObj>
              </mc:Choice>
              <mc:Fallback>
                <p:oleObj name="Equation" r:id="rId6" imgW="4089240" imgH="558720" progId="Equation.DSMT4">
                  <p:embed/>
                  <p:pic>
                    <p:nvPicPr>
                      <p:cNvPr id="8" name="Object 7"/>
                      <p:cNvPicPr/>
                      <p:nvPr/>
                    </p:nvPicPr>
                    <p:blipFill>
                      <a:blip r:embed="rId7"/>
                      <a:stretch>
                        <a:fillRect/>
                      </a:stretch>
                    </p:blipFill>
                    <p:spPr>
                      <a:xfrm>
                        <a:off x="736754" y="2604832"/>
                        <a:ext cx="7111846" cy="97180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826694018"/>
              </p:ext>
            </p:extLst>
          </p:nvPr>
        </p:nvGraphicFramePr>
        <p:xfrm>
          <a:off x="732069" y="3562862"/>
          <a:ext cx="5821131" cy="1291505"/>
        </p:xfrm>
        <a:graphic>
          <a:graphicData uri="http://schemas.openxmlformats.org/presentationml/2006/ole">
            <mc:AlternateContent xmlns:mc="http://schemas.openxmlformats.org/markup-compatibility/2006">
              <mc:Choice xmlns:v="urn:schemas-microsoft-com:vml" Requires="v">
                <p:oleObj spid="_x0000_s233563" name="Equation" r:id="rId8" imgW="3949560" imgH="876240" progId="Equation.DSMT4">
                  <p:embed/>
                </p:oleObj>
              </mc:Choice>
              <mc:Fallback>
                <p:oleObj name="Equation" r:id="rId8" imgW="3949560" imgH="876240" progId="Equation.DSMT4">
                  <p:embed/>
                  <p:pic>
                    <p:nvPicPr>
                      <p:cNvPr id="9" name="Object 8"/>
                      <p:cNvPicPr/>
                      <p:nvPr/>
                    </p:nvPicPr>
                    <p:blipFill>
                      <a:blip r:embed="rId9"/>
                      <a:stretch>
                        <a:fillRect/>
                      </a:stretch>
                    </p:blipFill>
                    <p:spPr>
                      <a:xfrm>
                        <a:off x="732069" y="3562862"/>
                        <a:ext cx="5821131" cy="129150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186985029"/>
              </p:ext>
            </p:extLst>
          </p:nvPr>
        </p:nvGraphicFramePr>
        <p:xfrm>
          <a:off x="914400" y="4998782"/>
          <a:ext cx="5077874" cy="1236918"/>
        </p:xfrm>
        <a:graphic>
          <a:graphicData uri="http://schemas.openxmlformats.org/presentationml/2006/ole">
            <mc:AlternateContent xmlns:mc="http://schemas.openxmlformats.org/markup-compatibility/2006">
              <mc:Choice xmlns:v="urn:schemas-microsoft-com:vml" Requires="v">
                <p:oleObj spid="_x0000_s233564" name="Equation" r:id="rId10" imgW="3962160" imgH="965160" progId="Equation.DSMT4">
                  <p:embed/>
                </p:oleObj>
              </mc:Choice>
              <mc:Fallback>
                <p:oleObj name="Equation" r:id="rId10" imgW="3962160" imgH="965160" progId="Equation.DSMT4">
                  <p:embed/>
                  <p:pic>
                    <p:nvPicPr>
                      <p:cNvPr id="10" name="Object 9"/>
                      <p:cNvPicPr/>
                      <p:nvPr/>
                    </p:nvPicPr>
                    <p:blipFill>
                      <a:blip r:embed="rId11"/>
                      <a:stretch>
                        <a:fillRect/>
                      </a:stretch>
                    </p:blipFill>
                    <p:spPr>
                      <a:xfrm>
                        <a:off x="914400" y="4998782"/>
                        <a:ext cx="5077874" cy="1236918"/>
                      </a:xfrm>
                      <a:prstGeom prst="rect">
                        <a:avLst/>
                      </a:prstGeom>
                    </p:spPr>
                  </p:pic>
                </p:oleObj>
              </mc:Fallback>
            </mc:AlternateContent>
          </a:graphicData>
        </a:graphic>
      </p:graphicFrame>
    </p:spTree>
    <p:extLst>
      <p:ext uri="{BB962C8B-B14F-4D97-AF65-F5344CB8AC3E}">
        <p14:creationId xmlns:p14="http://schemas.microsoft.com/office/powerpoint/2010/main" val="2747477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457200" y="457200"/>
            <a:ext cx="8229600" cy="461665"/>
          </a:xfrm>
          <a:prstGeom prst="rect">
            <a:avLst/>
          </a:prstGeom>
          <a:noFill/>
        </p:spPr>
        <p:txBody>
          <a:bodyPr wrap="square" rtlCol="0">
            <a:spAutoFit/>
          </a:bodyPr>
          <a:lstStyle/>
          <a:p>
            <a:r>
              <a:rPr lang="en-US" sz="2400" dirty="0">
                <a:latin typeface="+mj-lt"/>
              </a:rPr>
              <a:t>Rayleigh-Ritz method of estimating the lowest eigenvalue</a:t>
            </a:r>
          </a:p>
        </p:txBody>
      </p:sp>
      <p:graphicFrame>
        <p:nvGraphicFramePr>
          <p:cNvPr id="6" name="Object 5"/>
          <p:cNvGraphicFramePr>
            <a:graphicFrameLocks noChangeAspect="1"/>
          </p:cNvGraphicFramePr>
          <p:nvPr>
            <p:extLst>
              <p:ext uri="{D42A27DB-BD31-4B8C-83A1-F6EECF244321}">
                <p14:modId xmlns:p14="http://schemas.microsoft.com/office/powerpoint/2010/main" val="169759526"/>
              </p:ext>
            </p:extLst>
          </p:nvPr>
        </p:nvGraphicFramePr>
        <p:xfrm>
          <a:off x="1532021" y="1219200"/>
          <a:ext cx="2286000" cy="1456765"/>
        </p:xfrm>
        <a:graphic>
          <a:graphicData uri="http://schemas.openxmlformats.org/presentationml/2006/ole">
            <mc:AlternateContent xmlns:mc="http://schemas.openxmlformats.org/markup-compatibility/2006">
              <mc:Choice xmlns:v="urn:schemas-microsoft-com:vml" Requires="v">
                <p:oleObj spid="_x0000_s234607" name="Equation" r:id="rId4" imgW="1295280" imgH="825480" progId="Equation.DSMT4">
                  <p:embed/>
                </p:oleObj>
              </mc:Choice>
              <mc:Fallback>
                <p:oleObj name="Equation" r:id="rId4" imgW="1295280" imgH="825480" progId="Equation.DSMT4">
                  <p:embed/>
                  <p:pic>
                    <p:nvPicPr>
                      <p:cNvPr id="6" name="Object 5"/>
                      <p:cNvPicPr/>
                      <p:nvPr/>
                    </p:nvPicPr>
                    <p:blipFill>
                      <a:blip r:embed="rId5"/>
                      <a:stretch>
                        <a:fillRect/>
                      </a:stretch>
                    </p:blipFill>
                    <p:spPr>
                      <a:xfrm>
                        <a:off x="1532021" y="1219200"/>
                        <a:ext cx="2286000" cy="145676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015052007"/>
              </p:ext>
            </p:extLst>
          </p:nvPr>
        </p:nvGraphicFramePr>
        <p:xfrm>
          <a:off x="3073400" y="2120900"/>
          <a:ext cx="914400" cy="250825"/>
        </p:xfrm>
        <a:graphic>
          <a:graphicData uri="http://schemas.openxmlformats.org/presentationml/2006/ole">
            <mc:AlternateContent xmlns:mc="http://schemas.openxmlformats.org/markup-compatibility/2006">
              <mc:Choice xmlns:v="urn:schemas-microsoft-com:vml" Requires="v">
                <p:oleObj spid="_x0000_s234608" name="Equation" r:id="rId6" imgW="914400" imgH="250560" progId="Equation.DSMT4">
                  <p:embed/>
                </p:oleObj>
              </mc:Choice>
              <mc:Fallback>
                <p:oleObj name="Equation" r:id="rId6" imgW="914400" imgH="250560" progId="Equation.DSMT4">
                  <p:embed/>
                  <p:pic>
                    <p:nvPicPr>
                      <p:cNvPr id="7" name="Object 6"/>
                      <p:cNvPicPr/>
                      <p:nvPr/>
                    </p:nvPicPr>
                    <p:blipFill>
                      <a:blip r:embed="rId7"/>
                      <a:stretch>
                        <a:fillRect/>
                      </a:stretch>
                    </p:blipFill>
                    <p:spPr>
                      <a:xfrm>
                        <a:off x="3073400" y="2120900"/>
                        <a:ext cx="914400" cy="2508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570901114"/>
              </p:ext>
            </p:extLst>
          </p:nvPr>
        </p:nvGraphicFramePr>
        <p:xfrm>
          <a:off x="817219" y="4470941"/>
          <a:ext cx="4027488" cy="669925"/>
        </p:xfrm>
        <a:graphic>
          <a:graphicData uri="http://schemas.openxmlformats.org/presentationml/2006/ole">
            <mc:AlternateContent xmlns:mc="http://schemas.openxmlformats.org/markup-compatibility/2006">
              <mc:Choice xmlns:v="urn:schemas-microsoft-com:vml" Requires="v">
                <p:oleObj spid="_x0000_s234609" name="Equation" r:id="rId8" imgW="3593880" imgH="596880" progId="Equation.DSMT4">
                  <p:embed/>
                </p:oleObj>
              </mc:Choice>
              <mc:Fallback>
                <p:oleObj name="Equation" r:id="rId8" imgW="3593880" imgH="596880" progId="Equation.DSMT4">
                  <p:embed/>
                  <p:pic>
                    <p:nvPicPr>
                      <p:cNvPr id="9" name="Object 8"/>
                      <p:cNvPicPr/>
                      <p:nvPr/>
                    </p:nvPicPr>
                    <p:blipFill>
                      <a:blip r:embed="rId9"/>
                      <a:stretch>
                        <a:fillRect/>
                      </a:stretch>
                    </p:blipFill>
                    <p:spPr>
                      <a:xfrm>
                        <a:off x="817219" y="4470941"/>
                        <a:ext cx="4027488" cy="6699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699825610"/>
              </p:ext>
            </p:extLst>
          </p:nvPr>
        </p:nvGraphicFramePr>
        <p:xfrm>
          <a:off x="837096" y="5202419"/>
          <a:ext cx="5156200" cy="965200"/>
        </p:xfrm>
        <a:graphic>
          <a:graphicData uri="http://schemas.openxmlformats.org/presentationml/2006/ole">
            <mc:AlternateContent xmlns:mc="http://schemas.openxmlformats.org/markup-compatibility/2006">
              <mc:Choice xmlns:v="urn:schemas-microsoft-com:vml" Requires="v">
                <p:oleObj spid="_x0000_s234610" name="Equation" r:id="rId10" imgW="5155920" imgH="965160" progId="Equation.DSMT4">
                  <p:embed/>
                </p:oleObj>
              </mc:Choice>
              <mc:Fallback>
                <p:oleObj name="Equation" r:id="rId10" imgW="5155920" imgH="965160" progId="Equation.DSMT4">
                  <p:embed/>
                  <p:pic>
                    <p:nvPicPr>
                      <p:cNvPr id="10" name="Object 9"/>
                      <p:cNvPicPr/>
                      <p:nvPr/>
                    </p:nvPicPr>
                    <p:blipFill>
                      <a:blip r:embed="rId11"/>
                      <a:stretch>
                        <a:fillRect/>
                      </a:stretch>
                    </p:blipFill>
                    <p:spPr>
                      <a:xfrm>
                        <a:off x="837096" y="5202419"/>
                        <a:ext cx="5156200" cy="9652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649468564"/>
              </p:ext>
            </p:extLst>
          </p:nvPr>
        </p:nvGraphicFramePr>
        <p:xfrm>
          <a:off x="736600" y="3018081"/>
          <a:ext cx="8216214" cy="1400491"/>
        </p:xfrm>
        <a:graphic>
          <a:graphicData uri="http://schemas.openxmlformats.org/presentationml/2006/ole">
            <mc:AlternateContent xmlns:mc="http://schemas.openxmlformats.org/markup-compatibility/2006">
              <mc:Choice xmlns:v="urn:schemas-microsoft-com:vml" Requires="v">
                <p:oleObj spid="_x0000_s234611" name="Equation" r:id="rId12" imgW="5587920" imgH="952200" progId="Equation.DSMT4">
                  <p:embed/>
                </p:oleObj>
              </mc:Choice>
              <mc:Fallback>
                <p:oleObj name="Equation" r:id="rId12" imgW="5587920" imgH="952200" progId="Equation.DSMT4">
                  <p:embed/>
                  <p:pic>
                    <p:nvPicPr>
                      <p:cNvPr id="11" name="Object 10"/>
                      <p:cNvPicPr/>
                      <p:nvPr/>
                    </p:nvPicPr>
                    <p:blipFill>
                      <a:blip r:embed="rId13"/>
                      <a:stretch>
                        <a:fillRect/>
                      </a:stretch>
                    </p:blipFill>
                    <p:spPr>
                      <a:xfrm>
                        <a:off x="736600" y="3018081"/>
                        <a:ext cx="8216214" cy="1400491"/>
                      </a:xfrm>
                      <a:prstGeom prst="rect">
                        <a:avLst/>
                      </a:prstGeom>
                    </p:spPr>
                  </p:pic>
                </p:oleObj>
              </mc:Fallback>
            </mc:AlternateContent>
          </a:graphicData>
        </a:graphic>
      </p:graphicFrame>
    </p:spTree>
    <p:extLst>
      <p:ext uri="{BB962C8B-B14F-4D97-AF65-F5344CB8AC3E}">
        <p14:creationId xmlns:p14="http://schemas.microsoft.com/office/powerpoint/2010/main" val="261975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110181-A2E7-41A0-BE6B-CC00711C8E93}"/>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32A499EE-7A4B-482D-8F76-A32F2B5C2580}"/>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A1365F41-3DDB-4E2A-92BF-FD61241E1BC4}"/>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FA4BD10C-B72F-4EE0-8AA4-EF32163C8829}"/>
              </a:ext>
            </a:extLst>
          </p:cNvPr>
          <p:cNvSpPr txBox="1"/>
          <p:nvPr/>
        </p:nvSpPr>
        <p:spPr>
          <a:xfrm>
            <a:off x="228600" y="304800"/>
            <a:ext cx="8610600" cy="4524315"/>
          </a:xfrm>
          <a:prstGeom prst="rect">
            <a:avLst/>
          </a:prstGeom>
          <a:noFill/>
        </p:spPr>
        <p:txBody>
          <a:bodyPr wrap="square" rtlCol="0">
            <a:spAutoFit/>
          </a:bodyPr>
          <a:lstStyle/>
          <a:p>
            <a:r>
              <a:rPr lang="en-US" sz="2400" dirty="0">
                <a:latin typeface="+mj-lt"/>
              </a:rPr>
              <a:t>Your question – </a:t>
            </a:r>
            <a:r>
              <a:rPr lang="en-US" sz="2400" dirty="0"/>
              <a:t>I used three different test functions for Assignment 14 and only one worked out.  Is it not guaranteed that the Raleigh-Ritz estimate will always be greater than the smallest eigenvalue?</a:t>
            </a:r>
          </a:p>
          <a:p>
            <a:endParaRPr lang="en-US" sz="2400" dirty="0">
              <a:latin typeface="+mj-lt"/>
            </a:endParaRPr>
          </a:p>
          <a:p>
            <a:r>
              <a:rPr lang="en-US" sz="2400" dirty="0">
                <a:latin typeface="+mj-lt"/>
              </a:rPr>
              <a:t>Comment – The proof is compelling.   I am now thinking that the problem is not as well posed as it should be.   Nick pointed out that  the lowest eigenvalue is 0 for a constant function.   In order to get the next eigenvalue of pi^2,  you need to modify the method to choose functions orthogonal to the lowest eigenfunction.</a:t>
            </a:r>
          </a:p>
          <a:p>
            <a:endParaRPr lang="en-US" sz="2400" dirty="0">
              <a:latin typeface="+mj-lt"/>
            </a:endParaRPr>
          </a:p>
        </p:txBody>
      </p:sp>
    </p:spTree>
    <p:extLst>
      <p:ext uri="{BB962C8B-B14F-4D97-AF65-F5344CB8AC3E}">
        <p14:creationId xmlns:p14="http://schemas.microsoft.com/office/powerpoint/2010/main" val="3932057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p:cNvGraphicFramePr>
            <a:graphicFrameLocks noChangeAspect="1"/>
          </p:cNvGraphicFramePr>
          <p:nvPr>
            <p:extLst>
              <p:ext uri="{D42A27DB-BD31-4B8C-83A1-F6EECF244321}">
                <p14:modId xmlns:p14="http://schemas.microsoft.com/office/powerpoint/2010/main" val="3576247996"/>
              </p:ext>
            </p:extLst>
          </p:nvPr>
        </p:nvGraphicFramePr>
        <p:xfrm>
          <a:off x="3217078" y="5080538"/>
          <a:ext cx="842944" cy="405862"/>
        </p:xfrm>
        <a:graphic>
          <a:graphicData uri="http://schemas.openxmlformats.org/presentationml/2006/ole">
            <mc:AlternateContent xmlns:mc="http://schemas.openxmlformats.org/markup-compatibility/2006">
              <mc:Choice xmlns:v="urn:schemas-microsoft-com:vml" Requires="v">
                <p:oleObj spid="_x0000_s235697" name="Equation" r:id="rId4" imgW="685800" imgH="330120" progId="Equation.DSMT4">
                  <p:embed/>
                </p:oleObj>
              </mc:Choice>
              <mc:Fallback>
                <p:oleObj name="Equation" r:id="rId4" imgW="685800" imgH="330120" progId="Equation.DSMT4">
                  <p:embed/>
                  <p:pic>
                    <p:nvPicPr>
                      <p:cNvPr id="15" name="Object 14"/>
                      <p:cNvPicPr/>
                      <p:nvPr/>
                    </p:nvPicPr>
                    <p:blipFill>
                      <a:blip r:embed="rId5"/>
                      <a:stretch>
                        <a:fillRect/>
                      </a:stretch>
                    </p:blipFill>
                    <p:spPr>
                      <a:xfrm>
                        <a:off x="3217078" y="5080538"/>
                        <a:ext cx="842944" cy="405862"/>
                      </a:xfrm>
                      <a:prstGeom prst="rect">
                        <a:avLst/>
                      </a:prstGeom>
                      <a:solidFill>
                        <a:schemeClr val="bg1"/>
                      </a:solidFill>
                    </p:spPr>
                  </p:pic>
                </p:oleObj>
              </mc:Fallback>
            </mc:AlternateContent>
          </a:graphicData>
        </a:graphic>
      </p:graphicFrame>
      <p:pic>
        <p:nvPicPr>
          <p:cNvPr id="13" name="Picture 12"/>
          <p:cNvPicPr>
            <a:picLocks noChangeAspect="1"/>
          </p:cNvPicPr>
          <p:nvPr/>
        </p:nvPicPr>
        <p:blipFill>
          <a:blip r:embed="rId6"/>
          <a:stretch>
            <a:fillRect/>
          </a:stretch>
        </p:blipFill>
        <p:spPr>
          <a:xfrm>
            <a:off x="1219200" y="3200400"/>
            <a:ext cx="6248400" cy="1980476"/>
          </a:xfrm>
          <a:prstGeom prst="rect">
            <a:avLst/>
          </a:prstGeom>
        </p:spPr>
      </p:pic>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165100" y="115253"/>
            <a:ext cx="8229600" cy="461665"/>
          </a:xfrm>
          <a:prstGeom prst="rect">
            <a:avLst/>
          </a:prstGeom>
          <a:noFill/>
        </p:spPr>
        <p:txBody>
          <a:bodyPr wrap="square" rtlCol="0">
            <a:spAutoFit/>
          </a:bodyPr>
          <a:lstStyle/>
          <a:p>
            <a:r>
              <a:rPr lang="en-US" sz="2400" dirty="0">
                <a:latin typeface="+mj-lt"/>
              </a:rPr>
              <a:t>Rayleigh-Ritz method of estimating the lowest eigenvalue</a:t>
            </a:r>
          </a:p>
        </p:txBody>
      </p:sp>
      <p:graphicFrame>
        <p:nvGraphicFramePr>
          <p:cNvPr id="6" name="Object 5"/>
          <p:cNvGraphicFramePr>
            <a:graphicFrameLocks noChangeAspect="1"/>
          </p:cNvGraphicFramePr>
          <p:nvPr>
            <p:extLst>
              <p:ext uri="{D42A27DB-BD31-4B8C-83A1-F6EECF244321}">
                <p14:modId xmlns:p14="http://schemas.microsoft.com/office/powerpoint/2010/main" val="1286935472"/>
              </p:ext>
            </p:extLst>
          </p:nvPr>
        </p:nvGraphicFramePr>
        <p:xfrm>
          <a:off x="1244600" y="518082"/>
          <a:ext cx="1828800" cy="1165412"/>
        </p:xfrm>
        <a:graphic>
          <a:graphicData uri="http://schemas.openxmlformats.org/presentationml/2006/ole">
            <mc:AlternateContent xmlns:mc="http://schemas.openxmlformats.org/markup-compatibility/2006">
              <mc:Choice xmlns:v="urn:schemas-microsoft-com:vml" Requires="v">
                <p:oleObj spid="_x0000_s235698" name="Equation" r:id="rId7" imgW="1295280" imgH="825480" progId="Equation.DSMT4">
                  <p:embed/>
                </p:oleObj>
              </mc:Choice>
              <mc:Fallback>
                <p:oleObj name="Equation" r:id="rId7" imgW="1295280" imgH="825480" progId="Equation.DSMT4">
                  <p:embed/>
                  <p:pic>
                    <p:nvPicPr>
                      <p:cNvPr id="6" name="Object 5"/>
                      <p:cNvPicPr/>
                      <p:nvPr/>
                    </p:nvPicPr>
                    <p:blipFill>
                      <a:blip r:embed="rId8"/>
                      <a:stretch>
                        <a:fillRect/>
                      </a:stretch>
                    </p:blipFill>
                    <p:spPr>
                      <a:xfrm>
                        <a:off x="1244600" y="518082"/>
                        <a:ext cx="1828800" cy="11654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83414855"/>
              </p:ext>
            </p:extLst>
          </p:nvPr>
        </p:nvGraphicFramePr>
        <p:xfrm>
          <a:off x="3073400" y="2120900"/>
          <a:ext cx="914400" cy="250825"/>
        </p:xfrm>
        <a:graphic>
          <a:graphicData uri="http://schemas.openxmlformats.org/presentationml/2006/ole">
            <mc:AlternateContent xmlns:mc="http://schemas.openxmlformats.org/markup-compatibility/2006">
              <mc:Choice xmlns:v="urn:schemas-microsoft-com:vml" Requires="v">
                <p:oleObj spid="_x0000_s235699" name="Equation" r:id="rId9" imgW="914400" imgH="250560" progId="Equation.DSMT4">
                  <p:embed/>
                </p:oleObj>
              </mc:Choice>
              <mc:Fallback>
                <p:oleObj name="Equation" r:id="rId9" imgW="914400" imgH="250560" progId="Equation.DSMT4">
                  <p:embed/>
                  <p:pic>
                    <p:nvPicPr>
                      <p:cNvPr id="7" name="Object 6"/>
                      <p:cNvPicPr/>
                      <p:nvPr/>
                    </p:nvPicPr>
                    <p:blipFill>
                      <a:blip r:embed="rId10"/>
                      <a:stretch>
                        <a:fillRect/>
                      </a:stretch>
                    </p:blipFill>
                    <p:spPr>
                      <a:xfrm>
                        <a:off x="3073400" y="2120900"/>
                        <a:ext cx="914400" cy="2508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779201582"/>
              </p:ext>
            </p:extLst>
          </p:nvPr>
        </p:nvGraphicFramePr>
        <p:xfrm>
          <a:off x="3051277" y="2839732"/>
          <a:ext cx="5181600" cy="723900"/>
        </p:xfrm>
        <a:graphic>
          <a:graphicData uri="http://schemas.openxmlformats.org/presentationml/2006/ole">
            <mc:AlternateContent xmlns:mc="http://schemas.openxmlformats.org/markup-compatibility/2006">
              <mc:Choice xmlns:v="urn:schemas-microsoft-com:vml" Requires="v">
                <p:oleObj spid="_x0000_s235700" name="Equation" r:id="rId11" imgW="5181480" imgH="723600" progId="Equation.DSMT4">
                  <p:embed/>
                </p:oleObj>
              </mc:Choice>
              <mc:Fallback>
                <p:oleObj name="Equation" r:id="rId11" imgW="5181480" imgH="723600" progId="Equation.DSMT4">
                  <p:embed/>
                  <p:pic>
                    <p:nvPicPr>
                      <p:cNvPr id="10" name="Object 9"/>
                      <p:cNvPicPr/>
                      <p:nvPr/>
                    </p:nvPicPr>
                    <p:blipFill>
                      <a:blip r:embed="rId12"/>
                      <a:stretch>
                        <a:fillRect/>
                      </a:stretch>
                    </p:blipFill>
                    <p:spPr>
                      <a:xfrm>
                        <a:off x="3051277" y="2839732"/>
                        <a:ext cx="5181600" cy="7239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837133948"/>
              </p:ext>
            </p:extLst>
          </p:nvPr>
        </p:nvGraphicFramePr>
        <p:xfrm>
          <a:off x="275430" y="1606372"/>
          <a:ext cx="8264861" cy="1228903"/>
        </p:xfrm>
        <a:graphic>
          <a:graphicData uri="http://schemas.openxmlformats.org/presentationml/2006/ole">
            <mc:AlternateContent xmlns:mc="http://schemas.openxmlformats.org/markup-compatibility/2006">
              <mc:Choice xmlns:v="urn:schemas-microsoft-com:vml" Requires="v">
                <p:oleObj spid="_x0000_s235701" name="Equation" r:id="rId13" imgW="6743520" imgH="1002960" progId="Equation.DSMT4">
                  <p:embed/>
                </p:oleObj>
              </mc:Choice>
              <mc:Fallback>
                <p:oleObj name="Equation" r:id="rId13" imgW="6743520" imgH="1002960" progId="Equation.DSMT4">
                  <p:embed/>
                  <p:pic>
                    <p:nvPicPr>
                      <p:cNvPr id="11" name="Object 10"/>
                      <p:cNvPicPr/>
                      <p:nvPr/>
                    </p:nvPicPr>
                    <p:blipFill>
                      <a:blip r:embed="rId14"/>
                      <a:stretch>
                        <a:fillRect/>
                      </a:stretch>
                    </p:blipFill>
                    <p:spPr>
                      <a:xfrm>
                        <a:off x="275430" y="1606372"/>
                        <a:ext cx="8264861" cy="1228903"/>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012309346"/>
              </p:ext>
            </p:extLst>
          </p:nvPr>
        </p:nvGraphicFramePr>
        <p:xfrm>
          <a:off x="384175" y="5568950"/>
          <a:ext cx="3521075" cy="787400"/>
        </p:xfrm>
        <a:graphic>
          <a:graphicData uri="http://schemas.openxmlformats.org/presentationml/2006/ole">
            <mc:AlternateContent xmlns:mc="http://schemas.openxmlformats.org/markup-compatibility/2006">
              <mc:Choice xmlns:v="urn:schemas-microsoft-com:vml" Requires="v">
                <p:oleObj spid="_x0000_s235702" name="Equation" r:id="rId15" imgW="2552400" imgH="571320" progId="Equation.DSMT4">
                  <p:embed/>
                </p:oleObj>
              </mc:Choice>
              <mc:Fallback>
                <p:oleObj name="Equation" r:id="rId15" imgW="2552400" imgH="571320" progId="Equation.DSMT4">
                  <p:embed/>
                  <p:pic>
                    <p:nvPicPr>
                      <p:cNvPr id="12" name="Object 11"/>
                      <p:cNvPicPr/>
                      <p:nvPr/>
                    </p:nvPicPr>
                    <p:blipFill>
                      <a:blip r:embed="rId16"/>
                      <a:stretch>
                        <a:fillRect/>
                      </a:stretch>
                    </p:blipFill>
                    <p:spPr>
                      <a:xfrm>
                        <a:off x="384175" y="5568950"/>
                        <a:ext cx="3521075" cy="787400"/>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4165217679"/>
              </p:ext>
            </p:extLst>
          </p:nvPr>
        </p:nvGraphicFramePr>
        <p:xfrm>
          <a:off x="4686300" y="5245100"/>
          <a:ext cx="4457700" cy="1231900"/>
        </p:xfrm>
        <a:graphic>
          <a:graphicData uri="http://schemas.openxmlformats.org/presentationml/2006/ole">
            <mc:AlternateContent xmlns:mc="http://schemas.openxmlformats.org/markup-compatibility/2006">
              <mc:Choice xmlns:v="urn:schemas-microsoft-com:vml" Requires="v">
                <p:oleObj spid="_x0000_s235703" name="Equation" r:id="rId17" imgW="4457520" imgH="1231560" progId="Equation.DSMT4">
                  <p:embed/>
                </p:oleObj>
              </mc:Choice>
              <mc:Fallback>
                <p:oleObj name="Equation" r:id="rId17" imgW="4457520" imgH="1231560" progId="Equation.DSMT4">
                  <p:embed/>
                  <p:pic>
                    <p:nvPicPr>
                      <p:cNvPr id="16" name="Object 15"/>
                      <p:cNvPicPr/>
                      <p:nvPr/>
                    </p:nvPicPr>
                    <p:blipFill>
                      <a:blip r:embed="rId18"/>
                      <a:stretch>
                        <a:fillRect/>
                      </a:stretch>
                    </p:blipFill>
                    <p:spPr>
                      <a:xfrm>
                        <a:off x="4686300" y="5245100"/>
                        <a:ext cx="4457700" cy="12319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78647999"/>
              </p:ext>
            </p:extLst>
          </p:nvPr>
        </p:nvGraphicFramePr>
        <p:xfrm>
          <a:off x="133350" y="3623341"/>
          <a:ext cx="1085850" cy="895350"/>
        </p:xfrm>
        <a:graphic>
          <a:graphicData uri="http://schemas.openxmlformats.org/presentationml/2006/ole">
            <mc:AlternateContent xmlns:mc="http://schemas.openxmlformats.org/markup-compatibility/2006">
              <mc:Choice xmlns:v="urn:schemas-microsoft-com:vml" Requires="v">
                <p:oleObj spid="_x0000_s235704" name="Equation" r:id="rId19" imgW="507960" imgH="419040" progId="Equation.DSMT4">
                  <p:embed/>
                </p:oleObj>
              </mc:Choice>
              <mc:Fallback>
                <p:oleObj name="Equation" r:id="rId19" imgW="507960" imgH="419040" progId="Equation.DSMT4">
                  <p:embed/>
                  <p:pic>
                    <p:nvPicPr>
                      <p:cNvPr id="8" name="Object 7"/>
                      <p:cNvPicPr/>
                      <p:nvPr/>
                    </p:nvPicPr>
                    <p:blipFill>
                      <a:blip r:embed="rId20"/>
                      <a:stretch>
                        <a:fillRect/>
                      </a:stretch>
                    </p:blipFill>
                    <p:spPr>
                      <a:xfrm>
                        <a:off x="133350" y="3623341"/>
                        <a:ext cx="1085850" cy="89535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ED6CADD9-4BE6-4AF8-A5CE-7E7A37B1258E}"/>
              </a:ext>
            </a:extLst>
          </p:cNvPr>
          <p:cNvSpPr txBox="1"/>
          <p:nvPr/>
        </p:nvSpPr>
        <p:spPr>
          <a:xfrm>
            <a:off x="4060022" y="685800"/>
            <a:ext cx="4172855" cy="830997"/>
          </a:xfrm>
          <a:prstGeom prst="rect">
            <a:avLst/>
          </a:prstGeom>
          <a:noFill/>
        </p:spPr>
        <p:txBody>
          <a:bodyPr wrap="square" rtlCol="0">
            <a:spAutoFit/>
          </a:bodyPr>
          <a:lstStyle/>
          <a:p>
            <a:r>
              <a:rPr lang="en-US" sz="2400" dirty="0">
                <a:latin typeface="+mj-lt"/>
              </a:rPr>
              <a:t>Another example – this time with a variable parameter</a:t>
            </a:r>
          </a:p>
        </p:txBody>
      </p:sp>
    </p:spTree>
    <p:extLst>
      <p:ext uri="{BB962C8B-B14F-4D97-AF65-F5344CB8AC3E}">
        <p14:creationId xmlns:p14="http://schemas.microsoft.com/office/powerpoint/2010/main" val="1729623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0" y="115253"/>
            <a:ext cx="9144000" cy="400110"/>
          </a:xfrm>
          <a:prstGeom prst="rect">
            <a:avLst/>
          </a:prstGeom>
          <a:noFill/>
        </p:spPr>
        <p:txBody>
          <a:bodyPr wrap="square" rtlCol="0">
            <a:spAutoFit/>
          </a:bodyPr>
          <a:lstStyle/>
          <a:p>
            <a:r>
              <a:rPr lang="en-US" sz="2000" dirty="0">
                <a:latin typeface="+mj-lt"/>
              </a:rPr>
              <a:t>Recap -- Rayleigh-Ritz method of estimating the lowest eigenvalue</a:t>
            </a:r>
          </a:p>
        </p:txBody>
      </p:sp>
      <p:graphicFrame>
        <p:nvGraphicFramePr>
          <p:cNvPr id="7" name="Object 6"/>
          <p:cNvGraphicFramePr>
            <a:graphicFrameLocks noChangeAspect="1"/>
          </p:cNvGraphicFramePr>
          <p:nvPr>
            <p:extLst>
              <p:ext uri="{D42A27DB-BD31-4B8C-83A1-F6EECF244321}">
                <p14:modId xmlns:p14="http://schemas.microsoft.com/office/powerpoint/2010/main" val="583414855"/>
              </p:ext>
            </p:extLst>
          </p:nvPr>
        </p:nvGraphicFramePr>
        <p:xfrm>
          <a:off x="3073400" y="2120900"/>
          <a:ext cx="914400" cy="250825"/>
        </p:xfrm>
        <a:graphic>
          <a:graphicData uri="http://schemas.openxmlformats.org/presentationml/2006/ole">
            <mc:AlternateContent xmlns:mc="http://schemas.openxmlformats.org/markup-compatibility/2006">
              <mc:Choice xmlns:v="urn:schemas-microsoft-com:vml" Requires="v">
                <p:oleObj spid="_x0000_s236611" name="Equation" r:id="rId4" imgW="914400" imgH="250560" progId="Equation.DSMT4">
                  <p:embed/>
                </p:oleObj>
              </mc:Choice>
              <mc:Fallback>
                <p:oleObj name="Equation" r:id="rId4" imgW="914400" imgH="250560" progId="Equation.DSMT4">
                  <p:embed/>
                  <p:pic>
                    <p:nvPicPr>
                      <p:cNvPr id="7" name="Object 6"/>
                      <p:cNvPicPr/>
                      <p:nvPr/>
                    </p:nvPicPr>
                    <p:blipFill>
                      <a:blip r:embed="rId5"/>
                      <a:stretch>
                        <a:fillRect/>
                      </a:stretch>
                    </p:blipFill>
                    <p:spPr>
                      <a:xfrm>
                        <a:off x="3073400" y="2120900"/>
                        <a:ext cx="914400" cy="2508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880728741"/>
              </p:ext>
            </p:extLst>
          </p:nvPr>
        </p:nvGraphicFramePr>
        <p:xfrm>
          <a:off x="304800" y="2344686"/>
          <a:ext cx="8479689" cy="1770114"/>
        </p:xfrm>
        <a:graphic>
          <a:graphicData uri="http://schemas.openxmlformats.org/presentationml/2006/ole">
            <mc:AlternateContent xmlns:mc="http://schemas.openxmlformats.org/markup-compatibility/2006">
              <mc:Choice xmlns:v="urn:schemas-microsoft-com:vml" Requires="v">
                <p:oleObj spid="_x0000_s236612" name="Equation" r:id="rId6" imgW="6387840" imgH="1333440" progId="Equation.DSMT4">
                  <p:embed/>
                </p:oleObj>
              </mc:Choice>
              <mc:Fallback>
                <p:oleObj name="Equation" r:id="rId6" imgW="6387840" imgH="1333440" progId="Equation.DSMT4">
                  <p:embed/>
                  <p:pic>
                    <p:nvPicPr>
                      <p:cNvPr id="10" name="Object 9"/>
                      <p:cNvPicPr/>
                      <p:nvPr/>
                    </p:nvPicPr>
                    <p:blipFill>
                      <a:blip r:embed="rId7"/>
                      <a:stretch>
                        <a:fillRect/>
                      </a:stretch>
                    </p:blipFill>
                    <p:spPr>
                      <a:xfrm>
                        <a:off x="304800" y="2344686"/>
                        <a:ext cx="8479689" cy="1770114"/>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014936499"/>
              </p:ext>
            </p:extLst>
          </p:nvPr>
        </p:nvGraphicFramePr>
        <p:xfrm>
          <a:off x="91563" y="585299"/>
          <a:ext cx="8840788" cy="1633537"/>
        </p:xfrm>
        <a:graphic>
          <a:graphicData uri="http://schemas.openxmlformats.org/presentationml/2006/ole">
            <mc:AlternateContent xmlns:mc="http://schemas.openxmlformats.org/markup-compatibility/2006">
              <mc:Choice xmlns:v="urn:schemas-microsoft-com:vml" Requires="v">
                <p:oleObj spid="_x0000_s236613" name="Equation" r:id="rId8" imgW="7213320" imgH="1333440" progId="Equation.DSMT4">
                  <p:embed/>
                </p:oleObj>
              </mc:Choice>
              <mc:Fallback>
                <p:oleObj name="Equation" r:id="rId8" imgW="7213320" imgH="1333440" progId="Equation.DSMT4">
                  <p:embed/>
                  <p:pic>
                    <p:nvPicPr>
                      <p:cNvPr id="11" name="Object 10"/>
                      <p:cNvPicPr/>
                      <p:nvPr/>
                    </p:nvPicPr>
                    <p:blipFill>
                      <a:blip r:embed="rId9"/>
                      <a:stretch>
                        <a:fillRect/>
                      </a:stretch>
                    </p:blipFill>
                    <p:spPr>
                      <a:xfrm>
                        <a:off x="91563" y="585299"/>
                        <a:ext cx="8840788" cy="1633537"/>
                      </a:xfrm>
                      <a:prstGeom prst="rect">
                        <a:avLst/>
                      </a:prstGeom>
                    </p:spPr>
                  </p:pic>
                </p:oleObj>
              </mc:Fallback>
            </mc:AlternateContent>
          </a:graphicData>
        </a:graphic>
      </p:graphicFrame>
      <p:sp>
        <p:nvSpPr>
          <p:cNvPr id="9" name="Left Arrow 8"/>
          <p:cNvSpPr/>
          <p:nvPr/>
        </p:nvSpPr>
        <p:spPr>
          <a:xfrm>
            <a:off x="4745889" y="3527027"/>
            <a:ext cx="304800" cy="36660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215757" y="3479496"/>
            <a:ext cx="3733800" cy="461665"/>
          </a:xfrm>
          <a:prstGeom prst="rect">
            <a:avLst/>
          </a:prstGeom>
          <a:noFill/>
        </p:spPr>
        <p:txBody>
          <a:bodyPr wrap="square" rtlCol="0">
            <a:spAutoFit/>
          </a:bodyPr>
          <a:lstStyle/>
          <a:p>
            <a:r>
              <a:rPr lang="en-US" sz="2400" dirty="0">
                <a:solidFill>
                  <a:srgbClr val="FF0000"/>
                </a:solidFill>
                <a:latin typeface="+mj-lt"/>
              </a:rPr>
              <a:t>Exact answer</a:t>
            </a:r>
          </a:p>
        </p:txBody>
      </p:sp>
      <p:sp>
        <p:nvSpPr>
          <p:cNvPr id="6" name="TextBox 5">
            <a:extLst>
              <a:ext uri="{FF2B5EF4-FFF2-40B4-BE49-F238E27FC236}">
                <a16:creationId xmlns:a16="http://schemas.microsoft.com/office/drawing/2014/main" id="{EE643E77-1435-483C-B74B-DFAF58C8CF8F}"/>
              </a:ext>
            </a:extLst>
          </p:cNvPr>
          <p:cNvSpPr txBox="1"/>
          <p:nvPr/>
        </p:nvSpPr>
        <p:spPr>
          <a:xfrm>
            <a:off x="304800" y="4326615"/>
            <a:ext cx="8153400" cy="1569660"/>
          </a:xfrm>
          <a:prstGeom prst="rect">
            <a:avLst/>
          </a:prstGeom>
          <a:noFill/>
        </p:spPr>
        <p:txBody>
          <a:bodyPr wrap="square" rtlCol="0">
            <a:spAutoFit/>
          </a:bodyPr>
          <a:lstStyle/>
          <a:p>
            <a:r>
              <a:rPr lang="en-US" sz="2400" dirty="0">
                <a:latin typeface="+mj-lt"/>
              </a:rPr>
              <a:t>Do you think that there is a reason for getting the correct answer from this method?</a:t>
            </a:r>
          </a:p>
          <a:p>
            <a:pPr marL="914400" lvl="1" indent="-457200">
              <a:buAutoNum type="alphaLcPeriod"/>
            </a:pPr>
            <a:r>
              <a:rPr lang="en-US" sz="2400" dirty="0">
                <a:latin typeface="+mj-lt"/>
              </a:rPr>
              <a:t>Chance only</a:t>
            </a:r>
          </a:p>
          <a:p>
            <a:pPr marL="914400" lvl="1" indent="-457200">
              <a:buAutoNum type="alphaLcPeriod"/>
            </a:pPr>
            <a:r>
              <a:rPr lang="en-US" sz="2400" dirty="0">
                <a:latin typeface="+mj-lt"/>
              </a:rPr>
              <a:t>Skill </a:t>
            </a:r>
          </a:p>
        </p:txBody>
      </p:sp>
    </p:spTree>
    <p:extLst>
      <p:ext uri="{BB962C8B-B14F-4D97-AF65-F5344CB8AC3E}">
        <p14:creationId xmlns:p14="http://schemas.microsoft.com/office/powerpoint/2010/main" val="126986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457200" y="188178"/>
            <a:ext cx="8077200" cy="830997"/>
          </a:xfrm>
          <a:prstGeom prst="rect">
            <a:avLst/>
          </a:prstGeom>
          <a:noFill/>
        </p:spPr>
        <p:txBody>
          <a:bodyPr wrap="square" rtlCol="0">
            <a:spAutoFit/>
          </a:bodyPr>
          <a:lstStyle/>
          <a:p>
            <a:r>
              <a:rPr lang="en-US" sz="2400" dirty="0">
                <a:latin typeface="+mj-lt"/>
              </a:rPr>
              <a:t>Solution to inhomogeneous problem by using Green’s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1681368248"/>
              </p:ext>
            </p:extLst>
          </p:nvPr>
        </p:nvGraphicFramePr>
        <p:xfrm>
          <a:off x="609600" y="1144638"/>
          <a:ext cx="6156325" cy="1516062"/>
        </p:xfrm>
        <a:graphic>
          <a:graphicData uri="http://schemas.openxmlformats.org/presentationml/2006/ole">
            <mc:AlternateContent xmlns:mc="http://schemas.openxmlformats.org/markup-compatibility/2006">
              <mc:Choice xmlns:v="urn:schemas-microsoft-com:vml" Requires="v">
                <p:oleObj spid="_x0000_s216243" name="Equation" r:id="rId4" imgW="3873240" imgH="952200" progId="Equation.DSMT4">
                  <p:embed/>
                </p:oleObj>
              </mc:Choice>
              <mc:Fallback>
                <p:oleObj name="Equation" r:id="rId4" imgW="3873240" imgH="952200" progId="Equation.DSMT4">
                  <p:embed/>
                  <p:pic>
                    <p:nvPicPr>
                      <p:cNvPr id="6" name="Object 5"/>
                      <p:cNvPicPr>
                        <a:picLocks noChangeAspect="1" noChangeArrowheads="1"/>
                      </p:cNvPicPr>
                      <p:nvPr/>
                    </p:nvPicPr>
                    <p:blipFill>
                      <a:blip r:embed="rId5"/>
                      <a:srcRect/>
                      <a:stretch>
                        <a:fillRect/>
                      </a:stretch>
                    </p:blipFill>
                    <p:spPr bwMode="auto">
                      <a:xfrm>
                        <a:off x="609600" y="1144638"/>
                        <a:ext cx="6156325" cy="151606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238778909"/>
              </p:ext>
            </p:extLst>
          </p:nvPr>
        </p:nvGraphicFramePr>
        <p:xfrm>
          <a:off x="457200" y="2660700"/>
          <a:ext cx="7140781" cy="1555750"/>
        </p:xfrm>
        <a:graphic>
          <a:graphicData uri="http://schemas.openxmlformats.org/presentationml/2006/ole">
            <mc:AlternateContent xmlns:mc="http://schemas.openxmlformats.org/markup-compatibility/2006">
              <mc:Choice xmlns:v="urn:schemas-microsoft-com:vml" Requires="v">
                <p:oleObj spid="_x0000_s216244" name="数式" r:id="rId6" imgW="3035160" imgH="660240" progId="Equation.3">
                  <p:embed/>
                </p:oleObj>
              </mc:Choice>
              <mc:Fallback>
                <p:oleObj name="数式" r:id="rId6" imgW="3035160" imgH="660240" progId="Equation.3">
                  <p:embed/>
                  <p:pic>
                    <p:nvPicPr>
                      <p:cNvPr id="7" name="Object 6"/>
                      <p:cNvPicPr>
                        <a:picLocks noChangeAspect="1" noChangeArrowheads="1"/>
                      </p:cNvPicPr>
                      <p:nvPr/>
                    </p:nvPicPr>
                    <p:blipFill>
                      <a:blip r:embed="rId7"/>
                      <a:srcRect/>
                      <a:stretch>
                        <a:fillRect/>
                      </a:stretch>
                    </p:blipFill>
                    <p:spPr bwMode="auto">
                      <a:xfrm>
                        <a:off x="457200" y="2660700"/>
                        <a:ext cx="7140781" cy="1555750"/>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927555001"/>
              </p:ext>
            </p:extLst>
          </p:nvPr>
        </p:nvGraphicFramePr>
        <p:xfrm>
          <a:off x="523875" y="4343400"/>
          <a:ext cx="5465763" cy="1685925"/>
        </p:xfrm>
        <a:graphic>
          <a:graphicData uri="http://schemas.openxmlformats.org/presentationml/2006/ole">
            <mc:AlternateContent xmlns:mc="http://schemas.openxmlformats.org/markup-compatibility/2006">
              <mc:Choice xmlns:v="urn:schemas-microsoft-com:vml" Requires="v">
                <p:oleObj spid="_x0000_s216245" name="Equation" r:id="rId8" imgW="3263760" imgH="1002960" progId="Equation.DSMT4">
                  <p:embed/>
                </p:oleObj>
              </mc:Choice>
              <mc:Fallback>
                <p:oleObj name="Equation" r:id="rId8" imgW="3263760" imgH="1002960" progId="Equation.DSMT4">
                  <p:embed/>
                  <p:pic>
                    <p:nvPicPr>
                      <p:cNvPr id="8" name="Object 7"/>
                      <p:cNvPicPr>
                        <a:picLocks noChangeAspect="1" noChangeArrowheads="1"/>
                      </p:cNvPicPr>
                      <p:nvPr/>
                    </p:nvPicPr>
                    <p:blipFill>
                      <a:blip r:embed="rId9"/>
                      <a:srcRect/>
                      <a:stretch>
                        <a:fillRect/>
                      </a:stretch>
                    </p:blipFill>
                    <p:spPr bwMode="auto">
                      <a:xfrm>
                        <a:off x="523875" y="4343400"/>
                        <a:ext cx="5465763" cy="1685925"/>
                      </a:xfrm>
                      <a:prstGeom prst="rect">
                        <a:avLst/>
                      </a:prstGeom>
                      <a:noFill/>
                      <a:ln>
                        <a:noFill/>
                      </a:ln>
                    </p:spPr>
                  </p:pic>
                </p:oleObj>
              </mc:Fallback>
            </mc:AlternateContent>
          </a:graphicData>
        </a:graphic>
      </p:graphicFrame>
      <p:sp>
        <p:nvSpPr>
          <p:cNvPr id="9" name="TextBox 8"/>
          <p:cNvSpPr txBox="1"/>
          <p:nvPr/>
        </p:nvSpPr>
        <p:spPr>
          <a:xfrm>
            <a:off x="2209800" y="5943600"/>
            <a:ext cx="6553200" cy="461665"/>
          </a:xfrm>
          <a:prstGeom prst="rect">
            <a:avLst/>
          </a:prstGeom>
          <a:noFill/>
        </p:spPr>
        <p:txBody>
          <a:bodyPr wrap="square" rtlCol="0">
            <a:spAutoFit/>
          </a:bodyPr>
          <a:lstStyle/>
          <a:p>
            <a:r>
              <a:rPr lang="en-US" sz="2400" dirty="0">
                <a:latin typeface="+mj-lt"/>
              </a:rPr>
              <a:t>Solution to homogeneous problem</a:t>
            </a:r>
          </a:p>
        </p:txBody>
      </p:sp>
      <p:cxnSp>
        <p:nvCxnSpPr>
          <p:cNvPr id="11" name="Straight Arrow Connector 10"/>
          <p:cNvCxnSpPr/>
          <p:nvPr/>
        </p:nvCxnSpPr>
        <p:spPr>
          <a:xfrm flipH="1" flipV="1">
            <a:off x="2286000" y="5562600"/>
            <a:ext cx="304800" cy="466624"/>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8228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C22188-A55F-4466-AA60-E8640D26A7E9}"/>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12BAD55B-D80F-4177-8487-DC46F103ABD2}"/>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76D9B73F-2C18-4879-B1C9-644B5F0CF0D4}"/>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DB2B3947-5615-4330-AD05-D4244B78CD71}"/>
              </a:ext>
            </a:extLst>
          </p:cNvPr>
          <p:cNvSpPr txBox="1"/>
          <p:nvPr/>
        </p:nvSpPr>
        <p:spPr>
          <a:xfrm>
            <a:off x="304800" y="5075256"/>
            <a:ext cx="7696200" cy="1200329"/>
          </a:xfrm>
          <a:prstGeom prst="rect">
            <a:avLst/>
          </a:prstGeom>
          <a:noFill/>
        </p:spPr>
        <p:txBody>
          <a:bodyPr wrap="square" rtlCol="0">
            <a:spAutoFit/>
          </a:bodyPr>
          <a:lstStyle/>
          <a:p>
            <a:r>
              <a:rPr lang="en-US" sz="2400" dirty="0">
                <a:latin typeface="+mj-lt"/>
              </a:rPr>
              <a:t>In this lecture, we will discuss several methods of finding this Green’s function.    This topic will also</a:t>
            </a:r>
          </a:p>
          <a:p>
            <a:r>
              <a:rPr lang="en-US" sz="2400" dirty="0">
                <a:latin typeface="+mj-lt"/>
              </a:rPr>
              <a:t>appear in PHY 712 </a:t>
            </a:r>
          </a:p>
        </p:txBody>
      </p:sp>
      <p:graphicFrame>
        <p:nvGraphicFramePr>
          <p:cNvPr id="6" name="Object 5">
            <a:extLst>
              <a:ext uri="{FF2B5EF4-FFF2-40B4-BE49-F238E27FC236}">
                <a16:creationId xmlns:a16="http://schemas.microsoft.com/office/drawing/2014/main" id="{69D0D31C-CC09-4E4E-8CCB-FF223DE7BD47}"/>
              </a:ext>
            </a:extLst>
          </p:cNvPr>
          <p:cNvGraphicFramePr>
            <a:graphicFrameLocks noChangeAspect="1"/>
          </p:cNvGraphicFramePr>
          <p:nvPr>
            <p:extLst>
              <p:ext uri="{D42A27DB-BD31-4B8C-83A1-F6EECF244321}">
                <p14:modId xmlns:p14="http://schemas.microsoft.com/office/powerpoint/2010/main" val="166932691"/>
              </p:ext>
            </p:extLst>
          </p:nvPr>
        </p:nvGraphicFramePr>
        <p:xfrm>
          <a:off x="152400" y="136525"/>
          <a:ext cx="5465763" cy="1685925"/>
        </p:xfrm>
        <a:graphic>
          <a:graphicData uri="http://schemas.openxmlformats.org/presentationml/2006/ole">
            <mc:AlternateContent xmlns:mc="http://schemas.openxmlformats.org/markup-compatibility/2006">
              <mc:Choice xmlns:v="urn:schemas-microsoft-com:vml" Requires="v">
                <p:oleObj spid="_x0000_s246804" name="Equation" r:id="rId4" imgW="3263760" imgH="1002960" progId="Equation.DSMT4">
                  <p:embed/>
                </p:oleObj>
              </mc:Choice>
              <mc:Fallback>
                <p:oleObj name="Equation" r:id="rId4" imgW="3263760" imgH="1002960" progId="Equation.DSMT4">
                  <p:embed/>
                  <p:pic>
                    <p:nvPicPr>
                      <p:cNvPr id="8" name="Object 7"/>
                      <p:cNvPicPr>
                        <a:picLocks noChangeAspect="1" noChangeArrowheads="1"/>
                      </p:cNvPicPr>
                      <p:nvPr/>
                    </p:nvPicPr>
                    <p:blipFill>
                      <a:blip r:embed="rId5"/>
                      <a:srcRect/>
                      <a:stretch>
                        <a:fillRect/>
                      </a:stretch>
                    </p:blipFill>
                    <p:spPr bwMode="auto">
                      <a:xfrm>
                        <a:off x="152400" y="136525"/>
                        <a:ext cx="5465763" cy="1685925"/>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878DBF47-3F86-4D7B-8031-2369890BF469}"/>
              </a:ext>
            </a:extLst>
          </p:cNvPr>
          <p:cNvSpPr txBox="1"/>
          <p:nvPr/>
        </p:nvSpPr>
        <p:spPr>
          <a:xfrm>
            <a:off x="2171700" y="1803400"/>
            <a:ext cx="6553200" cy="461665"/>
          </a:xfrm>
          <a:prstGeom prst="rect">
            <a:avLst/>
          </a:prstGeom>
          <a:noFill/>
        </p:spPr>
        <p:txBody>
          <a:bodyPr wrap="square" rtlCol="0">
            <a:spAutoFit/>
          </a:bodyPr>
          <a:lstStyle/>
          <a:p>
            <a:r>
              <a:rPr lang="en-US" sz="2400" dirty="0">
                <a:latin typeface="+mj-lt"/>
              </a:rPr>
              <a:t>Solution to homogeneous problem</a:t>
            </a:r>
          </a:p>
        </p:txBody>
      </p:sp>
      <p:cxnSp>
        <p:nvCxnSpPr>
          <p:cNvPr id="8" name="Straight Arrow Connector 7">
            <a:extLst>
              <a:ext uri="{FF2B5EF4-FFF2-40B4-BE49-F238E27FC236}">
                <a16:creationId xmlns:a16="http://schemas.microsoft.com/office/drawing/2014/main" id="{0D53BD10-8233-47A4-9C17-AFD58BF22D45}"/>
              </a:ext>
            </a:extLst>
          </p:cNvPr>
          <p:cNvCxnSpPr/>
          <p:nvPr/>
        </p:nvCxnSpPr>
        <p:spPr>
          <a:xfrm flipH="1" flipV="1">
            <a:off x="1981200" y="1447800"/>
            <a:ext cx="304800" cy="466624"/>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1FE6DD02-B858-4E24-9C65-F866E26FBAD0}"/>
              </a:ext>
            </a:extLst>
          </p:cNvPr>
          <p:cNvSpPr txBox="1"/>
          <p:nvPr/>
        </p:nvSpPr>
        <p:spPr>
          <a:xfrm>
            <a:off x="152400" y="2469831"/>
            <a:ext cx="8534400" cy="1200329"/>
          </a:xfrm>
          <a:prstGeom prst="rect">
            <a:avLst/>
          </a:prstGeom>
          <a:noFill/>
        </p:spPr>
        <p:txBody>
          <a:bodyPr wrap="square" rtlCol="0">
            <a:spAutoFit/>
          </a:bodyPr>
          <a:lstStyle/>
          <a:p>
            <a:r>
              <a:rPr lang="en-US" sz="2400" dirty="0">
                <a:latin typeface="+mj-lt"/>
              </a:rPr>
              <a:t>Your question -- </a:t>
            </a:r>
            <a:r>
              <a:rPr lang="en-US" sz="2400" dirty="0"/>
              <a:t>On slide 17, what is the homogeneous equation psi_0(x)?</a:t>
            </a:r>
          </a:p>
          <a:p>
            <a:r>
              <a:rPr lang="en-US" sz="2400" dirty="0">
                <a:latin typeface="+mj-lt"/>
              </a:rPr>
              <a:t> </a:t>
            </a:r>
          </a:p>
        </p:txBody>
      </p:sp>
      <p:graphicFrame>
        <p:nvGraphicFramePr>
          <p:cNvPr id="10" name="Object 9">
            <a:extLst>
              <a:ext uri="{FF2B5EF4-FFF2-40B4-BE49-F238E27FC236}">
                <a16:creationId xmlns:a16="http://schemas.microsoft.com/office/drawing/2014/main" id="{864A07FB-50C1-496A-816A-E8A3BBAD68BC}"/>
              </a:ext>
            </a:extLst>
          </p:cNvPr>
          <p:cNvGraphicFramePr>
            <a:graphicFrameLocks noChangeAspect="1"/>
          </p:cNvGraphicFramePr>
          <p:nvPr>
            <p:extLst>
              <p:ext uri="{D42A27DB-BD31-4B8C-83A1-F6EECF244321}">
                <p14:modId xmlns:p14="http://schemas.microsoft.com/office/powerpoint/2010/main" val="110871787"/>
              </p:ext>
            </p:extLst>
          </p:nvPr>
        </p:nvGraphicFramePr>
        <p:xfrm>
          <a:off x="2884488" y="3070225"/>
          <a:ext cx="5873750" cy="1516063"/>
        </p:xfrm>
        <a:graphic>
          <a:graphicData uri="http://schemas.openxmlformats.org/presentationml/2006/ole">
            <mc:AlternateContent xmlns:mc="http://schemas.openxmlformats.org/markup-compatibility/2006">
              <mc:Choice xmlns:v="urn:schemas-microsoft-com:vml" Requires="v">
                <p:oleObj spid="_x0000_s246805" name="Equation" r:id="rId6" imgW="3695400" imgH="952200" progId="Equation.DSMT4">
                  <p:embed/>
                </p:oleObj>
              </mc:Choice>
              <mc:Fallback>
                <p:oleObj name="Equation" r:id="rId6" imgW="3695400" imgH="952200" progId="Equation.DSMT4">
                  <p:embed/>
                  <p:pic>
                    <p:nvPicPr>
                      <p:cNvPr id="6" name="Object 5"/>
                      <p:cNvPicPr>
                        <a:picLocks noChangeAspect="1" noChangeArrowheads="1"/>
                      </p:cNvPicPr>
                      <p:nvPr/>
                    </p:nvPicPr>
                    <p:blipFill>
                      <a:blip r:embed="rId7"/>
                      <a:srcRect/>
                      <a:stretch>
                        <a:fillRect/>
                      </a:stretch>
                    </p:blipFill>
                    <p:spPr bwMode="auto">
                      <a:xfrm>
                        <a:off x="2884488" y="3070225"/>
                        <a:ext cx="5873750" cy="15160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28714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6AB39C-8985-4D19-AFE7-D6780FA00BA6}"/>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26B24E61-111D-409F-B923-7AD27232ED86}"/>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E68C755C-E86B-4A30-A443-41F1A956DC41}"/>
              </a:ext>
            </a:extLst>
          </p:cNvPr>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a:extLst>
              <a:ext uri="{FF2B5EF4-FFF2-40B4-BE49-F238E27FC236}">
                <a16:creationId xmlns:a16="http://schemas.microsoft.com/office/drawing/2014/main" id="{E0143897-A08C-4101-B8F5-D7C1064850DD}"/>
              </a:ext>
            </a:extLst>
          </p:cNvPr>
          <p:cNvGraphicFramePr>
            <a:graphicFrameLocks noChangeAspect="1"/>
          </p:cNvGraphicFramePr>
          <p:nvPr>
            <p:extLst>
              <p:ext uri="{D42A27DB-BD31-4B8C-83A1-F6EECF244321}">
                <p14:modId xmlns:p14="http://schemas.microsoft.com/office/powerpoint/2010/main" val="3275037802"/>
              </p:ext>
            </p:extLst>
          </p:nvPr>
        </p:nvGraphicFramePr>
        <p:xfrm>
          <a:off x="762000" y="1133048"/>
          <a:ext cx="5465763" cy="1685925"/>
        </p:xfrm>
        <a:graphic>
          <a:graphicData uri="http://schemas.openxmlformats.org/presentationml/2006/ole">
            <mc:AlternateContent xmlns:mc="http://schemas.openxmlformats.org/markup-compatibility/2006">
              <mc:Choice xmlns:v="urn:schemas-microsoft-com:vml" Requires="v">
                <p:oleObj spid="_x0000_s247818" name="Equation" r:id="rId3" imgW="3263760" imgH="1002960" progId="Equation.DSMT4">
                  <p:embed/>
                </p:oleObj>
              </mc:Choice>
              <mc:Fallback>
                <p:oleObj name="Equation" r:id="rId3" imgW="3263760" imgH="1002960" progId="Equation.DSMT4">
                  <p:embed/>
                  <p:pic>
                    <p:nvPicPr>
                      <p:cNvPr id="6" name="Object 5">
                        <a:extLst>
                          <a:ext uri="{FF2B5EF4-FFF2-40B4-BE49-F238E27FC236}">
                            <a16:creationId xmlns:a16="http://schemas.microsoft.com/office/drawing/2014/main" id="{69D0D31C-CC09-4E4E-8CCB-FF223DE7BD47}"/>
                          </a:ext>
                        </a:extLst>
                      </p:cNvPr>
                      <p:cNvPicPr>
                        <a:picLocks noChangeAspect="1" noChangeArrowheads="1"/>
                      </p:cNvPicPr>
                      <p:nvPr/>
                    </p:nvPicPr>
                    <p:blipFill>
                      <a:blip r:embed="rId4"/>
                      <a:srcRect/>
                      <a:stretch>
                        <a:fillRect/>
                      </a:stretch>
                    </p:blipFill>
                    <p:spPr bwMode="auto">
                      <a:xfrm>
                        <a:off x="762000" y="1133048"/>
                        <a:ext cx="5465763" cy="1685925"/>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10238308-5233-4BFB-83BE-321AEC0E0DDA}"/>
              </a:ext>
            </a:extLst>
          </p:cNvPr>
          <p:cNvSpPr txBox="1"/>
          <p:nvPr/>
        </p:nvSpPr>
        <p:spPr>
          <a:xfrm>
            <a:off x="228600" y="136525"/>
            <a:ext cx="8305800" cy="830997"/>
          </a:xfrm>
          <a:prstGeom prst="rect">
            <a:avLst/>
          </a:prstGeom>
          <a:noFill/>
        </p:spPr>
        <p:txBody>
          <a:bodyPr wrap="square" rtlCol="0">
            <a:spAutoFit/>
          </a:bodyPr>
          <a:lstStyle/>
          <a:p>
            <a:r>
              <a:rPr lang="en-US" sz="2400" dirty="0">
                <a:latin typeface="+mj-lt"/>
              </a:rPr>
              <a:t>Your question -- </a:t>
            </a:r>
            <a:r>
              <a:rPr lang="en-US" sz="2400" dirty="0"/>
              <a:t>How do we arrive at the formal solution on slide 11?</a:t>
            </a:r>
            <a:endParaRPr lang="en-US" sz="2400" dirty="0">
              <a:latin typeface="+mj-lt"/>
            </a:endParaRPr>
          </a:p>
        </p:txBody>
      </p:sp>
      <p:graphicFrame>
        <p:nvGraphicFramePr>
          <p:cNvPr id="7" name="Object 6">
            <a:extLst>
              <a:ext uri="{FF2B5EF4-FFF2-40B4-BE49-F238E27FC236}">
                <a16:creationId xmlns:a16="http://schemas.microsoft.com/office/drawing/2014/main" id="{44E702F0-08F9-477E-A3F6-C8295D6182CD}"/>
              </a:ext>
            </a:extLst>
          </p:cNvPr>
          <p:cNvGraphicFramePr>
            <a:graphicFrameLocks noChangeAspect="1"/>
          </p:cNvGraphicFramePr>
          <p:nvPr>
            <p:extLst>
              <p:ext uri="{D42A27DB-BD31-4B8C-83A1-F6EECF244321}">
                <p14:modId xmlns:p14="http://schemas.microsoft.com/office/powerpoint/2010/main" val="1755371866"/>
              </p:ext>
            </p:extLst>
          </p:nvPr>
        </p:nvGraphicFramePr>
        <p:xfrm>
          <a:off x="609600" y="2997039"/>
          <a:ext cx="7251700" cy="3206645"/>
        </p:xfrm>
        <a:graphic>
          <a:graphicData uri="http://schemas.openxmlformats.org/presentationml/2006/ole">
            <mc:AlternateContent xmlns:mc="http://schemas.openxmlformats.org/markup-compatibility/2006">
              <mc:Choice xmlns:v="urn:schemas-microsoft-com:vml" Requires="v">
                <p:oleObj spid="_x0000_s247819" name="Equation" r:id="rId5" imgW="5321160" imgH="2349360" progId="Equation.DSMT4">
                  <p:embed/>
                </p:oleObj>
              </mc:Choice>
              <mc:Fallback>
                <p:oleObj name="Equation" r:id="rId5" imgW="5321160" imgH="2349360" progId="Equation.DSMT4">
                  <p:embed/>
                  <p:pic>
                    <p:nvPicPr>
                      <p:cNvPr id="10" name="Object 9">
                        <a:extLst>
                          <a:ext uri="{FF2B5EF4-FFF2-40B4-BE49-F238E27FC236}">
                            <a16:creationId xmlns:a16="http://schemas.microsoft.com/office/drawing/2014/main" id="{864A07FB-50C1-496A-816A-E8A3BBAD68BC}"/>
                          </a:ext>
                        </a:extLst>
                      </p:cNvPr>
                      <p:cNvPicPr>
                        <a:picLocks noChangeAspect="1" noChangeArrowheads="1"/>
                      </p:cNvPicPr>
                      <p:nvPr/>
                    </p:nvPicPr>
                    <p:blipFill>
                      <a:blip r:embed="rId6"/>
                      <a:srcRect/>
                      <a:stretch>
                        <a:fillRect/>
                      </a:stretch>
                    </p:blipFill>
                    <p:spPr bwMode="auto">
                      <a:xfrm>
                        <a:off x="609600" y="2997039"/>
                        <a:ext cx="7251700" cy="320664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74643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84274664"/>
              </p:ext>
            </p:extLst>
          </p:nvPr>
        </p:nvGraphicFramePr>
        <p:xfrm>
          <a:off x="1507435" y="2411427"/>
          <a:ext cx="4777902" cy="1515979"/>
        </p:xfrm>
        <a:graphic>
          <a:graphicData uri="http://schemas.openxmlformats.org/presentationml/2006/ole">
            <mc:AlternateContent xmlns:mc="http://schemas.openxmlformats.org/markup-compatibility/2006">
              <mc:Choice xmlns:v="urn:schemas-microsoft-com:vml" Requires="v">
                <p:oleObj spid="_x0000_s215225" name="Equation" r:id="rId4" imgW="3009600" imgH="952200" progId="Equation.DSMT4">
                  <p:embed/>
                </p:oleObj>
              </mc:Choice>
              <mc:Fallback>
                <p:oleObj name="Equation" r:id="rId4" imgW="3009600" imgH="952200" progId="Equation.DSMT4">
                  <p:embed/>
                  <p:pic>
                    <p:nvPicPr>
                      <p:cNvPr id="5" name="Object 4"/>
                      <p:cNvPicPr>
                        <a:picLocks noChangeAspect="1" noChangeArrowheads="1"/>
                      </p:cNvPicPr>
                      <p:nvPr/>
                    </p:nvPicPr>
                    <p:blipFill>
                      <a:blip r:embed="rId5"/>
                      <a:srcRect/>
                      <a:stretch>
                        <a:fillRect/>
                      </a:stretch>
                    </p:blipFill>
                    <p:spPr bwMode="auto">
                      <a:xfrm>
                        <a:off x="1507435" y="2411427"/>
                        <a:ext cx="4777902" cy="1515979"/>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557933188"/>
              </p:ext>
            </p:extLst>
          </p:nvPr>
        </p:nvGraphicFramePr>
        <p:xfrm>
          <a:off x="90090" y="912065"/>
          <a:ext cx="8783638" cy="1443038"/>
        </p:xfrm>
        <a:graphic>
          <a:graphicData uri="http://schemas.openxmlformats.org/presentationml/2006/ole">
            <mc:AlternateContent xmlns:mc="http://schemas.openxmlformats.org/markup-compatibility/2006">
              <mc:Choice xmlns:v="urn:schemas-microsoft-com:vml" Requires="v">
                <p:oleObj spid="_x0000_s215226" name="Equation" r:id="rId6" imgW="5803560" imgH="952200" progId="Equation.DSMT4">
                  <p:embed/>
                </p:oleObj>
              </mc:Choice>
              <mc:Fallback>
                <p:oleObj name="Equation" r:id="rId6" imgW="5803560" imgH="952200" progId="Equation.DSMT4">
                  <p:embed/>
                  <p:pic>
                    <p:nvPicPr>
                      <p:cNvPr id="6" name="Object 5"/>
                      <p:cNvPicPr>
                        <a:picLocks noChangeAspect="1" noChangeArrowheads="1"/>
                      </p:cNvPicPr>
                      <p:nvPr/>
                    </p:nvPicPr>
                    <p:blipFill>
                      <a:blip r:embed="rId7"/>
                      <a:srcRect/>
                      <a:stretch>
                        <a:fillRect/>
                      </a:stretch>
                    </p:blipFill>
                    <p:spPr bwMode="auto">
                      <a:xfrm>
                        <a:off x="90090" y="912065"/>
                        <a:ext cx="8783638" cy="1443038"/>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159006120"/>
              </p:ext>
            </p:extLst>
          </p:nvPr>
        </p:nvGraphicFramePr>
        <p:xfrm>
          <a:off x="235346" y="3983731"/>
          <a:ext cx="8493125" cy="2481262"/>
        </p:xfrm>
        <a:graphic>
          <a:graphicData uri="http://schemas.openxmlformats.org/presentationml/2006/ole">
            <mc:AlternateContent xmlns:mc="http://schemas.openxmlformats.org/markup-compatibility/2006">
              <mc:Choice xmlns:v="urn:schemas-microsoft-com:vml" Requires="v">
                <p:oleObj spid="_x0000_s215227" name="Equation" r:id="rId8" imgW="5613120" imgH="1638000" progId="Equation.DSMT4">
                  <p:embed/>
                </p:oleObj>
              </mc:Choice>
              <mc:Fallback>
                <p:oleObj name="Equation" r:id="rId8" imgW="5613120" imgH="1638000" progId="Equation.DSMT4">
                  <p:embed/>
                  <p:pic>
                    <p:nvPicPr>
                      <p:cNvPr id="7" name="Object 6"/>
                      <p:cNvPicPr>
                        <a:picLocks noChangeAspect="1" noChangeArrowheads="1"/>
                      </p:cNvPicPr>
                      <p:nvPr/>
                    </p:nvPicPr>
                    <p:blipFill>
                      <a:blip r:embed="rId9"/>
                      <a:srcRect/>
                      <a:stretch>
                        <a:fillRect/>
                      </a:stretch>
                    </p:blipFill>
                    <p:spPr bwMode="auto">
                      <a:xfrm>
                        <a:off x="235346" y="3983731"/>
                        <a:ext cx="8493125" cy="2481262"/>
                      </a:xfrm>
                      <a:prstGeom prst="rect">
                        <a:avLst/>
                      </a:prstGeom>
                      <a:noFill/>
                      <a:ln>
                        <a:noFill/>
                      </a:ln>
                    </p:spPr>
                  </p:pic>
                </p:oleObj>
              </mc:Fallback>
            </mc:AlternateContent>
          </a:graphicData>
        </a:graphic>
      </p:graphicFrame>
      <p:sp>
        <p:nvSpPr>
          <p:cNvPr id="9" name="TextBox 8"/>
          <p:cNvSpPr txBox="1"/>
          <p:nvPr/>
        </p:nvSpPr>
        <p:spPr>
          <a:xfrm>
            <a:off x="180181" y="2570133"/>
            <a:ext cx="1877219" cy="461665"/>
          </a:xfrm>
          <a:prstGeom prst="rect">
            <a:avLst/>
          </a:prstGeom>
          <a:noFill/>
        </p:spPr>
        <p:txBody>
          <a:bodyPr wrap="square" rtlCol="0">
            <a:spAutoFit/>
          </a:bodyPr>
          <a:lstStyle/>
          <a:p>
            <a:r>
              <a:rPr lang="en-US" sz="2400" dirty="0">
                <a:latin typeface="+mj-lt"/>
              </a:rPr>
              <a:t>Recall:</a:t>
            </a:r>
          </a:p>
        </p:txBody>
      </p:sp>
      <p:sp>
        <p:nvSpPr>
          <p:cNvPr id="8" name="Arrow: Left-Right 7">
            <a:extLst>
              <a:ext uri="{FF2B5EF4-FFF2-40B4-BE49-F238E27FC236}">
                <a16:creationId xmlns:a16="http://schemas.microsoft.com/office/drawing/2014/main" id="{0A486D73-8C14-4B0A-A1D2-3115E8900E3C}"/>
              </a:ext>
            </a:extLst>
          </p:cNvPr>
          <p:cNvSpPr/>
          <p:nvPr/>
        </p:nvSpPr>
        <p:spPr>
          <a:xfrm rot="3266408">
            <a:off x="5711787" y="2899286"/>
            <a:ext cx="2912119" cy="74066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2DDECF8-8665-4E2B-9675-BB68C8B13310}"/>
              </a:ext>
            </a:extLst>
          </p:cNvPr>
          <p:cNvSpPr txBox="1"/>
          <p:nvPr/>
        </p:nvSpPr>
        <p:spPr>
          <a:xfrm>
            <a:off x="5181600" y="5638800"/>
            <a:ext cx="3134293" cy="461665"/>
          </a:xfrm>
          <a:prstGeom prst="rect">
            <a:avLst/>
          </a:prstGeom>
          <a:noFill/>
        </p:spPr>
        <p:txBody>
          <a:bodyPr wrap="square" rtlCol="0">
            <a:spAutoFit/>
          </a:bodyPr>
          <a:lstStyle/>
          <a:p>
            <a:r>
              <a:rPr lang="en-US" sz="2400" dirty="0">
                <a:solidFill>
                  <a:srgbClr val="0070C0"/>
                </a:solidFill>
                <a:latin typeface="+mj-lt"/>
              </a:rPr>
              <a:t>By construction</a:t>
            </a:r>
          </a:p>
        </p:txBody>
      </p:sp>
    </p:spTree>
    <p:extLst>
      <p:ext uri="{BB962C8B-B14F-4D97-AF65-F5344CB8AC3E}">
        <p14:creationId xmlns:p14="http://schemas.microsoft.com/office/powerpoint/2010/main" val="396234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474296025"/>
              </p:ext>
            </p:extLst>
          </p:nvPr>
        </p:nvGraphicFramePr>
        <p:xfrm>
          <a:off x="322263" y="1066800"/>
          <a:ext cx="7815262" cy="2668588"/>
        </p:xfrm>
        <a:graphic>
          <a:graphicData uri="http://schemas.openxmlformats.org/presentationml/2006/ole">
            <mc:AlternateContent xmlns:mc="http://schemas.openxmlformats.org/markup-compatibility/2006">
              <mc:Choice xmlns:v="urn:schemas-microsoft-com:vml" Requires="v">
                <p:oleObj spid="_x0000_s217148" name="Equation" r:id="rId4" imgW="4025880" imgH="1371600" progId="Equation.DSMT4">
                  <p:embed/>
                </p:oleObj>
              </mc:Choice>
              <mc:Fallback>
                <p:oleObj name="Equation" r:id="rId4" imgW="4025880" imgH="1371600" progId="Equation.DSMT4">
                  <p:embed/>
                  <p:pic>
                    <p:nvPicPr>
                      <p:cNvPr id="7" name="Object 6"/>
                      <p:cNvPicPr>
                        <a:picLocks noChangeAspect="1" noChangeArrowheads="1"/>
                      </p:cNvPicPr>
                      <p:nvPr/>
                    </p:nvPicPr>
                    <p:blipFill>
                      <a:blip r:embed="rId5"/>
                      <a:srcRect/>
                      <a:stretch>
                        <a:fillRect/>
                      </a:stretch>
                    </p:blipFill>
                    <p:spPr bwMode="auto">
                      <a:xfrm>
                        <a:off x="322263" y="1066800"/>
                        <a:ext cx="7815262" cy="2668588"/>
                      </a:xfrm>
                      <a:prstGeom prst="rect">
                        <a:avLst/>
                      </a:prstGeom>
                      <a:noFill/>
                      <a:ln>
                        <a:noFill/>
                      </a:ln>
                    </p:spPr>
                  </p:pic>
                </p:oleObj>
              </mc:Fallback>
            </mc:AlternateContent>
          </a:graphicData>
        </a:graphic>
      </p:graphicFrame>
      <p:sp>
        <p:nvSpPr>
          <p:cNvPr id="8" name="TextBox 7"/>
          <p:cNvSpPr txBox="1"/>
          <p:nvPr/>
        </p:nvSpPr>
        <p:spPr>
          <a:xfrm>
            <a:off x="228600" y="381000"/>
            <a:ext cx="8229600" cy="461665"/>
          </a:xfrm>
          <a:prstGeom prst="rect">
            <a:avLst/>
          </a:prstGeom>
          <a:noFill/>
        </p:spPr>
        <p:txBody>
          <a:bodyPr wrap="square" rtlCol="0">
            <a:spAutoFit/>
          </a:bodyPr>
          <a:lstStyle/>
          <a:p>
            <a:r>
              <a:rPr lang="en-US" sz="2400" dirty="0">
                <a:latin typeface="+mj-lt"/>
              </a:rPr>
              <a:t>Example Sturm-</a:t>
            </a:r>
            <a:r>
              <a:rPr lang="en-US" sz="2400" dirty="0" err="1">
                <a:latin typeface="+mj-lt"/>
              </a:rPr>
              <a:t>Liouville</a:t>
            </a:r>
            <a:r>
              <a:rPr lang="en-US" sz="2400" dirty="0">
                <a:latin typeface="+mj-lt"/>
              </a:rPr>
              <a:t> problem:</a:t>
            </a:r>
          </a:p>
        </p:txBody>
      </p:sp>
    </p:spTree>
    <p:extLst>
      <p:ext uri="{BB962C8B-B14F-4D97-AF65-F5344CB8AC3E}">
        <p14:creationId xmlns:p14="http://schemas.microsoft.com/office/powerpoint/2010/main" val="172093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5AFB23-EEC9-44D3-8008-EE3AA3A55462}"/>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70E87328-A29F-413F-BF3D-AE2C2E69902C}"/>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FBD86A56-AF37-4F21-AAE6-BA4704B3C1A9}"/>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5" name="TextBox 4">
            <a:extLst>
              <a:ext uri="{FF2B5EF4-FFF2-40B4-BE49-F238E27FC236}">
                <a16:creationId xmlns:a16="http://schemas.microsoft.com/office/drawing/2014/main" id="{C9E7918E-EEF3-49AE-8C95-E8D8CDDBA56F}"/>
              </a:ext>
            </a:extLst>
          </p:cNvPr>
          <p:cNvSpPr txBox="1"/>
          <p:nvPr/>
        </p:nvSpPr>
        <p:spPr>
          <a:xfrm>
            <a:off x="838200" y="838200"/>
            <a:ext cx="7772400" cy="4031873"/>
          </a:xfrm>
          <a:prstGeom prst="rect">
            <a:avLst/>
          </a:prstGeom>
          <a:noFill/>
        </p:spPr>
        <p:txBody>
          <a:bodyPr wrap="square" rtlCol="0">
            <a:spAutoFit/>
          </a:bodyPr>
          <a:lstStyle/>
          <a:p>
            <a:r>
              <a:rPr lang="en-US" sz="3200" dirty="0"/>
              <a:t>Schedule for weekly one-on-one meetings</a:t>
            </a:r>
          </a:p>
          <a:p>
            <a:r>
              <a:rPr lang="en-US" sz="3200" dirty="0"/>
              <a:t> </a:t>
            </a:r>
          </a:p>
          <a:p>
            <a:r>
              <a:rPr lang="en-US" sz="3200" dirty="0"/>
              <a:t>Nick – 11 AM Monday (ED/ST)</a:t>
            </a:r>
          </a:p>
          <a:p>
            <a:r>
              <a:rPr lang="en-US" sz="3200" dirty="0"/>
              <a:t>Tim – 9 AM Tuesday</a:t>
            </a:r>
          </a:p>
          <a:p>
            <a:r>
              <a:rPr lang="en-US" sz="3200" dirty="0"/>
              <a:t>Bamidele – 7 PM Tuesday</a:t>
            </a:r>
          </a:p>
          <a:p>
            <a:r>
              <a:rPr lang="en-US" sz="3200" dirty="0" err="1"/>
              <a:t>Zhi</a:t>
            </a:r>
            <a:r>
              <a:rPr lang="en-US" sz="3200" dirty="0"/>
              <a:t>– 9 PM Tuesday   </a:t>
            </a:r>
          </a:p>
          <a:p>
            <a:r>
              <a:rPr lang="en-US" sz="3200" dirty="0"/>
              <a:t>Jeanette – 11 AM Wednesday</a:t>
            </a:r>
          </a:p>
          <a:p>
            <a:r>
              <a:rPr lang="en-US" sz="3200" dirty="0"/>
              <a:t>Derek – 12 PM Friday?</a:t>
            </a:r>
            <a:endParaRPr lang="en-US" sz="3200" dirty="0">
              <a:latin typeface="+mj-lt"/>
            </a:endParaRPr>
          </a:p>
        </p:txBody>
      </p:sp>
    </p:spTree>
    <p:extLst>
      <p:ext uri="{BB962C8B-B14F-4D97-AF65-F5344CB8AC3E}">
        <p14:creationId xmlns:p14="http://schemas.microsoft.com/office/powerpoint/2010/main" val="2381817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127225665"/>
              </p:ext>
            </p:extLst>
          </p:nvPr>
        </p:nvGraphicFramePr>
        <p:xfrm>
          <a:off x="457200" y="192087"/>
          <a:ext cx="6794500" cy="3160713"/>
        </p:xfrm>
        <a:graphic>
          <a:graphicData uri="http://schemas.openxmlformats.org/presentationml/2006/ole">
            <mc:AlternateContent xmlns:mc="http://schemas.openxmlformats.org/markup-compatibility/2006">
              <mc:Choice xmlns:v="urn:schemas-microsoft-com:vml" Requires="v">
                <p:oleObj spid="_x0000_s218230" name="数式" r:id="rId4" imgW="3009600" imgH="1396800" progId="Equation.3">
                  <p:embed/>
                </p:oleObj>
              </mc:Choice>
              <mc:Fallback>
                <p:oleObj name="数式" r:id="rId4" imgW="3009600" imgH="1396800" progId="Equation.3">
                  <p:embed/>
                  <p:pic>
                    <p:nvPicPr>
                      <p:cNvPr id="7" name="Object 6"/>
                      <p:cNvPicPr>
                        <a:picLocks noChangeAspect="1" noChangeArrowheads="1"/>
                      </p:cNvPicPr>
                      <p:nvPr/>
                    </p:nvPicPr>
                    <p:blipFill>
                      <a:blip r:embed="rId5"/>
                      <a:srcRect/>
                      <a:stretch>
                        <a:fillRect/>
                      </a:stretch>
                    </p:blipFill>
                    <p:spPr bwMode="auto">
                      <a:xfrm>
                        <a:off x="457200" y="192087"/>
                        <a:ext cx="6794500" cy="316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702627229"/>
              </p:ext>
            </p:extLst>
          </p:nvPr>
        </p:nvGraphicFramePr>
        <p:xfrm>
          <a:off x="377825" y="3643313"/>
          <a:ext cx="7970838" cy="2500312"/>
        </p:xfrm>
        <a:graphic>
          <a:graphicData uri="http://schemas.openxmlformats.org/presentationml/2006/ole">
            <mc:AlternateContent xmlns:mc="http://schemas.openxmlformats.org/markup-compatibility/2006">
              <mc:Choice xmlns:v="urn:schemas-microsoft-com:vml" Requires="v">
                <p:oleObj spid="_x0000_s218231" name="数式" r:id="rId6" imgW="3530520" imgH="1104840" progId="Equation.3">
                  <p:embed/>
                </p:oleObj>
              </mc:Choice>
              <mc:Fallback>
                <p:oleObj name="数式" r:id="rId6" imgW="3530520" imgH="1104840" progId="Equation.3">
                  <p:embed/>
                  <p:pic>
                    <p:nvPicPr>
                      <p:cNvPr id="8" name="Object 7"/>
                      <p:cNvPicPr>
                        <a:picLocks noChangeAspect="1" noChangeArrowheads="1"/>
                      </p:cNvPicPr>
                      <p:nvPr/>
                    </p:nvPicPr>
                    <p:blipFill>
                      <a:blip r:embed="rId7"/>
                      <a:srcRect/>
                      <a:stretch>
                        <a:fillRect/>
                      </a:stretch>
                    </p:blipFill>
                    <p:spPr bwMode="auto">
                      <a:xfrm>
                        <a:off x="377825" y="3643313"/>
                        <a:ext cx="7970838" cy="250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6089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2086469602"/>
              </p:ext>
            </p:extLst>
          </p:nvPr>
        </p:nvGraphicFramePr>
        <p:xfrm>
          <a:off x="477253" y="2133600"/>
          <a:ext cx="7885113" cy="2471738"/>
        </p:xfrm>
        <a:graphic>
          <a:graphicData uri="http://schemas.openxmlformats.org/presentationml/2006/ole">
            <mc:AlternateContent xmlns:mc="http://schemas.openxmlformats.org/markup-compatibility/2006">
              <mc:Choice xmlns:v="urn:schemas-microsoft-com:vml" Requires="v">
                <p:oleObj spid="_x0000_s219254" name="数式" r:id="rId4" imgW="3492360" imgH="1091880" progId="Equation.3">
                  <p:embed/>
                </p:oleObj>
              </mc:Choice>
              <mc:Fallback>
                <p:oleObj name="数式" r:id="rId4" imgW="3492360" imgH="1091880" progId="Equation.3">
                  <p:embed/>
                  <p:pic>
                    <p:nvPicPr>
                      <p:cNvPr id="8" name="Object 7"/>
                      <p:cNvPicPr>
                        <a:picLocks noChangeAspect="1" noChangeArrowheads="1"/>
                      </p:cNvPicPr>
                      <p:nvPr/>
                    </p:nvPicPr>
                    <p:blipFill>
                      <a:blip r:embed="rId5"/>
                      <a:srcRect/>
                      <a:stretch>
                        <a:fillRect/>
                      </a:stretch>
                    </p:blipFill>
                    <p:spPr bwMode="auto">
                      <a:xfrm>
                        <a:off x="477253" y="2133600"/>
                        <a:ext cx="7885113" cy="247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58323065"/>
              </p:ext>
            </p:extLst>
          </p:nvPr>
        </p:nvGraphicFramePr>
        <p:xfrm>
          <a:off x="304800" y="457200"/>
          <a:ext cx="7140781" cy="1555750"/>
        </p:xfrm>
        <a:graphic>
          <a:graphicData uri="http://schemas.openxmlformats.org/presentationml/2006/ole">
            <mc:AlternateContent xmlns:mc="http://schemas.openxmlformats.org/markup-compatibility/2006">
              <mc:Choice xmlns:v="urn:schemas-microsoft-com:vml" Requires="v">
                <p:oleObj spid="_x0000_s219255" name="数式" r:id="rId6" imgW="3035160" imgH="660240" progId="Equation.3">
                  <p:embed/>
                </p:oleObj>
              </mc:Choice>
              <mc:Fallback>
                <p:oleObj name="数式" r:id="rId6" imgW="3035160" imgH="660240" progId="Equation.3">
                  <p:embed/>
                  <p:pic>
                    <p:nvPicPr>
                      <p:cNvPr id="5" name="Object 4"/>
                      <p:cNvPicPr>
                        <a:picLocks noChangeAspect="1" noChangeArrowheads="1"/>
                      </p:cNvPicPr>
                      <p:nvPr/>
                    </p:nvPicPr>
                    <p:blipFill>
                      <a:blip r:embed="rId7"/>
                      <a:srcRect/>
                      <a:stretch>
                        <a:fillRect/>
                      </a:stretch>
                    </p:blipFill>
                    <p:spPr bwMode="auto">
                      <a:xfrm>
                        <a:off x="304800" y="457200"/>
                        <a:ext cx="7140781" cy="15557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35528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3273576642"/>
              </p:ext>
            </p:extLst>
          </p:nvPr>
        </p:nvGraphicFramePr>
        <p:xfrm>
          <a:off x="270668" y="304800"/>
          <a:ext cx="8602663" cy="5413375"/>
        </p:xfrm>
        <a:graphic>
          <a:graphicData uri="http://schemas.openxmlformats.org/presentationml/2006/ole">
            <mc:AlternateContent xmlns:mc="http://schemas.openxmlformats.org/markup-compatibility/2006">
              <mc:Choice xmlns:v="urn:schemas-microsoft-com:vml" Requires="v">
                <p:oleObj spid="_x0000_s220220" name="Equation" r:id="rId4" imgW="4431960" imgH="2781000" progId="Equation.DSMT4">
                  <p:embed/>
                </p:oleObj>
              </mc:Choice>
              <mc:Fallback>
                <p:oleObj name="Equation" r:id="rId4" imgW="4431960" imgH="2781000" progId="Equation.DSMT4">
                  <p:embed/>
                  <p:pic>
                    <p:nvPicPr>
                      <p:cNvPr id="9" name="Object 8"/>
                      <p:cNvPicPr>
                        <a:picLocks noChangeAspect="1" noChangeArrowheads="1"/>
                      </p:cNvPicPr>
                      <p:nvPr/>
                    </p:nvPicPr>
                    <p:blipFill>
                      <a:blip r:embed="rId5"/>
                      <a:srcRect/>
                      <a:stretch>
                        <a:fillRect/>
                      </a:stretch>
                    </p:blipFill>
                    <p:spPr bwMode="auto">
                      <a:xfrm>
                        <a:off x="270668" y="304800"/>
                        <a:ext cx="8602663" cy="541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24415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14337310"/>
              </p:ext>
            </p:extLst>
          </p:nvPr>
        </p:nvGraphicFramePr>
        <p:xfrm>
          <a:off x="685800" y="136525"/>
          <a:ext cx="8094349" cy="6513513"/>
        </p:xfrm>
        <a:graphic>
          <a:graphicData uri="http://schemas.openxmlformats.org/presentationml/2006/ole">
            <mc:AlternateContent xmlns:mc="http://schemas.openxmlformats.org/markup-compatibility/2006">
              <mc:Choice xmlns:v="urn:schemas-microsoft-com:vml" Requires="v">
                <p:oleObj spid="_x0000_s221246" name="Equation" r:id="rId4" imgW="4559040" imgH="3657600" progId="Equation.DSMT4">
                  <p:embed/>
                </p:oleObj>
              </mc:Choice>
              <mc:Fallback>
                <p:oleObj name="Equation" r:id="rId4" imgW="4559040" imgH="3657600" progId="Equation.DSMT4">
                  <p:embed/>
                  <p:pic>
                    <p:nvPicPr>
                      <p:cNvPr id="5" name="Object 4"/>
                      <p:cNvPicPr>
                        <a:picLocks noChangeAspect="1" noChangeArrowheads="1"/>
                      </p:cNvPicPr>
                      <p:nvPr/>
                    </p:nvPicPr>
                    <p:blipFill>
                      <a:blip r:embed="rId5"/>
                      <a:srcRect/>
                      <a:stretch>
                        <a:fillRect/>
                      </a:stretch>
                    </p:blipFill>
                    <p:spPr bwMode="auto">
                      <a:xfrm>
                        <a:off x="685800" y="136525"/>
                        <a:ext cx="8094349" cy="6513513"/>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8687EF94-092A-4DE2-BD8C-4DF3EC40F4A9}"/>
              </a:ext>
            </a:extLst>
          </p:cNvPr>
          <p:cNvSpPr txBox="1"/>
          <p:nvPr/>
        </p:nvSpPr>
        <p:spPr>
          <a:xfrm>
            <a:off x="6019800" y="5562600"/>
            <a:ext cx="2760349" cy="830997"/>
          </a:xfrm>
          <a:prstGeom prst="rect">
            <a:avLst/>
          </a:prstGeom>
          <a:noFill/>
        </p:spPr>
        <p:txBody>
          <a:bodyPr wrap="square" rtlCol="0">
            <a:spAutoFit/>
          </a:bodyPr>
          <a:lstStyle/>
          <a:p>
            <a:r>
              <a:rPr lang="en-US" sz="2400" dirty="0">
                <a:latin typeface="+mj-lt"/>
              </a:rPr>
              <a:t>Hurray!  Same as before.</a:t>
            </a:r>
          </a:p>
        </p:txBody>
      </p:sp>
    </p:spTree>
    <p:extLst>
      <p:ext uri="{BB962C8B-B14F-4D97-AF65-F5344CB8AC3E}">
        <p14:creationId xmlns:p14="http://schemas.microsoft.com/office/powerpoint/2010/main" val="673119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457200" y="228600"/>
            <a:ext cx="8229600" cy="830997"/>
          </a:xfrm>
          <a:prstGeom prst="rect">
            <a:avLst/>
          </a:prstGeom>
          <a:noFill/>
        </p:spPr>
        <p:txBody>
          <a:bodyPr wrap="square" rtlCol="0">
            <a:spAutoFit/>
          </a:bodyPr>
          <a:lstStyle/>
          <a:p>
            <a:r>
              <a:rPr lang="en-US" sz="2400" dirty="0">
                <a:latin typeface="+mj-lt"/>
              </a:rPr>
              <a:t>More details on the general method of constructing Green’s functions using homogeneous solution</a:t>
            </a:r>
          </a:p>
        </p:txBody>
      </p:sp>
      <p:graphicFrame>
        <p:nvGraphicFramePr>
          <p:cNvPr id="6" name="Object 5"/>
          <p:cNvGraphicFramePr>
            <a:graphicFrameLocks noChangeAspect="1"/>
          </p:cNvGraphicFramePr>
          <p:nvPr>
            <p:extLst>
              <p:ext uri="{D42A27DB-BD31-4B8C-83A1-F6EECF244321}">
                <p14:modId xmlns:p14="http://schemas.microsoft.com/office/powerpoint/2010/main" val="166391095"/>
              </p:ext>
            </p:extLst>
          </p:nvPr>
        </p:nvGraphicFramePr>
        <p:xfrm>
          <a:off x="479219" y="1143000"/>
          <a:ext cx="7140781" cy="1555750"/>
        </p:xfrm>
        <a:graphic>
          <a:graphicData uri="http://schemas.openxmlformats.org/presentationml/2006/ole">
            <mc:AlternateContent xmlns:mc="http://schemas.openxmlformats.org/markup-compatibility/2006">
              <mc:Choice xmlns:v="urn:schemas-microsoft-com:vml" Requires="v">
                <p:oleObj spid="_x0000_s222328" name="数式" r:id="rId4" imgW="3035160" imgH="660240" progId="Equation.3">
                  <p:embed/>
                </p:oleObj>
              </mc:Choice>
              <mc:Fallback>
                <p:oleObj name="数式" r:id="rId4" imgW="3035160" imgH="660240" progId="Equation.3">
                  <p:embed/>
                  <p:pic>
                    <p:nvPicPr>
                      <p:cNvPr id="6" name="Object 5"/>
                      <p:cNvPicPr>
                        <a:picLocks noChangeAspect="1" noChangeArrowheads="1"/>
                      </p:cNvPicPr>
                      <p:nvPr/>
                    </p:nvPicPr>
                    <p:blipFill>
                      <a:blip r:embed="rId5"/>
                      <a:srcRect/>
                      <a:stretch>
                        <a:fillRect/>
                      </a:stretch>
                    </p:blipFill>
                    <p:spPr bwMode="auto">
                      <a:xfrm>
                        <a:off x="479219" y="1143000"/>
                        <a:ext cx="7140781" cy="155575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53259733"/>
              </p:ext>
            </p:extLst>
          </p:nvPr>
        </p:nvGraphicFramePr>
        <p:xfrm>
          <a:off x="685800" y="2984157"/>
          <a:ext cx="8239125" cy="3052919"/>
        </p:xfrm>
        <a:graphic>
          <a:graphicData uri="http://schemas.openxmlformats.org/presentationml/2006/ole">
            <mc:AlternateContent xmlns:mc="http://schemas.openxmlformats.org/markup-compatibility/2006">
              <mc:Choice xmlns:v="urn:schemas-microsoft-com:vml" Requires="v">
                <p:oleObj spid="_x0000_s222329" name="Equation" r:id="rId6" imgW="5181480" imgH="1917360" progId="Equation.DSMT4">
                  <p:embed/>
                </p:oleObj>
              </mc:Choice>
              <mc:Fallback>
                <p:oleObj name="Equation" r:id="rId6" imgW="5181480" imgH="1917360" progId="Equation.DSMT4">
                  <p:embed/>
                  <p:pic>
                    <p:nvPicPr>
                      <p:cNvPr id="7" name="Object 6"/>
                      <p:cNvPicPr>
                        <a:picLocks noChangeAspect="1" noChangeArrowheads="1"/>
                      </p:cNvPicPr>
                      <p:nvPr/>
                    </p:nvPicPr>
                    <p:blipFill>
                      <a:blip r:embed="rId7"/>
                      <a:srcRect/>
                      <a:stretch>
                        <a:fillRect/>
                      </a:stretch>
                    </p:blipFill>
                    <p:spPr bwMode="auto">
                      <a:xfrm>
                        <a:off x="685800" y="2984157"/>
                        <a:ext cx="8239125" cy="305291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38730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67088095"/>
              </p:ext>
            </p:extLst>
          </p:nvPr>
        </p:nvGraphicFramePr>
        <p:xfrm>
          <a:off x="363538" y="263525"/>
          <a:ext cx="8323262" cy="3930650"/>
        </p:xfrm>
        <a:graphic>
          <a:graphicData uri="http://schemas.openxmlformats.org/presentationml/2006/ole">
            <mc:AlternateContent xmlns:mc="http://schemas.openxmlformats.org/markup-compatibility/2006">
              <mc:Choice xmlns:v="urn:schemas-microsoft-com:vml" Requires="v">
                <p:oleObj spid="_x0000_s223408" name="Equation" r:id="rId4" imgW="6756120" imgH="3187440" progId="Equation.DSMT4">
                  <p:embed/>
                </p:oleObj>
              </mc:Choice>
              <mc:Fallback>
                <p:oleObj name="Equation" r:id="rId4" imgW="6756120" imgH="3187440" progId="Equation.DSMT4">
                  <p:embed/>
                  <p:pic>
                    <p:nvPicPr>
                      <p:cNvPr id="5" name="Object 4"/>
                      <p:cNvPicPr>
                        <a:picLocks noChangeAspect="1" noChangeArrowheads="1"/>
                      </p:cNvPicPr>
                      <p:nvPr/>
                    </p:nvPicPr>
                    <p:blipFill>
                      <a:blip r:embed="rId5"/>
                      <a:srcRect/>
                      <a:stretch>
                        <a:fillRect/>
                      </a:stretch>
                    </p:blipFill>
                    <p:spPr bwMode="auto">
                      <a:xfrm>
                        <a:off x="363538" y="263525"/>
                        <a:ext cx="8323262" cy="393065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539356803"/>
              </p:ext>
            </p:extLst>
          </p:nvPr>
        </p:nvGraphicFramePr>
        <p:xfrm>
          <a:off x="482600" y="4003938"/>
          <a:ext cx="7004301" cy="858838"/>
        </p:xfrm>
        <a:graphic>
          <a:graphicData uri="http://schemas.openxmlformats.org/presentationml/2006/ole">
            <mc:AlternateContent xmlns:mc="http://schemas.openxmlformats.org/markup-compatibility/2006">
              <mc:Choice xmlns:v="urn:schemas-microsoft-com:vml" Requires="v">
                <p:oleObj spid="_x0000_s223409" name="Equation" r:id="rId6" imgW="4660560" imgH="571320" progId="Equation.DSMT4">
                  <p:embed/>
                </p:oleObj>
              </mc:Choice>
              <mc:Fallback>
                <p:oleObj name="Equation" r:id="rId6" imgW="4660560" imgH="571320" progId="Equation.DSMT4">
                  <p:embed/>
                  <p:pic>
                    <p:nvPicPr>
                      <p:cNvPr id="6" name="Object 5"/>
                      <p:cNvPicPr/>
                      <p:nvPr/>
                    </p:nvPicPr>
                    <p:blipFill>
                      <a:blip r:embed="rId7"/>
                      <a:stretch>
                        <a:fillRect/>
                      </a:stretch>
                    </p:blipFill>
                    <p:spPr>
                      <a:xfrm>
                        <a:off x="482600" y="4003938"/>
                        <a:ext cx="7004301" cy="85883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798243786"/>
              </p:ext>
            </p:extLst>
          </p:nvPr>
        </p:nvGraphicFramePr>
        <p:xfrm>
          <a:off x="457200" y="4921250"/>
          <a:ext cx="8483601" cy="1435100"/>
        </p:xfrm>
        <a:graphic>
          <a:graphicData uri="http://schemas.openxmlformats.org/presentationml/2006/ole">
            <mc:AlternateContent xmlns:mc="http://schemas.openxmlformats.org/markup-compatibility/2006">
              <mc:Choice xmlns:v="urn:schemas-microsoft-com:vml" Requires="v">
                <p:oleObj spid="_x0000_s223410" name="Equation" r:id="rId8" imgW="5333760" imgH="901440" progId="Equation.DSMT4">
                  <p:embed/>
                </p:oleObj>
              </mc:Choice>
              <mc:Fallback>
                <p:oleObj name="Equation" r:id="rId8" imgW="5333760" imgH="901440" progId="Equation.DSMT4">
                  <p:embed/>
                  <p:pic>
                    <p:nvPicPr>
                      <p:cNvPr id="7" name="Object 6"/>
                      <p:cNvPicPr>
                        <a:picLocks noChangeAspect="1" noChangeArrowheads="1"/>
                      </p:cNvPicPr>
                      <p:nvPr/>
                    </p:nvPicPr>
                    <p:blipFill>
                      <a:blip r:embed="rId9"/>
                      <a:srcRect/>
                      <a:stretch>
                        <a:fillRect/>
                      </a:stretch>
                    </p:blipFill>
                    <p:spPr bwMode="auto">
                      <a:xfrm>
                        <a:off x="457200" y="4921250"/>
                        <a:ext cx="8483601" cy="14351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47873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93401417"/>
              </p:ext>
            </p:extLst>
          </p:nvPr>
        </p:nvGraphicFramePr>
        <p:xfrm>
          <a:off x="590550" y="1908175"/>
          <a:ext cx="8350250" cy="2430463"/>
        </p:xfrm>
        <a:graphic>
          <a:graphicData uri="http://schemas.openxmlformats.org/presentationml/2006/ole">
            <mc:AlternateContent xmlns:mc="http://schemas.openxmlformats.org/markup-compatibility/2006">
              <mc:Choice xmlns:v="urn:schemas-microsoft-com:vml" Requires="v">
                <p:oleObj spid="_x0000_s224378" name="Equation" r:id="rId4" imgW="5956200" imgH="1726920" progId="Equation.DSMT4">
                  <p:embed/>
                </p:oleObj>
              </mc:Choice>
              <mc:Fallback>
                <p:oleObj name="Equation" r:id="rId4" imgW="5956200" imgH="1726920" progId="Equation.DSMT4">
                  <p:embed/>
                  <p:pic>
                    <p:nvPicPr>
                      <p:cNvPr id="5" name="Object 4"/>
                      <p:cNvPicPr>
                        <a:picLocks noChangeAspect="1" noChangeArrowheads="1"/>
                      </p:cNvPicPr>
                      <p:nvPr/>
                    </p:nvPicPr>
                    <p:blipFill>
                      <a:blip r:embed="rId5"/>
                      <a:srcRect/>
                      <a:stretch>
                        <a:fillRect/>
                      </a:stretch>
                    </p:blipFill>
                    <p:spPr bwMode="auto">
                      <a:xfrm>
                        <a:off x="590550" y="1908175"/>
                        <a:ext cx="8350250" cy="243046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73844473"/>
              </p:ext>
            </p:extLst>
          </p:nvPr>
        </p:nvGraphicFramePr>
        <p:xfrm>
          <a:off x="457200" y="381000"/>
          <a:ext cx="6332556" cy="990600"/>
        </p:xfrm>
        <a:graphic>
          <a:graphicData uri="http://schemas.openxmlformats.org/presentationml/2006/ole">
            <mc:AlternateContent xmlns:mc="http://schemas.openxmlformats.org/markup-compatibility/2006">
              <mc:Choice xmlns:v="urn:schemas-microsoft-com:vml" Requires="v">
                <p:oleObj spid="_x0000_s224379" name="Equation" r:id="rId6" imgW="3987720" imgH="622080" progId="Equation.DSMT4">
                  <p:embed/>
                </p:oleObj>
              </mc:Choice>
              <mc:Fallback>
                <p:oleObj name="Equation" r:id="rId6" imgW="3987720" imgH="622080" progId="Equation.DSMT4">
                  <p:embed/>
                  <p:pic>
                    <p:nvPicPr>
                      <p:cNvPr id="6" name="Object 5"/>
                      <p:cNvPicPr>
                        <a:picLocks noChangeAspect="1" noChangeArrowheads="1"/>
                      </p:cNvPicPr>
                      <p:nvPr/>
                    </p:nvPicPr>
                    <p:blipFill>
                      <a:blip r:embed="rId7"/>
                      <a:srcRect/>
                      <a:stretch>
                        <a:fillRect/>
                      </a:stretch>
                    </p:blipFill>
                    <p:spPr bwMode="auto">
                      <a:xfrm>
                        <a:off x="457200" y="381000"/>
                        <a:ext cx="6332556" cy="990600"/>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6C53058E-3B6D-46B8-AE25-FE47A8EB28C9}"/>
              </a:ext>
            </a:extLst>
          </p:cNvPr>
          <p:cNvSpPr txBox="1"/>
          <p:nvPr/>
        </p:nvSpPr>
        <p:spPr>
          <a:xfrm>
            <a:off x="457200" y="4724400"/>
            <a:ext cx="8153400" cy="1569660"/>
          </a:xfrm>
          <a:prstGeom prst="rect">
            <a:avLst/>
          </a:prstGeom>
          <a:noFill/>
        </p:spPr>
        <p:txBody>
          <a:bodyPr wrap="square" rtlCol="0">
            <a:spAutoFit/>
          </a:bodyPr>
          <a:lstStyle/>
          <a:p>
            <a:r>
              <a:rPr lang="en-US" sz="2400" dirty="0">
                <a:latin typeface="+mj-lt"/>
              </a:rPr>
              <a:t>Note that the integral has to be performed in two  parts.  While the eigenfunction expansion method can be generalized to 2 and 3 dimensions, this method only works for one dimension.</a:t>
            </a:r>
          </a:p>
        </p:txBody>
      </p:sp>
    </p:spTree>
    <p:extLst>
      <p:ext uri="{BB962C8B-B14F-4D97-AF65-F5344CB8AC3E}">
        <p14:creationId xmlns:p14="http://schemas.microsoft.com/office/powerpoint/2010/main" val="4056503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EBA51E-6892-4CE5-BD6D-4E6C81C96455}"/>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6580AC96-2741-4781-BDB6-A10AED54B428}"/>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982385A2-D21B-4E8C-AB92-A0FB89BCF25A}"/>
              </a:ext>
            </a:extLst>
          </p:cNvPr>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a:extLst>
              <a:ext uri="{FF2B5EF4-FFF2-40B4-BE49-F238E27FC236}">
                <a16:creationId xmlns:a16="http://schemas.microsoft.com/office/drawing/2014/main" id="{1BC1051B-BF90-4C15-ADA1-E1D23F5BF9DD}"/>
              </a:ext>
            </a:extLst>
          </p:cNvPr>
          <p:cNvGraphicFramePr>
            <a:graphicFrameLocks noChangeAspect="1"/>
          </p:cNvGraphicFramePr>
          <p:nvPr>
            <p:extLst>
              <p:ext uri="{D42A27DB-BD31-4B8C-83A1-F6EECF244321}">
                <p14:modId xmlns:p14="http://schemas.microsoft.com/office/powerpoint/2010/main" val="285540467"/>
              </p:ext>
            </p:extLst>
          </p:nvPr>
        </p:nvGraphicFramePr>
        <p:xfrm>
          <a:off x="503238" y="184150"/>
          <a:ext cx="8359775" cy="5895975"/>
        </p:xfrm>
        <a:graphic>
          <a:graphicData uri="http://schemas.openxmlformats.org/presentationml/2006/ole">
            <mc:AlternateContent xmlns:mc="http://schemas.openxmlformats.org/markup-compatibility/2006">
              <mc:Choice xmlns:v="urn:schemas-microsoft-com:vml" Requires="v">
                <p:oleObj spid="_x0000_s243732" name="Equation" r:id="rId4" imgW="4394160" imgH="3098520" progId="Equation.DSMT4">
                  <p:embed/>
                </p:oleObj>
              </mc:Choice>
              <mc:Fallback>
                <p:oleObj name="Equation" r:id="rId4" imgW="4394160" imgH="3098520" progId="Equation.DSMT4">
                  <p:embed/>
                  <p:pic>
                    <p:nvPicPr>
                      <p:cNvPr id="5" name="Object 4">
                        <a:extLst>
                          <a:ext uri="{FF2B5EF4-FFF2-40B4-BE49-F238E27FC236}">
                            <a16:creationId xmlns:a16="http://schemas.microsoft.com/office/drawing/2014/main" id="{1BC1051B-BF90-4C15-ADA1-E1D23F5BF9DD}"/>
                          </a:ext>
                        </a:extLst>
                      </p:cNvPr>
                      <p:cNvPicPr/>
                      <p:nvPr/>
                    </p:nvPicPr>
                    <p:blipFill>
                      <a:blip r:embed="rId5"/>
                      <a:stretch>
                        <a:fillRect/>
                      </a:stretch>
                    </p:blipFill>
                    <p:spPr>
                      <a:xfrm>
                        <a:off x="503238" y="184150"/>
                        <a:ext cx="8359775" cy="5895975"/>
                      </a:xfrm>
                      <a:prstGeom prst="rect">
                        <a:avLst/>
                      </a:prstGeom>
                    </p:spPr>
                  </p:pic>
                </p:oleObj>
              </mc:Fallback>
            </mc:AlternateContent>
          </a:graphicData>
        </a:graphic>
      </p:graphicFrame>
    </p:spTree>
    <p:extLst>
      <p:ext uri="{BB962C8B-B14F-4D97-AF65-F5344CB8AC3E}">
        <p14:creationId xmlns:p14="http://schemas.microsoft.com/office/powerpoint/2010/main" val="1066820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234626-210F-4DC7-AD06-7FF6B5DB36A4}"/>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6C9B387B-2F63-4F54-A121-EBC83CF541AF}"/>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DA38C11B-02CD-4E51-BAC2-581D2C51B7D4}"/>
              </a:ext>
            </a:extLst>
          </p:cNvPr>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a:extLst>
              <a:ext uri="{FF2B5EF4-FFF2-40B4-BE49-F238E27FC236}">
                <a16:creationId xmlns:a16="http://schemas.microsoft.com/office/drawing/2014/main" id="{2D11027B-A0D7-45E0-80CF-F2C75B215C6C}"/>
              </a:ext>
            </a:extLst>
          </p:cNvPr>
          <p:cNvGraphicFramePr>
            <a:graphicFrameLocks noChangeAspect="1"/>
          </p:cNvGraphicFramePr>
          <p:nvPr>
            <p:extLst>
              <p:ext uri="{D42A27DB-BD31-4B8C-83A1-F6EECF244321}">
                <p14:modId xmlns:p14="http://schemas.microsoft.com/office/powerpoint/2010/main" val="1802890927"/>
              </p:ext>
            </p:extLst>
          </p:nvPr>
        </p:nvGraphicFramePr>
        <p:xfrm>
          <a:off x="326658" y="171450"/>
          <a:ext cx="8383588" cy="6184900"/>
        </p:xfrm>
        <a:graphic>
          <a:graphicData uri="http://schemas.openxmlformats.org/presentationml/2006/ole">
            <mc:AlternateContent xmlns:mc="http://schemas.openxmlformats.org/markup-compatibility/2006">
              <mc:Choice xmlns:v="urn:schemas-microsoft-com:vml" Requires="v">
                <p:oleObj spid="_x0000_s244756" name="Equation" r:id="rId4" imgW="4406760" imgH="3251160" progId="Equation.DSMT4">
                  <p:embed/>
                </p:oleObj>
              </mc:Choice>
              <mc:Fallback>
                <p:oleObj name="Equation" r:id="rId4" imgW="4406760" imgH="3251160" progId="Equation.DSMT4">
                  <p:embed/>
                  <p:pic>
                    <p:nvPicPr>
                      <p:cNvPr id="5" name="Object 4">
                        <a:extLst>
                          <a:ext uri="{FF2B5EF4-FFF2-40B4-BE49-F238E27FC236}">
                            <a16:creationId xmlns:a16="http://schemas.microsoft.com/office/drawing/2014/main" id="{2D11027B-A0D7-45E0-80CF-F2C75B215C6C}"/>
                          </a:ext>
                        </a:extLst>
                      </p:cNvPr>
                      <p:cNvPicPr/>
                      <p:nvPr/>
                    </p:nvPicPr>
                    <p:blipFill>
                      <a:blip r:embed="rId5"/>
                      <a:stretch>
                        <a:fillRect/>
                      </a:stretch>
                    </p:blipFill>
                    <p:spPr>
                      <a:xfrm>
                        <a:off x="326658" y="171450"/>
                        <a:ext cx="8383588" cy="6184900"/>
                      </a:xfrm>
                      <a:prstGeom prst="rect">
                        <a:avLst/>
                      </a:prstGeom>
                    </p:spPr>
                  </p:pic>
                </p:oleObj>
              </mc:Fallback>
            </mc:AlternateContent>
          </a:graphicData>
        </a:graphic>
      </p:graphicFrame>
    </p:spTree>
    <p:extLst>
      <p:ext uri="{BB962C8B-B14F-4D97-AF65-F5344CB8AC3E}">
        <p14:creationId xmlns:p14="http://schemas.microsoft.com/office/powerpoint/2010/main" val="1557552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5A0A41-D50D-4279-B2B0-E21636AA70BB}"/>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432F6E49-631C-4D8E-9113-6110A407965B}"/>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52F331BE-5773-43B0-B602-FDDEF7173285}"/>
              </a:ext>
            </a:extLst>
          </p:cNvPr>
          <p:cNvSpPr>
            <a:spLocks noGrp="1"/>
          </p:cNvSpPr>
          <p:nvPr>
            <p:ph type="sldNum" sz="quarter" idx="12"/>
          </p:nvPr>
        </p:nvSpPr>
        <p:spPr/>
        <p:txBody>
          <a:bodyPr/>
          <a:lstStyle/>
          <a:p>
            <a:fld id="{CE368B07-CEBF-4C80-90AF-53B34FA04CF3}" type="slidenum">
              <a:rPr lang="en-US" smtClean="0"/>
              <a:t>29</a:t>
            </a:fld>
            <a:endParaRPr lang="en-US" dirty="0"/>
          </a:p>
        </p:txBody>
      </p:sp>
      <p:pic>
        <p:nvPicPr>
          <p:cNvPr id="5" name="Picture 4">
            <a:extLst>
              <a:ext uri="{FF2B5EF4-FFF2-40B4-BE49-F238E27FC236}">
                <a16:creationId xmlns:a16="http://schemas.microsoft.com/office/drawing/2014/main" id="{CB2D27AE-0CBA-40EE-AF9B-487B5BE0F936}"/>
              </a:ext>
            </a:extLst>
          </p:cNvPr>
          <p:cNvPicPr>
            <a:picLocks noChangeAspect="1"/>
          </p:cNvPicPr>
          <p:nvPr/>
        </p:nvPicPr>
        <p:blipFill>
          <a:blip r:embed="rId4"/>
          <a:stretch>
            <a:fillRect/>
          </a:stretch>
        </p:blipFill>
        <p:spPr>
          <a:xfrm>
            <a:off x="228600" y="2683120"/>
            <a:ext cx="8267700" cy="3790950"/>
          </a:xfrm>
          <a:prstGeom prst="rect">
            <a:avLst/>
          </a:prstGeom>
        </p:spPr>
      </p:pic>
      <p:graphicFrame>
        <p:nvGraphicFramePr>
          <p:cNvPr id="6" name="Object 5">
            <a:extLst>
              <a:ext uri="{FF2B5EF4-FFF2-40B4-BE49-F238E27FC236}">
                <a16:creationId xmlns:a16="http://schemas.microsoft.com/office/drawing/2014/main" id="{7DCA8D34-2853-4DD2-A34B-804EA7573BF7}"/>
              </a:ext>
            </a:extLst>
          </p:cNvPr>
          <p:cNvGraphicFramePr>
            <a:graphicFrameLocks noChangeAspect="1"/>
          </p:cNvGraphicFramePr>
          <p:nvPr>
            <p:extLst>
              <p:ext uri="{D42A27DB-BD31-4B8C-83A1-F6EECF244321}">
                <p14:modId xmlns:p14="http://schemas.microsoft.com/office/powerpoint/2010/main" val="1148642509"/>
              </p:ext>
            </p:extLst>
          </p:nvPr>
        </p:nvGraphicFramePr>
        <p:xfrm>
          <a:off x="4876800" y="4237689"/>
          <a:ext cx="520700" cy="564092"/>
        </p:xfrm>
        <a:graphic>
          <a:graphicData uri="http://schemas.openxmlformats.org/presentationml/2006/ole">
            <mc:AlternateContent xmlns:mc="http://schemas.openxmlformats.org/markup-compatibility/2006">
              <mc:Choice xmlns:v="urn:schemas-microsoft-com:vml" Requires="v">
                <p:oleObj spid="_x0000_s245818" name="Equation" r:id="rId5" imgW="152280" imgH="164880" progId="Equation.DSMT4">
                  <p:embed/>
                </p:oleObj>
              </mc:Choice>
              <mc:Fallback>
                <p:oleObj name="Equation" r:id="rId5" imgW="152280" imgH="164880" progId="Equation.DSMT4">
                  <p:embed/>
                  <p:pic>
                    <p:nvPicPr>
                      <p:cNvPr id="6" name="Object 5">
                        <a:extLst>
                          <a:ext uri="{FF2B5EF4-FFF2-40B4-BE49-F238E27FC236}">
                            <a16:creationId xmlns:a16="http://schemas.microsoft.com/office/drawing/2014/main" id="{7DCA8D34-2853-4DD2-A34B-804EA7573BF7}"/>
                          </a:ext>
                        </a:extLst>
                      </p:cNvPr>
                      <p:cNvPicPr/>
                      <p:nvPr/>
                    </p:nvPicPr>
                    <p:blipFill>
                      <a:blip r:embed="rId6"/>
                      <a:stretch>
                        <a:fillRect/>
                      </a:stretch>
                    </p:blipFill>
                    <p:spPr>
                      <a:xfrm>
                        <a:off x="4876800" y="4237689"/>
                        <a:ext cx="520700" cy="564092"/>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0010AE23-7293-4BD1-A851-7DB30FB393EA}"/>
              </a:ext>
            </a:extLst>
          </p:cNvPr>
          <p:cNvGraphicFramePr>
            <a:graphicFrameLocks noChangeAspect="1"/>
          </p:cNvGraphicFramePr>
          <p:nvPr>
            <p:extLst>
              <p:ext uri="{D42A27DB-BD31-4B8C-83A1-F6EECF244321}">
                <p14:modId xmlns:p14="http://schemas.microsoft.com/office/powerpoint/2010/main" val="308457639"/>
              </p:ext>
            </p:extLst>
          </p:nvPr>
        </p:nvGraphicFramePr>
        <p:xfrm>
          <a:off x="3135923" y="3791439"/>
          <a:ext cx="788987" cy="728296"/>
        </p:xfrm>
        <a:graphic>
          <a:graphicData uri="http://schemas.openxmlformats.org/presentationml/2006/ole">
            <mc:AlternateContent xmlns:mc="http://schemas.openxmlformats.org/markup-compatibility/2006">
              <mc:Choice xmlns:v="urn:schemas-microsoft-com:vml" Requires="v">
                <p:oleObj spid="_x0000_s245819" name="Equation" r:id="rId7" imgW="164880" imgH="152280" progId="Equation.DSMT4">
                  <p:embed/>
                </p:oleObj>
              </mc:Choice>
              <mc:Fallback>
                <p:oleObj name="Equation" r:id="rId7" imgW="164880" imgH="152280" progId="Equation.DSMT4">
                  <p:embed/>
                  <p:pic>
                    <p:nvPicPr>
                      <p:cNvPr id="7" name="Object 6">
                        <a:extLst>
                          <a:ext uri="{FF2B5EF4-FFF2-40B4-BE49-F238E27FC236}">
                            <a16:creationId xmlns:a16="http://schemas.microsoft.com/office/drawing/2014/main" id="{0010AE23-7293-4BD1-A851-7DB30FB393EA}"/>
                          </a:ext>
                        </a:extLst>
                      </p:cNvPr>
                      <p:cNvPicPr/>
                      <p:nvPr/>
                    </p:nvPicPr>
                    <p:blipFill>
                      <a:blip r:embed="rId8"/>
                      <a:stretch>
                        <a:fillRect/>
                      </a:stretch>
                    </p:blipFill>
                    <p:spPr>
                      <a:xfrm>
                        <a:off x="3135923" y="3791439"/>
                        <a:ext cx="788987" cy="728296"/>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61785E55-7503-47DE-9585-CDEB5F62C700}"/>
              </a:ext>
            </a:extLst>
          </p:cNvPr>
          <p:cNvGraphicFramePr>
            <a:graphicFrameLocks noChangeAspect="1"/>
          </p:cNvGraphicFramePr>
          <p:nvPr>
            <p:extLst>
              <p:ext uri="{D42A27DB-BD31-4B8C-83A1-F6EECF244321}">
                <p14:modId xmlns:p14="http://schemas.microsoft.com/office/powerpoint/2010/main" val="1676909009"/>
              </p:ext>
            </p:extLst>
          </p:nvPr>
        </p:nvGraphicFramePr>
        <p:xfrm>
          <a:off x="438149" y="152400"/>
          <a:ext cx="5106185" cy="2753335"/>
        </p:xfrm>
        <a:graphic>
          <a:graphicData uri="http://schemas.openxmlformats.org/presentationml/2006/ole">
            <mc:AlternateContent xmlns:mc="http://schemas.openxmlformats.org/markup-compatibility/2006">
              <mc:Choice xmlns:v="urn:schemas-microsoft-com:vml" Requires="v">
                <p:oleObj spid="_x0000_s245820" name="Equation" r:id="rId9" imgW="2590560" imgH="1396800" progId="Equation.DSMT4">
                  <p:embed/>
                </p:oleObj>
              </mc:Choice>
              <mc:Fallback>
                <p:oleObj name="Equation" r:id="rId9" imgW="2590560" imgH="1396800" progId="Equation.DSMT4">
                  <p:embed/>
                  <p:pic>
                    <p:nvPicPr>
                      <p:cNvPr id="8" name="Object 7">
                        <a:extLst>
                          <a:ext uri="{FF2B5EF4-FFF2-40B4-BE49-F238E27FC236}">
                            <a16:creationId xmlns:a16="http://schemas.microsoft.com/office/drawing/2014/main" id="{61785E55-7503-47DE-9585-CDEB5F62C700}"/>
                          </a:ext>
                        </a:extLst>
                      </p:cNvPr>
                      <p:cNvPicPr/>
                      <p:nvPr/>
                    </p:nvPicPr>
                    <p:blipFill>
                      <a:blip r:embed="rId10"/>
                      <a:stretch>
                        <a:fillRect/>
                      </a:stretch>
                    </p:blipFill>
                    <p:spPr>
                      <a:xfrm>
                        <a:off x="438149" y="152400"/>
                        <a:ext cx="5106185" cy="2753335"/>
                      </a:xfrm>
                      <a:prstGeom prst="rect">
                        <a:avLst/>
                      </a:prstGeom>
                    </p:spPr>
                  </p:pic>
                </p:oleObj>
              </mc:Fallback>
            </mc:AlternateContent>
          </a:graphicData>
        </a:graphic>
      </p:graphicFrame>
    </p:spTree>
    <p:extLst>
      <p:ext uri="{BB962C8B-B14F-4D97-AF65-F5344CB8AC3E}">
        <p14:creationId xmlns:p14="http://schemas.microsoft.com/office/powerpoint/2010/main" val="1800342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6BFCD53-6779-46C2-96EC-A1D6511D4FF5}"/>
              </a:ext>
            </a:extLst>
          </p:cNvPr>
          <p:cNvPicPr>
            <a:picLocks noChangeAspect="1"/>
          </p:cNvPicPr>
          <p:nvPr/>
        </p:nvPicPr>
        <p:blipFill>
          <a:blip r:embed="rId3"/>
          <a:stretch>
            <a:fillRect/>
          </a:stretch>
        </p:blipFill>
        <p:spPr>
          <a:xfrm>
            <a:off x="561975" y="484395"/>
            <a:ext cx="8582025" cy="5629275"/>
          </a:xfrm>
          <a:prstGeom prst="rect">
            <a:avLst/>
          </a:prstGeom>
        </p:spPr>
      </p:pic>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6" name="Right Arrow 5"/>
          <p:cNvSpPr/>
          <p:nvPr/>
        </p:nvSpPr>
        <p:spPr>
          <a:xfrm>
            <a:off x="228600" y="51054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52716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0A6213-C179-462A-A624-7C9618FDAFFD}"/>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DEB1713C-2A09-4568-88CC-9A529829F957}"/>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F50093D3-7FDA-4314-BFDC-954238A4341E}"/>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7" name="TextBox 6">
            <a:extLst>
              <a:ext uri="{FF2B5EF4-FFF2-40B4-BE49-F238E27FC236}">
                <a16:creationId xmlns:a16="http://schemas.microsoft.com/office/drawing/2014/main" id="{51219265-0203-44FE-8588-2E1C3A4193C7}"/>
              </a:ext>
            </a:extLst>
          </p:cNvPr>
          <p:cNvSpPr txBox="1"/>
          <p:nvPr/>
        </p:nvSpPr>
        <p:spPr>
          <a:xfrm>
            <a:off x="228600" y="533400"/>
            <a:ext cx="8382000" cy="3046988"/>
          </a:xfrm>
          <a:prstGeom prst="rect">
            <a:avLst/>
          </a:prstGeom>
          <a:noFill/>
        </p:spPr>
        <p:txBody>
          <a:bodyPr wrap="square" rtlCol="0">
            <a:spAutoFit/>
          </a:bodyPr>
          <a:lstStyle/>
          <a:p>
            <a:r>
              <a:rPr lang="en-US" sz="2400" dirty="0">
                <a:latin typeface="+mj-lt"/>
              </a:rPr>
              <a:t>Plan for next week.    Take home exam will be available on Monday 10/12/2020   and due Monday 10/19/2020.   It is an open book/open note exam.    According to the honor code, it must be your own work.   You may consult with me, but NO ONE ELSE.    The problems are likely to be similar to those you have had for homework.       The synchronous lectures will continue  through this period, but no additional homework will be assigned.</a:t>
            </a:r>
          </a:p>
        </p:txBody>
      </p:sp>
    </p:spTree>
    <p:extLst>
      <p:ext uri="{BB962C8B-B14F-4D97-AF65-F5344CB8AC3E}">
        <p14:creationId xmlns:p14="http://schemas.microsoft.com/office/powerpoint/2010/main" val="675819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7AB13A-803A-4ED0-A6BD-0D8B3102AA89}"/>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ADA8173C-0BFA-4424-81C1-A31EFA92777F}"/>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4A58A91D-974A-4ED5-9E2F-6043920917DD}"/>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668FCAA2-9C24-4DF5-A15D-BE5543B9ABC3}"/>
              </a:ext>
            </a:extLst>
          </p:cNvPr>
          <p:cNvSpPr txBox="1"/>
          <p:nvPr/>
        </p:nvSpPr>
        <p:spPr>
          <a:xfrm>
            <a:off x="457200" y="304800"/>
            <a:ext cx="8229600" cy="5724644"/>
          </a:xfrm>
          <a:prstGeom prst="rect">
            <a:avLst/>
          </a:prstGeom>
          <a:noFill/>
        </p:spPr>
        <p:txBody>
          <a:bodyPr wrap="square" rtlCol="0">
            <a:spAutoFit/>
          </a:bodyPr>
          <a:lstStyle/>
          <a:p>
            <a:r>
              <a:rPr lang="en-US" sz="2400" dirty="0">
                <a:latin typeface="+mj-lt"/>
              </a:rPr>
              <a:t>Your questions –</a:t>
            </a:r>
          </a:p>
          <a:p>
            <a:r>
              <a:rPr lang="en-US" sz="2400" dirty="0">
                <a:latin typeface="+mj-lt"/>
              </a:rPr>
              <a:t>From Tim –</a:t>
            </a:r>
          </a:p>
          <a:p>
            <a:pPr marL="342900" indent="-342900">
              <a:buAutoNum type="arabicParenR"/>
            </a:pPr>
            <a:r>
              <a:rPr lang="en-US" dirty="0"/>
              <a:t>I used three different test functions for Assignment 14 and only one worked out.  Is it not guaranteed that the Raleigh-Ritz estimate will always be greater than the smallest eigenvalue?</a:t>
            </a:r>
          </a:p>
          <a:p>
            <a:pPr marL="342900" indent="-342900">
              <a:buAutoNum type="arabicParenR"/>
            </a:pPr>
            <a:r>
              <a:rPr lang="en-US" dirty="0"/>
              <a:t>On slide 17, what is the homogeneous equation psi_0(x)?</a:t>
            </a:r>
          </a:p>
          <a:p>
            <a:pPr marL="342900" indent="-342900">
              <a:buAutoNum type="arabicParenR"/>
            </a:pPr>
            <a:endParaRPr lang="en-US" dirty="0"/>
          </a:p>
          <a:p>
            <a:r>
              <a:rPr lang="en-US" sz="2400" dirty="0"/>
              <a:t>From Nick –</a:t>
            </a:r>
          </a:p>
          <a:p>
            <a:pPr marL="342900" indent="-342900">
              <a:buAutoNum type="arabicPeriod"/>
            </a:pPr>
            <a:r>
              <a:rPr lang="en-US" dirty="0"/>
              <a:t>For tomorrow there are a few steps where I'm having trouble connecting the dots. How do we arrive at the formal solution on slide 11? </a:t>
            </a:r>
          </a:p>
          <a:p>
            <a:pPr marL="342900" indent="-342900">
              <a:buAutoNum type="arabicPeriod"/>
            </a:pPr>
            <a:r>
              <a:rPr lang="en-US" dirty="0"/>
              <a:t>I'm also not following how we arrive at the solution for G on slide 13. </a:t>
            </a:r>
          </a:p>
          <a:p>
            <a:pPr marL="342900" indent="-342900">
              <a:buAutoNum type="arabicPeriod"/>
            </a:pPr>
            <a:r>
              <a:rPr lang="en-US" dirty="0"/>
              <a:t>Lastly, what's the motivation behind a Green's function, is it just putting all the weight on the forcing term? </a:t>
            </a:r>
          </a:p>
          <a:p>
            <a:pPr marL="342900" indent="-342900">
              <a:buAutoNum type="arabicPeriod"/>
            </a:pPr>
            <a:endParaRPr lang="en-US" dirty="0"/>
          </a:p>
          <a:p>
            <a:r>
              <a:rPr lang="en-US" sz="2400" dirty="0"/>
              <a:t>From </a:t>
            </a:r>
            <a:r>
              <a:rPr lang="en-US" sz="2400" dirty="0" err="1"/>
              <a:t>Zhi</a:t>
            </a:r>
            <a:r>
              <a:rPr lang="en-US" sz="2400" dirty="0"/>
              <a:t> –</a:t>
            </a:r>
          </a:p>
          <a:p>
            <a:pPr marL="342900" indent="-342900">
              <a:buAutoNum type="arabicPeriod"/>
            </a:pPr>
            <a:r>
              <a:rPr lang="en-US" dirty="0"/>
              <a:t>In slide 4 what's the difference between the solution to homogeneous function and eigenfunctions? </a:t>
            </a:r>
          </a:p>
          <a:p>
            <a:pPr marL="342900" indent="-342900">
              <a:buAutoNum type="arabicPeriod"/>
            </a:pPr>
            <a:r>
              <a:rPr lang="en-US" dirty="0"/>
              <a:t>And in slide 11 how the formal solution comes out?</a:t>
            </a:r>
          </a:p>
          <a:p>
            <a:endParaRPr lang="en-US" dirty="0">
              <a:latin typeface="+mj-lt"/>
            </a:endParaRPr>
          </a:p>
        </p:txBody>
      </p:sp>
    </p:spTree>
    <p:extLst>
      <p:ext uri="{BB962C8B-B14F-4D97-AF65-F5344CB8AC3E}">
        <p14:creationId xmlns:p14="http://schemas.microsoft.com/office/powerpoint/2010/main" val="2742734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760296-7240-45DE-BD62-AF2C76EB8B5C}"/>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4EC8DE12-29A3-4352-BDDB-B133715D1CE8}"/>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9107EDED-6679-4A94-9226-AE4F8F7A0720}"/>
              </a:ext>
            </a:extLst>
          </p:cNvPr>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a:extLst>
              <a:ext uri="{FF2B5EF4-FFF2-40B4-BE49-F238E27FC236}">
                <a16:creationId xmlns:a16="http://schemas.microsoft.com/office/drawing/2014/main" id="{C8DCCE4A-C2FF-460A-84F5-8A3AE6CF3FC4}"/>
              </a:ext>
            </a:extLst>
          </p:cNvPr>
          <p:cNvGraphicFramePr>
            <a:graphicFrameLocks noChangeAspect="1"/>
          </p:cNvGraphicFramePr>
          <p:nvPr>
            <p:extLst>
              <p:ext uri="{D42A27DB-BD31-4B8C-83A1-F6EECF244321}">
                <p14:modId xmlns:p14="http://schemas.microsoft.com/office/powerpoint/2010/main" val="2727848829"/>
              </p:ext>
            </p:extLst>
          </p:nvPr>
        </p:nvGraphicFramePr>
        <p:xfrm>
          <a:off x="338138" y="939800"/>
          <a:ext cx="8467725" cy="3106738"/>
        </p:xfrm>
        <a:graphic>
          <a:graphicData uri="http://schemas.openxmlformats.org/presentationml/2006/ole">
            <mc:AlternateContent xmlns:mc="http://schemas.openxmlformats.org/markup-compatibility/2006">
              <mc:Choice xmlns:v="urn:schemas-microsoft-com:vml" Requires="v">
                <p:oleObj spid="_x0000_s231449" name="Equation" r:id="rId4" imgW="4228920" imgH="1549080" progId="Equation.DSMT4">
                  <p:embed/>
                </p:oleObj>
              </mc:Choice>
              <mc:Fallback>
                <p:oleObj name="Equation" r:id="rId4" imgW="4228920" imgH="1549080" progId="Equation.DSMT4">
                  <p:embed/>
                  <p:pic>
                    <p:nvPicPr>
                      <p:cNvPr id="6" name="Object 5"/>
                      <p:cNvPicPr>
                        <a:picLocks noChangeAspect="1" noChangeArrowheads="1"/>
                      </p:cNvPicPr>
                      <p:nvPr/>
                    </p:nvPicPr>
                    <p:blipFill>
                      <a:blip r:embed="rId5"/>
                      <a:srcRect/>
                      <a:stretch>
                        <a:fillRect/>
                      </a:stretch>
                    </p:blipFill>
                    <p:spPr bwMode="auto">
                      <a:xfrm>
                        <a:off x="338138" y="939800"/>
                        <a:ext cx="8467725" cy="3106738"/>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61094DD8-ACF8-4D7F-A975-B4B3AC47A500}"/>
              </a:ext>
            </a:extLst>
          </p:cNvPr>
          <p:cNvSpPr txBox="1"/>
          <p:nvPr/>
        </p:nvSpPr>
        <p:spPr>
          <a:xfrm>
            <a:off x="76200" y="136525"/>
            <a:ext cx="8763000" cy="461665"/>
          </a:xfrm>
          <a:prstGeom prst="rect">
            <a:avLst/>
          </a:prstGeom>
          <a:noFill/>
        </p:spPr>
        <p:txBody>
          <a:bodyPr wrap="square" rtlCol="0">
            <a:spAutoFit/>
          </a:bodyPr>
          <a:lstStyle/>
          <a:p>
            <a:r>
              <a:rPr lang="en-US" sz="2400" dirty="0">
                <a:latin typeface="+mj-lt"/>
              </a:rPr>
              <a:t>Review – Sturm-Liouville equations defined over a range of x.</a:t>
            </a:r>
          </a:p>
        </p:txBody>
      </p:sp>
      <p:sp>
        <p:nvSpPr>
          <p:cNvPr id="7" name="TextBox 6">
            <a:extLst>
              <a:ext uri="{FF2B5EF4-FFF2-40B4-BE49-F238E27FC236}">
                <a16:creationId xmlns:a16="http://schemas.microsoft.com/office/drawing/2014/main" id="{5F2BF629-6AA0-4FAB-AA9C-D8DD864161E9}"/>
              </a:ext>
            </a:extLst>
          </p:cNvPr>
          <p:cNvSpPr txBox="1"/>
          <p:nvPr/>
        </p:nvSpPr>
        <p:spPr>
          <a:xfrm>
            <a:off x="474662" y="4343400"/>
            <a:ext cx="8059738" cy="1938992"/>
          </a:xfrm>
          <a:prstGeom prst="rect">
            <a:avLst/>
          </a:prstGeom>
          <a:noFill/>
        </p:spPr>
        <p:txBody>
          <a:bodyPr wrap="square" rtlCol="0">
            <a:spAutoFit/>
          </a:bodyPr>
          <a:lstStyle/>
          <a:p>
            <a:r>
              <a:rPr lang="en-US" sz="2400" dirty="0">
                <a:latin typeface="+mj-lt"/>
              </a:rPr>
              <a:t>Note that, because Sturm-Liouville operator is Hermitian, the eigenvalues are real and the eigenfunctions are orthogonal.   In the last lecture, we argued that the eigenfunctions form a “complete” set over the range of x defined for the particular system.</a:t>
            </a:r>
          </a:p>
        </p:txBody>
      </p:sp>
    </p:spTree>
    <p:extLst>
      <p:ext uri="{BB962C8B-B14F-4D97-AF65-F5344CB8AC3E}">
        <p14:creationId xmlns:p14="http://schemas.microsoft.com/office/powerpoint/2010/main" val="913286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6638F1-7471-4CE2-9963-A65F4427BCFC}"/>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293427E2-A484-4F3D-B413-0B661AE2BD41}"/>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E2A2CD4D-A521-4CC2-AB26-D2C41BCFA0C8}"/>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DF50158F-0AE2-428F-9FF6-93FD8DE7856F}"/>
              </a:ext>
            </a:extLst>
          </p:cNvPr>
          <p:cNvSpPr txBox="1"/>
          <p:nvPr/>
        </p:nvSpPr>
        <p:spPr>
          <a:xfrm>
            <a:off x="228600" y="381000"/>
            <a:ext cx="8153400" cy="1200329"/>
          </a:xfrm>
          <a:prstGeom prst="rect">
            <a:avLst/>
          </a:prstGeom>
          <a:noFill/>
        </p:spPr>
        <p:txBody>
          <a:bodyPr wrap="square" rtlCol="0">
            <a:spAutoFit/>
          </a:bodyPr>
          <a:lstStyle/>
          <a:p>
            <a:r>
              <a:rPr lang="en-US" sz="2400" dirty="0">
                <a:latin typeface="+mj-lt"/>
              </a:rPr>
              <a:t>Your question -- </a:t>
            </a:r>
            <a:r>
              <a:rPr lang="en-US" sz="2400" dirty="0"/>
              <a:t>In slide 4 what's the difference between the solution to homogeneous function and eigenfunctions? </a:t>
            </a:r>
          </a:p>
          <a:p>
            <a:endParaRPr lang="en-US" sz="2400" dirty="0">
              <a:latin typeface="+mj-lt"/>
            </a:endParaRPr>
          </a:p>
        </p:txBody>
      </p:sp>
      <p:graphicFrame>
        <p:nvGraphicFramePr>
          <p:cNvPr id="6" name="Object 5">
            <a:extLst>
              <a:ext uri="{FF2B5EF4-FFF2-40B4-BE49-F238E27FC236}">
                <a16:creationId xmlns:a16="http://schemas.microsoft.com/office/drawing/2014/main" id="{1CE973A1-9D41-45A2-AD7B-7A9E231E941F}"/>
              </a:ext>
            </a:extLst>
          </p:cNvPr>
          <p:cNvGraphicFramePr>
            <a:graphicFrameLocks noChangeAspect="1"/>
          </p:cNvGraphicFramePr>
          <p:nvPr>
            <p:extLst>
              <p:ext uri="{D42A27DB-BD31-4B8C-83A1-F6EECF244321}">
                <p14:modId xmlns:p14="http://schemas.microsoft.com/office/powerpoint/2010/main" val="1563226008"/>
              </p:ext>
            </p:extLst>
          </p:nvPr>
        </p:nvGraphicFramePr>
        <p:xfrm>
          <a:off x="477838" y="1601788"/>
          <a:ext cx="8188325" cy="1782762"/>
        </p:xfrm>
        <a:graphic>
          <a:graphicData uri="http://schemas.openxmlformats.org/presentationml/2006/ole">
            <mc:AlternateContent xmlns:mc="http://schemas.openxmlformats.org/markup-compatibility/2006">
              <mc:Choice xmlns:v="urn:schemas-microsoft-com:vml" Requires="v">
                <p:oleObj spid="_x0000_s248836" name="Equation" r:id="rId3" imgW="4089240" imgH="888840" progId="Equation.DSMT4">
                  <p:embed/>
                </p:oleObj>
              </mc:Choice>
              <mc:Fallback>
                <p:oleObj name="Equation" r:id="rId3" imgW="4089240" imgH="888840" progId="Equation.DSMT4">
                  <p:embed/>
                  <p:pic>
                    <p:nvPicPr>
                      <p:cNvPr id="5" name="Object 4">
                        <a:extLst>
                          <a:ext uri="{FF2B5EF4-FFF2-40B4-BE49-F238E27FC236}">
                            <a16:creationId xmlns:a16="http://schemas.microsoft.com/office/drawing/2014/main" id="{C8DCCE4A-C2FF-460A-84F5-8A3AE6CF3FC4}"/>
                          </a:ext>
                        </a:extLst>
                      </p:cNvPr>
                      <p:cNvPicPr>
                        <a:picLocks noChangeAspect="1" noChangeArrowheads="1"/>
                      </p:cNvPicPr>
                      <p:nvPr/>
                    </p:nvPicPr>
                    <p:blipFill>
                      <a:blip r:embed="rId4"/>
                      <a:srcRect/>
                      <a:stretch>
                        <a:fillRect/>
                      </a:stretch>
                    </p:blipFill>
                    <p:spPr bwMode="auto">
                      <a:xfrm>
                        <a:off x="477838" y="1601788"/>
                        <a:ext cx="8188325" cy="1782762"/>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BD2BDE80-41F5-4C8C-B446-3B4094648A7F}"/>
              </a:ext>
            </a:extLst>
          </p:cNvPr>
          <p:cNvSpPr txBox="1"/>
          <p:nvPr/>
        </p:nvSpPr>
        <p:spPr>
          <a:xfrm>
            <a:off x="457200" y="3962400"/>
            <a:ext cx="7924800" cy="1569660"/>
          </a:xfrm>
          <a:prstGeom prst="rect">
            <a:avLst/>
          </a:prstGeom>
          <a:noFill/>
        </p:spPr>
        <p:txBody>
          <a:bodyPr wrap="square" rtlCol="0">
            <a:spAutoFit/>
          </a:bodyPr>
          <a:lstStyle/>
          <a:p>
            <a:r>
              <a:rPr lang="en-US" sz="2400" dirty="0">
                <a:latin typeface="+mj-lt"/>
              </a:rPr>
              <a:t>Note that for the homogeneous equation l is fixed (known) and can be 0.   For the eigenfunction equations the eigenvalues </a:t>
            </a:r>
            <a:r>
              <a:rPr lang="en-US" sz="2400" i="1" dirty="0">
                <a:latin typeface="Symbol" panose="05050102010706020507" pitchFamily="18" charset="2"/>
              </a:rPr>
              <a:t>l</a:t>
            </a:r>
            <a:r>
              <a:rPr lang="en-US" sz="2400" i="1" baseline="-25000" dirty="0">
                <a:latin typeface="+mj-lt"/>
              </a:rPr>
              <a:t>n</a:t>
            </a:r>
            <a:r>
              <a:rPr lang="en-US" sz="2400" dirty="0">
                <a:latin typeface="+mj-lt"/>
              </a:rPr>
              <a:t> and eigenfunctions </a:t>
            </a:r>
            <a:r>
              <a:rPr lang="en-US" sz="2400" i="1" dirty="0" err="1">
                <a:latin typeface="+mj-lt"/>
              </a:rPr>
              <a:t>f</a:t>
            </a:r>
            <a:r>
              <a:rPr lang="en-US" sz="2400" i="1" baseline="-25000" dirty="0" err="1">
                <a:latin typeface="+mj-lt"/>
              </a:rPr>
              <a:t>n</a:t>
            </a:r>
            <a:r>
              <a:rPr lang="en-US" sz="2400" dirty="0">
                <a:latin typeface="+mj-lt"/>
              </a:rPr>
              <a:t> need to be determined.</a:t>
            </a:r>
          </a:p>
        </p:txBody>
      </p:sp>
    </p:spTree>
    <p:extLst>
      <p:ext uri="{BB962C8B-B14F-4D97-AF65-F5344CB8AC3E}">
        <p14:creationId xmlns:p14="http://schemas.microsoft.com/office/powerpoint/2010/main" val="1356526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304799" y="76200"/>
            <a:ext cx="8449469" cy="461665"/>
          </a:xfrm>
          <a:prstGeom prst="rect">
            <a:avLst/>
          </a:prstGeom>
          <a:noFill/>
        </p:spPr>
        <p:txBody>
          <a:bodyPr wrap="square" rtlCol="0">
            <a:spAutoFit/>
          </a:bodyPr>
          <a:lstStyle/>
          <a:p>
            <a:r>
              <a:rPr lang="en-US" sz="2400" dirty="0">
                <a:latin typeface="+mj-lt"/>
              </a:rPr>
              <a:t>Eigenvalues and </a:t>
            </a:r>
            <a:r>
              <a:rPr lang="en-US" sz="2400" dirty="0" err="1">
                <a:latin typeface="+mj-lt"/>
              </a:rPr>
              <a:t>eigenfunctions</a:t>
            </a:r>
            <a:r>
              <a:rPr lang="en-US" sz="2400" dirty="0">
                <a:latin typeface="+mj-lt"/>
              </a:rPr>
              <a:t> of Sturm-</a:t>
            </a:r>
            <a:r>
              <a:rPr lang="en-US" sz="2400" dirty="0" err="1">
                <a:latin typeface="+mj-lt"/>
              </a:rPr>
              <a:t>Liouville</a:t>
            </a:r>
            <a:r>
              <a:rPr lang="en-US" sz="2400" dirty="0">
                <a:latin typeface="+mj-lt"/>
              </a:rPr>
              <a:t>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3673414580"/>
              </p:ext>
            </p:extLst>
          </p:nvPr>
        </p:nvGraphicFramePr>
        <p:xfrm>
          <a:off x="451338" y="539733"/>
          <a:ext cx="6095207" cy="1520956"/>
        </p:xfrm>
        <a:graphic>
          <a:graphicData uri="http://schemas.openxmlformats.org/presentationml/2006/ole">
            <mc:AlternateContent xmlns:mc="http://schemas.openxmlformats.org/markup-compatibility/2006">
              <mc:Choice xmlns:v="urn:schemas-microsoft-com:vml" Requires="v">
                <p:oleObj spid="_x0000_s1114" name="Equation" r:id="rId4" imgW="3822480" imgH="952200" progId="Equation.DSMT4">
                  <p:embed/>
                </p:oleObj>
              </mc:Choice>
              <mc:Fallback>
                <p:oleObj name="Equation" r:id="rId4" imgW="3822480" imgH="952200" progId="Equation.DSMT4">
                  <p:embed/>
                  <p:pic>
                    <p:nvPicPr>
                      <p:cNvPr id="6" name="Object 5"/>
                      <p:cNvPicPr>
                        <a:picLocks noChangeAspect="1" noChangeArrowheads="1"/>
                      </p:cNvPicPr>
                      <p:nvPr/>
                    </p:nvPicPr>
                    <p:blipFill>
                      <a:blip r:embed="rId5"/>
                      <a:srcRect/>
                      <a:stretch>
                        <a:fillRect/>
                      </a:stretch>
                    </p:blipFill>
                    <p:spPr bwMode="auto">
                      <a:xfrm>
                        <a:off x="451338" y="539733"/>
                        <a:ext cx="6095207" cy="1520956"/>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83775439"/>
              </p:ext>
            </p:extLst>
          </p:nvPr>
        </p:nvGraphicFramePr>
        <p:xfrm>
          <a:off x="3759200" y="1879600"/>
          <a:ext cx="914400" cy="250825"/>
        </p:xfrm>
        <a:graphic>
          <a:graphicData uri="http://schemas.openxmlformats.org/presentationml/2006/ole">
            <mc:AlternateContent xmlns:mc="http://schemas.openxmlformats.org/markup-compatibility/2006">
              <mc:Choice xmlns:v="urn:schemas-microsoft-com:vml" Requires="v">
                <p:oleObj spid="_x0000_s1115" name="Equation" r:id="rId6" imgW="914400" imgH="250560" progId="Equation.DSMT4">
                  <p:embed/>
                </p:oleObj>
              </mc:Choice>
              <mc:Fallback>
                <p:oleObj name="Equation" r:id="rId6" imgW="914400" imgH="250560" progId="Equation.DSMT4">
                  <p:embed/>
                  <p:pic>
                    <p:nvPicPr>
                      <p:cNvPr id="8" name="Object 7"/>
                      <p:cNvPicPr/>
                      <p:nvPr/>
                    </p:nvPicPr>
                    <p:blipFill>
                      <a:blip r:embed="rId7"/>
                      <a:stretch>
                        <a:fillRect/>
                      </a:stretch>
                    </p:blipFill>
                    <p:spPr>
                      <a:xfrm>
                        <a:off x="3759200" y="1879600"/>
                        <a:ext cx="914400" cy="2508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62513405"/>
              </p:ext>
            </p:extLst>
          </p:nvPr>
        </p:nvGraphicFramePr>
        <p:xfrm>
          <a:off x="304799" y="4047392"/>
          <a:ext cx="8480425" cy="2462212"/>
        </p:xfrm>
        <a:graphic>
          <a:graphicData uri="http://schemas.openxmlformats.org/presentationml/2006/ole">
            <mc:AlternateContent xmlns:mc="http://schemas.openxmlformats.org/markup-compatibility/2006">
              <mc:Choice xmlns:v="urn:schemas-microsoft-com:vml" Requires="v">
                <p:oleObj spid="_x0000_s1116" name="Equation" r:id="rId8" imgW="5727600" imgH="1663560" progId="Equation.DSMT4">
                  <p:embed/>
                </p:oleObj>
              </mc:Choice>
              <mc:Fallback>
                <p:oleObj name="Equation" r:id="rId8" imgW="5727600" imgH="1663560" progId="Equation.DSMT4">
                  <p:embed/>
                  <p:pic>
                    <p:nvPicPr>
                      <p:cNvPr id="9" name="Object 8"/>
                      <p:cNvPicPr/>
                      <p:nvPr/>
                    </p:nvPicPr>
                    <p:blipFill>
                      <a:blip r:embed="rId9"/>
                      <a:stretch>
                        <a:fillRect/>
                      </a:stretch>
                    </p:blipFill>
                    <p:spPr>
                      <a:xfrm>
                        <a:off x="304799" y="4047392"/>
                        <a:ext cx="8480425" cy="246221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DFD3395C-EF7E-45E9-9380-EAA92540320C}"/>
              </a:ext>
            </a:extLst>
          </p:cNvPr>
          <p:cNvGraphicFramePr>
            <a:graphicFrameLocks noChangeAspect="1"/>
          </p:cNvGraphicFramePr>
          <p:nvPr>
            <p:extLst>
              <p:ext uri="{D42A27DB-BD31-4B8C-83A1-F6EECF244321}">
                <p14:modId xmlns:p14="http://schemas.microsoft.com/office/powerpoint/2010/main" val="2053491413"/>
              </p:ext>
            </p:extLst>
          </p:nvPr>
        </p:nvGraphicFramePr>
        <p:xfrm>
          <a:off x="451338" y="2130425"/>
          <a:ext cx="7248786" cy="2156618"/>
        </p:xfrm>
        <a:graphic>
          <a:graphicData uri="http://schemas.openxmlformats.org/presentationml/2006/ole">
            <mc:AlternateContent xmlns:mc="http://schemas.openxmlformats.org/markup-compatibility/2006">
              <mc:Choice xmlns:v="urn:schemas-microsoft-com:vml" Requires="v">
                <p:oleObj spid="_x0000_s1117" name="Equation" r:id="rId10" imgW="3670200" imgH="1091880" progId="Equation.DSMT4">
                  <p:embed/>
                </p:oleObj>
              </mc:Choice>
              <mc:Fallback>
                <p:oleObj name="Equation" r:id="rId10" imgW="3670200" imgH="1091880" progId="Equation.DSMT4">
                  <p:embed/>
                  <p:pic>
                    <p:nvPicPr>
                      <p:cNvPr id="10" name="Object 9">
                        <a:extLst>
                          <a:ext uri="{FF2B5EF4-FFF2-40B4-BE49-F238E27FC236}">
                            <a16:creationId xmlns:a16="http://schemas.microsoft.com/office/drawing/2014/main" id="{DFD3395C-EF7E-45E9-9380-EAA92540320C}"/>
                          </a:ext>
                        </a:extLst>
                      </p:cNvPr>
                      <p:cNvPicPr/>
                      <p:nvPr/>
                    </p:nvPicPr>
                    <p:blipFill>
                      <a:blip r:embed="rId11"/>
                      <a:stretch>
                        <a:fillRect/>
                      </a:stretch>
                    </p:blipFill>
                    <p:spPr>
                      <a:xfrm>
                        <a:off x="451338" y="2130425"/>
                        <a:ext cx="7248786" cy="2156618"/>
                      </a:xfrm>
                      <a:prstGeom prst="rect">
                        <a:avLst/>
                      </a:prstGeom>
                    </p:spPr>
                  </p:pic>
                </p:oleObj>
              </mc:Fallback>
            </mc:AlternateContent>
          </a:graphicData>
        </a:graphic>
      </p:graphicFrame>
    </p:spTree>
    <p:extLst>
      <p:ext uri="{BB962C8B-B14F-4D97-AF65-F5344CB8AC3E}">
        <p14:creationId xmlns:p14="http://schemas.microsoft.com/office/powerpoint/2010/main" val="1999019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381000"/>
            <a:ext cx="8229600" cy="2308324"/>
          </a:xfrm>
          <a:prstGeom prst="rect">
            <a:avLst/>
          </a:prstGeom>
          <a:noFill/>
        </p:spPr>
        <p:txBody>
          <a:bodyPr wrap="square" rtlCol="0">
            <a:spAutoFit/>
          </a:bodyPr>
          <a:lstStyle/>
          <a:p>
            <a:r>
              <a:rPr lang="en-US" sz="2400" dirty="0"/>
              <a:t>In general, there are several techniques to determine the eigenvalues </a:t>
            </a:r>
            <a:r>
              <a:rPr lang="en-US" sz="2400" i="1" dirty="0" err="1">
                <a:latin typeface="Symbol" panose="05050102010706020507" pitchFamily="18" charset="2"/>
              </a:rPr>
              <a:t>l</a:t>
            </a:r>
            <a:r>
              <a:rPr lang="en-US" sz="2400" i="1" baseline="-25000" dirty="0" err="1"/>
              <a:t>n</a:t>
            </a:r>
            <a:r>
              <a:rPr lang="en-US" sz="2400" baseline="-25000" dirty="0"/>
              <a:t>  </a:t>
            </a:r>
            <a:r>
              <a:rPr lang="en-US" sz="2400" dirty="0"/>
              <a:t> and </a:t>
            </a:r>
            <a:r>
              <a:rPr lang="en-US" sz="2400" dirty="0" err="1"/>
              <a:t>eigenfunctions</a:t>
            </a:r>
            <a:r>
              <a:rPr lang="en-US" sz="2400" dirty="0"/>
              <a:t> </a:t>
            </a:r>
            <a:r>
              <a:rPr lang="en-US" sz="2400" i="1" dirty="0" err="1"/>
              <a:t>f</a:t>
            </a:r>
            <a:r>
              <a:rPr lang="en-US" sz="2400" i="1" baseline="-25000" dirty="0" err="1"/>
              <a:t>n</a:t>
            </a:r>
            <a:r>
              <a:rPr lang="en-US" sz="2400" i="1" dirty="0"/>
              <a:t>(x)</a:t>
            </a:r>
            <a:r>
              <a:rPr lang="en-US" sz="2400" dirty="0"/>
              <a:t>. When it is not possible to find the ``exact'' functions, there are several powerful approximation techniques.    For example, the lowest eigenvalue can be approximated by minimizing the function </a:t>
            </a:r>
          </a:p>
        </p:txBody>
      </p:sp>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76200" y="0"/>
            <a:ext cx="7239000" cy="461665"/>
          </a:xfrm>
          <a:prstGeom prst="rect">
            <a:avLst/>
          </a:prstGeom>
          <a:noFill/>
        </p:spPr>
        <p:txBody>
          <a:bodyPr wrap="square" rtlCol="0">
            <a:spAutoFit/>
          </a:bodyPr>
          <a:lstStyle/>
          <a:p>
            <a:r>
              <a:rPr lang="en-US" sz="2400" dirty="0">
                <a:latin typeface="+mj-lt"/>
              </a:rPr>
              <a:t>Variation approximation to lowest eigenvalue</a:t>
            </a:r>
          </a:p>
        </p:txBody>
      </p:sp>
      <p:graphicFrame>
        <p:nvGraphicFramePr>
          <p:cNvPr id="7" name="Object 6"/>
          <p:cNvGraphicFramePr>
            <a:graphicFrameLocks noChangeAspect="1"/>
          </p:cNvGraphicFramePr>
          <p:nvPr>
            <p:extLst>
              <p:ext uri="{D42A27DB-BD31-4B8C-83A1-F6EECF244321}">
                <p14:modId xmlns:p14="http://schemas.microsoft.com/office/powerpoint/2010/main" val="106856824"/>
              </p:ext>
            </p:extLst>
          </p:nvPr>
        </p:nvGraphicFramePr>
        <p:xfrm>
          <a:off x="1715199" y="2254347"/>
          <a:ext cx="2286000" cy="1456765"/>
        </p:xfrm>
        <a:graphic>
          <a:graphicData uri="http://schemas.openxmlformats.org/presentationml/2006/ole">
            <mc:AlternateContent xmlns:mc="http://schemas.openxmlformats.org/markup-compatibility/2006">
              <mc:Choice xmlns:v="urn:schemas-microsoft-com:vml" Requires="v">
                <p:oleObj spid="_x0000_s232559" name="Equation" r:id="rId4" imgW="1295280" imgH="825480" progId="Equation.DSMT4">
                  <p:embed/>
                </p:oleObj>
              </mc:Choice>
              <mc:Fallback>
                <p:oleObj name="Equation" r:id="rId4" imgW="1295280" imgH="825480" progId="Equation.DSMT4">
                  <p:embed/>
                  <p:pic>
                    <p:nvPicPr>
                      <p:cNvPr id="7" name="Object 6"/>
                      <p:cNvPicPr/>
                      <p:nvPr/>
                    </p:nvPicPr>
                    <p:blipFill>
                      <a:blip r:embed="rId5"/>
                      <a:stretch>
                        <a:fillRect/>
                      </a:stretch>
                    </p:blipFill>
                    <p:spPr>
                      <a:xfrm>
                        <a:off x="1715199" y="2254347"/>
                        <a:ext cx="2286000" cy="1456765"/>
                      </a:xfrm>
                      <a:prstGeom prst="rect">
                        <a:avLst/>
                      </a:prstGeom>
                    </p:spPr>
                  </p:pic>
                </p:oleObj>
              </mc:Fallback>
            </mc:AlternateContent>
          </a:graphicData>
        </a:graphic>
      </p:graphicFrame>
      <p:sp>
        <p:nvSpPr>
          <p:cNvPr id="8" name="TextBox 7"/>
          <p:cNvSpPr txBox="1"/>
          <p:nvPr/>
        </p:nvSpPr>
        <p:spPr>
          <a:xfrm>
            <a:off x="342900" y="3888441"/>
            <a:ext cx="8458200" cy="2677656"/>
          </a:xfrm>
          <a:prstGeom prst="rect">
            <a:avLst/>
          </a:prstGeom>
          <a:noFill/>
        </p:spPr>
        <p:txBody>
          <a:bodyPr wrap="square" rtlCol="0">
            <a:spAutoFit/>
          </a:bodyPr>
          <a:lstStyle/>
          <a:p>
            <a:r>
              <a:rPr lang="en-US" sz="2400" dirty="0"/>
              <a:t>where          is a variable function which satisfies the</a:t>
            </a:r>
          </a:p>
          <a:p>
            <a:r>
              <a:rPr lang="en-US" sz="2400" dirty="0"/>
              <a:t>correct boundary values.    The ``proof'' of this inequality is</a:t>
            </a:r>
          </a:p>
          <a:p>
            <a:r>
              <a:rPr lang="en-US" sz="2400" dirty="0"/>
              <a:t>based on the notion that        can in principle be expanded</a:t>
            </a:r>
          </a:p>
          <a:p>
            <a:r>
              <a:rPr lang="en-US" sz="2400" dirty="0"/>
              <a:t>in terms of the (unknown) exact </a:t>
            </a:r>
            <a:r>
              <a:rPr lang="en-US" sz="2400" dirty="0" err="1"/>
              <a:t>eigenfunctions</a:t>
            </a:r>
            <a:r>
              <a:rPr lang="en-US" sz="2400" dirty="0"/>
              <a:t> </a:t>
            </a:r>
            <a:r>
              <a:rPr lang="en-US" sz="2400" i="1" dirty="0" err="1"/>
              <a:t>f</a:t>
            </a:r>
            <a:r>
              <a:rPr lang="en-US" sz="2400" i="1" baseline="-25000" dirty="0" err="1"/>
              <a:t>n</a:t>
            </a:r>
            <a:r>
              <a:rPr lang="en-US" sz="2400" i="1" dirty="0"/>
              <a:t>(x):</a:t>
            </a:r>
          </a:p>
          <a:p>
            <a:r>
              <a:rPr lang="en-US" sz="2400" dirty="0"/>
              <a:t>                                   where the coefficients </a:t>
            </a:r>
            <a:r>
              <a:rPr lang="en-US" sz="2400" i="1" dirty="0"/>
              <a:t>C</a:t>
            </a:r>
            <a:r>
              <a:rPr lang="en-US" sz="2400" i="1" baseline="-25000" dirty="0"/>
              <a:t>n</a:t>
            </a:r>
            <a:r>
              <a:rPr lang="en-US" sz="2400" dirty="0"/>
              <a:t> can be </a:t>
            </a:r>
          </a:p>
          <a:p>
            <a:endParaRPr lang="en-US" sz="2400" dirty="0"/>
          </a:p>
          <a:p>
            <a:r>
              <a:rPr lang="en-US" sz="2400" dirty="0"/>
              <a:t>assumed to be real.</a:t>
            </a:r>
            <a:endParaRPr lang="en-US" sz="2400" dirty="0">
              <a:latin typeface="+mj-lt"/>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1759609207"/>
              </p:ext>
            </p:extLst>
          </p:nvPr>
        </p:nvGraphicFramePr>
        <p:xfrm>
          <a:off x="457199" y="5334000"/>
          <a:ext cx="2641591" cy="768821"/>
        </p:xfrm>
        <a:graphic>
          <a:graphicData uri="http://schemas.openxmlformats.org/presentationml/2006/ole">
            <mc:AlternateContent xmlns:mc="http://schemas.openxmlformats.org/markup-compatibility/2006">
              <mc:Choice xmlns:v="urn:schemas-microsoft-com:vml" Requires="v">
                <p:oleObj spid="_x0000_s232560" name="Equation" r:id="rId6" imgW="1701720" imgH="495000" progId="Equation.DSMT4">
                  <p:embed/>
                </p:oleObj>
              </mc:Choice>
              <mc:Fallback>
                <p:oleObj name="Equation" r:id="rId6" imgW="1701720" imgH="495000" progId="Equation.DSMT4">
                  <p:embed/>
                  <p:pic>
                    <p:nvPicPr>
                      <p:cNvPr id="9" name="Object 8"/>
                      <p:cNvPicPr/>
                      <p:nvPr/>
                    </p:nvPicPr>
                    <p:blipFill>
                      <a:blip r:embed="rId7"/>
                      <a:stretch>
                        <a:fillRect/>
                      </a:stretch>
                    </p:blipFill>
                    <p:spPr>
                      <a:xfrm>
                        <a:off x="457199" y="5334000"/>
                        <a:ext cx="2641591" cy="768821"/>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349702539"/>
              </p:ext>
            </p:extLst>
          </p:nvPr>
        </p:nvGraphicFramePr>
        <p:xfrm>
          <a:off x="1433157" y="3886200"/>
          <a:ext cx="548043" cy="391459"/>
        </p:xfrm>
        <a:graphic>
          <a:graphicData uri="http://schemas.openxmlformats.org/presentationml/2006/ole">
            <mc:AlternateContent xmlns:mc="http://schemas.openxmlformats.org/markup-compatibility/2006">
              <mc:Choice xmlns:v="urn:schemas-microsoft-com:vml" Requires="v">
                <p:oleObj spid="_x0000_s232561" name="Equation" r:id="rId8" imgW="444240" imgH="317160" progId="Equation.DSMT4">
                  <p:embed/>
                </p:oleObj>
              </mc:Choice>
              <mc:Fallback>
                <p:oleObj name="Equation" r:id="rId8" imgW="444240" imgH="317160" progId="Equation.DSMT4">
                  <p:embed/>
                  <p:pic>
                    <p:nvPicPr>
                      <p:cNvPr id="10" name="Object 9"/>
                      <p:cNvPicPr/>
                      <p:nvPr/>
                    </p:nvPicPr>
                    <p:blipFill>
                      <a:blip r:embed="rId9"/>
                      <a:stretch>
                        <a:fillRect/>
                      </a:stretch>
                    </p:blipFill>
                    <p:spPr>
                      <a:xfrm>
                        <a:off x="1433157" y="3886200"/>
                        <a:ext cx="548043" cy="391459"/>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995090388"/>
              </p:ext>
            </p:extLst>
          </p:nvPr>
        </p:nvGraphicFramePr>
        <p:xfrm>
          <a:off x="3733800" y="4637741"/>
          <a:ext cx="548043" cy="391459"/>
        </p:xfrm>
        <a:graphic>
          <a:graphicData uri="http://schemas.openxmlformats.org/presentationml/2006/ole">
            <mc:AlternateContent xmlns:mc="http://schemas.openxmlformats.org/markup-compatibility/2006">
              <mc:Choice xmlns:v="urn:schemas-microsoft-com:vml" Requires="v">
                <p:oleObj spid="_x0000_s232562" name="Equation" r:id="rId10" imgW="444240" imgH="317160" progId="Equation.DSMT4">
                  <p:embed/>
                </p:oleObj>
              </mc:Choice>
              <mc:Fallback>
                <p:oleObj name="Equation" r:id="rId10" imgW="444240" imgH="317160" progId="Equation.DSMT4">
                  <p:embed/>
                  <p:pic>
                    <p:nvPicPr>
                      <p:cNvPr id="11" name="Object 10"/>
                      <p:cNvPicPr/>
                      <p:nvPr/>
                    </p:nvPicPr>
                    <p:blipFill>
                      <a:blip r:embed="rId9"/>
                      <a:stretch>
                        <a:fillRect/>
                      </a:stretch>
                    </p:blipFill>
                    <p:spPr>
                      <a:xfrm>
                        <a:off x="3733800" y="4637741"/>
                        <a:ext cx="548043" cy="391459"/>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866586819"/>
              </p:ext>
            </p:extLst>
          </p:nvPr>
        </p:nvGraphicFramePr>
        <p:xfrm>
          <a:off x="4881562" y="2321177"/>
          <a:ext cx="3343275" cy="754063"/>
        </p:xfrm>
        <a:graphic>
          <a:graphicData uri="http://schemas.openxmlformats.org/presentationml/2006/ole">
            <mc:AlternateContent xmlns:mc="http://schemas.openxmlformats.org/markup-compatibility/2006">
              <mc:Choice xmlns:v="urn:schemas-microsoft-com:vml" Requires="v">
                <p:oleObj spid="_x0000_s232563" name="Equation" r:id="rId11" imgW="2539800" imgH="571320" progId="Equation.DSMT4">
                  <p:embed/>
                </p:oleObj>
              </mc:Choice>
              <mc:Fallback>
                <p:oleObj name="Equation" r:id="rId11" imgW="2539800" imgH="571320" progId="Equation.DSMT4">
                  <p:embed/>
                  <p:pic>
                    <p:nvPicPr>
                      <p:cNvPr id="12" name="Object 11"/>
                      <p:cNvPicPr>
                        <a:picLocks noChangeAspect="1" noChangeArrowheads="1"/>
                      </p:cNvPicPr>
                      <p:nvPr/>
                    </p:nvPicPr>
                    <p:blipFill>
                      <a:blip r:embed="rId12"/>
                      <a:srcRect/>
                      <a:stretch>
                        <a:fillRect/>
                      </a:stretch>
                    </p:blipFill>
                    <p:spPr bwMode="auto">
                      <a:xfrm>
                        <a:off x="4881562" y="2321177"/>
                        <a:ext cx="3343275" cy="7540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651642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15518</TotalTime>
  <Words>1113</Words>
  <Application>Microsoft Office PowerPoint</Application>
  <PresentationFormat>On-screen Show (4:3)</PresentationFormat>
  <Paragraphs>206</Paragraphs>
  <Slides>29</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29</vt:i4>
      </vt:variant>
    </vt:vector>
  </HeadingPairs>
  <TitlesOfParts>
    <vt:vector size="36" baseType="lpstr">
      <vt:lpstr>Arial</vt:lpstr>
      <vt:lpstr>Calibri</vt:lpstr>
      <vt:lpstr>Symbol</vt:lpstr>
      <vt:lpstr>Office Theme</vt:lpstr>
      <vt:lpstr>MathType 7.0 Equation</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739</cp:revision>
  <cp:lastPrinted>2020-10-08T04:47:38Z</cp:lastPrinted>
  <dcterms:created xsi:type="dcterms:W3CDTF">2012-01-10T18:32:24Z</dcterms:created>
  <dcterms:modified xsi:type="dcterms:W3CDTF">2020-10-09T14:58:38Z</dcterms:modified>
</cp:coreProperties>
</file>