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96" r:id="rId2"/>
    <p:sldId id="394" r:id="rId3"/>
    <p:sldId id="421" r:id="rId4"/>
    <p:sldId id="422" r:id="rId5"/>
    <p:sldId id="424" r:id="rId6"/>
    <p:sldId id="425" r:id="rId7"/>
    <p:sldId id="426" r:id="rId8"/>
    <p:sldId id="427" r:id="rId9"/>
    <p:sldId id="428" r:id="rId10"/>
    <p:sldId id="429" r:id="rId11"/>
    <p:sldId id="407" r:id="rId12"/>
    <p:sldId id="423" r:id="rId13"/>
    <p:sldId id="406" r:id="rId14"/>
    <p:sldId id="408" r:id="rId15"/>
    <p:sldId id="409" r:id="rId16"/>
    <p:sldId id="410" r:id="rId17"/>
    <p:sldId id="411" r:id="rId18"/>
    <p:sldId id="412" r:id="rId19"/>
    <p:sldId id="413" r:id="rId20"/>
    <p:sldId id="414" r:id="rId21"/>
    <p:sldId id="415" r:id="rId22"/>
    <p:sldId id="430" r:id="rId23"/>
    <p:sldId id="431" r:id="rId24"/>
    <p:sldId id="432" r:id="rId2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77" d="100"/>
          <a:sy n="77" d="100"/>
        </p:scale>
        <p:origin x="1618" y="67"/>
      </p:cViewPr>
      <p:guideLst>
        <p:guide orient="horz" pos="2160"/>
        <p:guide pos="2880"/>
      </p:guideLst>
    </p:cSldViewPr>
  </p:slideViewPr>
  <p:notesTextViewPr>
    <p:cViewPr>
      <p:scale>
        <a:sx n="1" d="1"/>
        <a:sy n="1" d="1"/>
      </p:scale>
      <p:origin x="0" y="0"/>
    </p:cViewPr>
  </p:notesTextViewPr>
  <p:sorterViewPr>
    <p:cViewPr>
      <p:scale>
        <a:sx n="46" d="100"/>
        <a:sy n="4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36.wmf"/><Relationship Id="rId1" Type="http://schemas.openxmlformats.org/officeDocument/2006/relationships/image" Target="../media/image35.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37.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9.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29.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5.wmf"/><Relationship Id="rId1" Type="http://schemas.openxmlformats.org/officeDocument/2006/relationships/image" Target="../media/image4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 Id="rId4" Type="http://schemas.openxmlformats.org/officeDocument/2006/relationships/image" Target="../media/image14.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7.wmf"/><Relationship Id="rId5" Type="http://schemas.openxmlformats.org/officeDocument/2006/relationships/image" Target="../media/image18.wmf"/><Relationship Id="rId4" Type="http://schemas.openxmlformats.org/officeDocument/2006/relationships/image" Target="../media/image17.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image" Target="../media/image15.wmf"/><Relationship Id="rId7" Type="http://schemas.openxmlformats.org/officeDocument/2006/relationships/image" Target="../media/image23.wmf"/><Relationship Id="rId2" Type="http://schemas.openxmlformats.org/officeDocument/2006/relationships/image" Target="../media/image7.wmf"/><Relationship Id="rId1" Type="http://schemas.openxmlformats.org/officeDocument/2006/relationships/image" Target="../media/image19.wmf"/><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3.wmf"/><Relationship Id="rId2" Type="http://schemas.openxmlformats.org/officeDocument/2006/relationships/image" Target="../media/image32.wmf"/><Relationship Id="rId1" Type="http://schemas.openxmlformats.org/officeDocument/2006/relationships/image" Target="../media/image3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170238" cy="479425"/>
          </a:xfrm>
          <a:prstGeom prst="rect">
            <a:avLst/>
          </a:prstGeom>
        </p:spPr>
        <p:txBody>
          <a:bodyPr vert="horz" lIns="91427" tIns="45714" rIns="91427" bIns="45714" rtlCol="0"/>
          <a:lstStyle>
            <a:lvl1pPr algn="l">
              <a:defRPr sz="1200"/>
            </a:lvl1pPr>
          </a:lstStyle>
          <a:p>
            <a:endParaRPr lang="en-US"/>
          </a:p>
        </p:txBody>
      </p:sp>
      <p:sp>
        <p:nvSpPr>
          <p:cNvPr id="3" name="Date Placeholder 2"/>
          <p:cNvSpPr>
            <a:spLocks noGrp="1"/>
          </p:cNvSpPr>
          <p:nvPr>
            <p:ph type="dt" sz="quarter" idx="1"/>
          </p:nvPr>
        </p:nvSpPr>
        <p:spPr>
          <a:xfrm>
            <a:off x="4143376" y="1"/>
            <a:ext cx="3170238" cy="479425"/>
          </a:xfrm>
          <a:prstGeom prst="rect">
            <a:avLst/>
          </a:prstGeom>
        </p:spPr>
        <p:txBody>
          <a:bodyPr vert="horz" lIns="91427" tIns="45714" rIns="91427" bIns="45714" rtlCol="0"/>
          <a:lstStyle>
            <a:lvl1pPr algn="r">
              <a:defRPr sz="1200"/>
            </a:lvl1pPr>
          </a:lstStyle>
          <a:p>
            <a:fld id="{8194727C-8B30-4386-9703-61EF7B04C9A7}" type="datetimeFigureOut">
              <a:rPr lang="en-US" smtClean="0"/>
              <a:t>10/7/2020</a:t>
            </a:fld>
            <a:endParaRPr lang="en-US"/>
          </a:p>
        </p:txBody>
      </p:sp>
      <p:sp>
        <p:nvSpPr>
          <p:cNvPr id="4" name="Footer Placeholder 3"/>
          <p:cNvSpPr>
            <a:spLocks noGrp="1"/>
          </p:cNvSpPr>
          <p:nvPr>
            <p:ph type="ftr" sz="quarter" idx="2"/>
          </p:nvPr>
        </p:nvSpPr>
        <p:spPr>
          <a:xfrm>
            <a:off x="1" y="9120189"/>
            <a:ext cx="3170238" cy="479425"/>
          </a:xfrm>
          <a:prstGeom prst="rect">
            <a:avLst/>
          </a:prstGeom>
        </p:spPr>
        <p:txBody>
          <a:bodyPr vert="horz" lIns="91427" tIns="45714" rIns="91427" bIns="45714"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89"/>
            <a:ext cx="3170238" cy="479425"/>
          </a:xfrm>
          <a:prstGeom prst="rect">
            <a:avLst/>
          </a:prstGeom>
        </p:spPr>
        <p:txBody>
          <a:bodyPr vert="horz" lIns="91427" tIns="45714" rIns="91427" bIns="45714"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48" tIns="48325" rIns="96648" bIns="48325"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48" tIns="48325" rIns="96648" bIns="48325" rtlCol="0"/>
          <a:lstStyle>
            <a:lvl1pPr algn="r">
              <a:defRPr sz="1300"/>
            </a:lvl1pPr>
          </a:lstStyle>
          <a:p>
            <a:fld id="{AC5D2E9F-93AF-4192-9362-BE5EFDABCE46}" type="datetimeFigureOut">
              <a:rPr lang="en-US" smtClean="0"/>
              <a:t>10/7/2020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48" tIns="48325" rIns="96648" bIns="48325"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48" tIns="48325" rIns="96648" bIns="483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48" tIns="48325" rIns="96648" bIns="48325"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48" tIns="48325" rIns="96648" bIns="48325"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lecture, we will continue our discussion of one dimensional ordinary differential equations.</a:t>
            </a:r>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5191613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case, the minimization process yield’s the exact answer.</a:t>
            </a:r>
          </a:p>
        </p:txBody>
      </p:sp>
      <p:sp>
        <p:nvSpPr>
          <p:cNvPr id="4" name="Slide Number Placeholder 3"/>
          <p:cNvSpPr>
            <a:spLocks noGrp="1"/>
          </p:cNvSpPr>
          <p:nvPr>
            <p:ph type="sldNum" sz="quarter" idx="5"/>
          </p:nvPr>
        </p:nvSpPr>
        <p:spPr/>
        <p:txBody>
          <a:bodyPr/>
          <a:lstStyle/>
          <a:p>
            <a:fld id="{615B37F0-B5B5-4873-843A-F6B8A32A0D0F}" type="slidenum">
              <a:rPr lang="en-US" smtClean="0"/>
              <a:t>10</a:t>
            </a:fld>
            <a:endParaRPr lang="en-US" dirty="0"/>
          </a:p>
        </p:txBody>
      </p:sp>
    </p:spTree>
    <p:extLst>
      <p:ext uri="{BB962C8B-B14F-4D97-AF65-F5344CB8AC3E}">
        <p14:creationId xmlns:p14="http://schemas.microsoft.com/office/powerpoint/2010/main" val="3820098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a knowledge of the Green’s function we can find solutions of related inhomogeneous equations.</a:t>
            </a:r>
          </a:p>
        </p:txBody>
      </p:sp>
      <p:sp>
        <p:nvSpPr>
          <p:cNvPr id="4" name="Slide Number Placeholder 3"/>
          <p:cNvSpPr>
            <a:spLocks noGrp="1"/>
          </p:cNvSpPr>
          <p:nvPr>
            <p:ph type="sldNum" sz="quarter" idx="5"/>
          </p:nvPr>
        </p:nvSpPr>
        <p:spPr/>
        <p:txBody>
          <a:bodyPr/>
          <a:lstStyle/>
          <a:p>
            <a:fld id="{615B37F0-B5B5-4873-843A-F6B8A32A0D0F}" type="slidenum">
              <a:rPr lang="en-US" smtClean="0"/>
              <a:t>11</a:t>
            </a:fld>
            <a:endParaRPr lang="en-US" dirty="0"/>
          </a:p>
        </p:txBody>
      </p:sp>
    </p:spTree>
    <p:extLst>
      <p:ext uri="{BB962C8B-B14F-4D97-AF65-F5344CB8AC3E}">
        <p14:creationId xmlns:p14="http://schemas.microsoft.com/office/powerpoint/2010/main" val="1816952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5B37F0-B5B5-4873-843A-F6B8A32A0D0F}" type="slidenum">
              <a:rPr lang="en-US" smtClean="0"/>
              <a:t>12</a:t>
            </a:fld>
            <a:endParaRPr lang="en-US" dirty="0"/>
          </a:p>
        </p:txBody>
      </p:sp>
    </p:spTree>
    <p:extLst>
      <p:ext uri="{BB962C8B-B14F-4D97-AF65-F5344CB8AC3E}">
        <p14:creationId xmlns:p14="http://schemas.microsoft.com/office/powerpoint/2010/main" val="25977923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following slides present solution methods for differential equations involving the use of eigenvalues.</a:t>
            </a:r>
          </a:p>
        </p:txBody>
      </p:sp>
      <p:sp>
        <p:nvSpPr>
          <p:cNvPr id="4" name="Slide Number Placeholder 3"/>
          <p:cNvSpPr>
            <a:spLocks noGrp="1"/>
          </p:cNvSpPr>
          <p:nvPr>
            <p:ph type="sldNum" sz="quarter" idx="5"/>
          </p:nvPr>
        </p:nvSpPr>
        <p:spPr/>
        <p:txBody>
          <a:bodyPr/>
          <a:lstStyle/>
          <a:p>
            <a:fld id="{615B37F0-B5B5-4873-843A-F6B8A32A0D0F}" type="slidenum">
              <a:rPr lang="en-US" smtClean="0"/>
              <a:t>13</a:t>
            </a:fld>
            <a:endParaRPr lang="en-US" dirty="0"/>
          </a:p>
        </p:txBody>
      </p:sp>
    </p:spTree>
    <p:extLst>
      <p:ext uri="{BB962C8B-B14F-4D97-AF65-F5344CB8AC3E}">
        <p14:creationId xmlns:p14="http://schemas.microsoft.com/office/powerpoint/2010/main" val="12731600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14</a:t>
            </a:fld>
            <a:endParaRPr lang="en-US" dirty="0"/>
          </a:p>
        </p:txBody>
      </p:sp>
    </p:spTree>
    <p:extLst>
      <p:ext uri="{BB962C8B-B14F-4D97-AF65-F5344CB8AC3E}">
        <p14:creationId xmlns:p14="http://schemas.microsoft.com/office/powerpoint/2010/main" val="28518150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Solution using eigenfunctions appropriate for this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15</a:t>
            </a:fld>
            <a:endParaRPr lang="en-US" dirty="0"/>
          </a:p>
        </p:txBody>
      </p:sp>
    </p:spTree>
    <p:extLst>
      <p:ext uri="{BB962C8B-B14F-4D97-AF65-F5344CB8AC3E}">
        <p14:creationId xmlns:p14="http://schemas.microsoft.com/office/powerpoint/2010/main" val="9422937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Continued.</a:t>
            </a:r>
          </a:p>
        </p:txBody>
      </p:sp>
      <p:sp>
        <p:nvSpPr>
          <p:cNvPr id="4" name="Slide Number Placeholder 3"/>
          <p:cNvSpPr>
            <a:spLocks noGrp="1"/>
          </p:cNvSpPr>
          <p:nvPr>
            <p:ph type="sldNum" sz="quarter" idx="5"/>
          </p:nvPr>
        </p:nvSpPr>
        <p:spPr/>
        <p:txBody>
          <a:bodyPr/>
          <a:lstStyle/>
          <a:p>
            <a:fld id="{615B37F0-B5B5-4873-843A-F6B8A32A0D0F}" type="slidenum">
              <a:rPr lang="en-US" smtClean="0"/>
              <a:t>16</a:t>
            </a:fld>
            <a:endParaRPr lang="en-US" dirty="0"/>
          </a:p>
        </p:txBody>
      </p:sp>
    </p:spTree>
    <p:extLst>
      <p:ext uri="{BB962C8B-B14F-4D97-AF65-F5344CB8AC3E}">
        <p14:creationId xmlns:p14="http://schemas.microsoft.com/office/powerpoint/2010/main" val="291673651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case, the solution simplifies.</a:t>
            </a:r>
          </a:p>
        </p:txBody>
      </p:sp>
      <p:sp>
        <p:nvSpPr>
          <p:cNvPr id="4" name="Slide Number Placeholder 3"/>
          <p:cNvSpPr>
            <a:spLocks noGrp="1"/>
          </p:cNvSpPr>
          <p:nvPr>
            <p:ph type="sldNum" sz="quarter" idx="5"/>
          </p:nvPr>
        </p:nvSpPr>
        <p:spPr/>
        <p:txBody>
          <a:bodyPr/>
          <a:lstStyle/>
          <a:p>
            <a:fld id="{615B37F0-B5B5-4873-843A-F6B8A32A0D0F}" type="slidenum">
              <a:rPr lang="en-US" smtClean="0"/>
              <a:t>17</a:t>
            </a:fld>
            <a:endParaRPr lang="en-US" dirty="0"/>
          </a:p>
        </p:txBody>
      </p:sp>
    </p:spTree>
    <p:extLst>
      <p:ext uri="{BB962C8B-B14F-4D97-AF65-F5344CB8AC3E}">
        <p14:creationId xmlns:p14="http://schemas.microsoft.com/office/powerpoint/2010/main" val="8603771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method of finding a Green’s function.</a:t>
            </a:r>
          </a:p>
        </p:txBody>
      </p:sp>
      <p:sp>
        <p:nvSpPr>
          <p:cNvPr id="4" name="Slide Number Placeholder 3"/>
          <p:cNvSpPr>
            <a:spLocks noGrp="1"/>
          </p:cNvSpPr>
          <p:nvPr>
            <p:ph type="sldNum" sz="quarter" idx="5"/>
          </p:nvPr>
        </p:nvSpPr>
        <p:spPr/>
        <p:txBody>
          <a:bodyPr/>
          <a:lstStyle/>
          <a:p>
            <a:fld id="{615B37F0-B5B5-4873-843A-F6B8A32A0D0F}" type="slidenum">
              <a:rPr lang="en-US" smtClean="0"/>
              <a:t>18</a:t>
            </a:fld>
            <a:endParaRPr lang="en-US" dirty="0"/>
          </a:p>
        </p:txBody>
      </p:sp>
    </p:spTree>
    <p:extLst>
      <p:ext uri="{BB962C8B-B14F-4D97-AF65-F5344CB8AC3E}">
        <p14:creationId xmlns:p14="http://schemas.microsoft.com/office/powerpoint/2010/main" val="2228659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Green’s function based on homogeneous solutions (not </a:t>
            </a:r>
            <a:r>
              <a:rPr lang="en-US" dirty="0" err="1"/>
              <a:t>eigenfuntions</a:t>
            </a:r>
            <a:r>
              <a:rPr lang="en-US" dirty="0"/>
              <a:t>).</a:t>
            </a:r>
          </a:p>
        </p:txBody>
      </p:sp>
      <p:sp>
        <p:nvSpPr>
          <p:cNvPr id="4" name="Slide Number Placeholder 3"/>
          <p:cNvSpPr>
            <a:spLocks noGrp="1"/>
          </p:cNvSpPr>
          <p:nvPr>
            <p:ph type="sldNum" sz="quarter" idx="5"/>
          </p:nvPr>
        </p:nvSpPr>
        <p:spPr/>
        <p:txBody>
          <a:bodyPr/>
          <a:lstStyle/>
          <a:p>
            <a:fld id="{615B37F0-B5B5-4873-843A-F6B8A32A0D0F}" type="slidenum">
              <a:rPr lang="en-US" smtClean="0"/>
              <a:t>19</a:t>
            </a:fld>
            <a:endParaRPr lang="en-US" dirty="0"/>
          </a:p>
        </p:txBody>
      </p:sp>
    </p:spTree>
    <p:extLst>
      <p:ext uri="{BB962C8B-B14F-4D97-AF65-F5344CB8AC3E}">
        <p14:creationId xmlns:p14="http://schemas.microsoft.com/office/powerpoint/2010/main" val="11815769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schedule continues to cover material in Chap. 7</a:t>
            </a:r>
          </a:p>
        </p:txBody>
      </p:sp>
      <p:sp>
        <p:nvSpPr>
          <p:cNvPr id="4" name="Slide Number Placeholder 3"/>
          <p:cNvSpPr>
            <a:spLocks noGrp="1"/>
          </p:cNvSpPr>
          <p:nvPr>
            <p:ph type="sldNum" sz="quarter" idx="5"/>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1430862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Some details.     </a:t>
            </a:r>
          </a:p>
        </p:txBody>
      </p:sp>
      <p:sp>
        <p:nvSpPr>
          <p:cNvPr id="4" name="Slide Number Placeholder 3"/>
          <p:cNvSpPr>
            <a:spLocks noGrp="1"/>
          </p:cNvSpPr>
          <p:nvPr>
            <p:ph type="sldNum" sz="quarter" idx="5"/>
          </p:nvPr>
        </p:nvSpPr>
        <p:spPr/>
        <p:txBody>
          <a:bodyPr/>
          <a:lstStyle/>
          <a:p>
            <a:fld id="{615B37F0-B5B5-4873-843A-F6B8A32A0D0F}" type="slidenum">
              <a:rPr lang="en-US" smtClean="0"/>
              <a:t>20</a:t>
            </a:fld>
            <a:endParaRPr lang="en-US" dirty="0"/>
          </a:p>
        </p:txBody>
      </p:sp>
    </p:spTree>
    <p:extLst>
      <p:ext uri="{BB962C8B-B14F-4D97-AF65-F5344CB8AC3E}">
        <p14:creationId xmlns:p14="http://schemas.microsoft.com/office/powerpoint/2010/main" val="13546921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details.      </a:t>
            </a:r>
          </a:p>
        </p:txBody>
      </p:sp>
      <p:sp>
        <p:nvSpPr>
          <p:cNvPr id="4" name="Slide Number Placeholder 3"/>
          <p:cNvSpPr>
            <a:spLocks noGrp="1"/>
          </p:cNvSpPr>
          <p:nvPr>
            <p:ph type="sldNum" sz="quarter" idx="5"/>
          </p:nvPr>
        </p:nvSpPr>
        <p:spPr/>
        <p:txBody>
          <a:bodyPr/>
          <a:lstStyle/>
          <a:p>
            <a:fld id="{615B37F0-B5B5-4873-843A-F6B8A32A0D0F}" type="slidenum">
              <a:rPr lang="en-US" smtClean="0"/>
              <a:t>21</a:t>
            </a:fld>
            <a:endParaRPr lang="en-US" dirty="0"/>
          </a:p>
        </p:txBody>
      </p:sp>
    </p:spTree>
    <p:extLst>
      <p:ext uri="{BB962C8B-B14F-4D97-AF65-F5344CB8AC3E}">
        <p14:creationId xmlns:p14="http://schemas.microsoft.com/office/powerpoint/2010/main" val="225081393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 this time taken from electrostatics.</a:t>
            </a:r>
          </a:p>
        </p:txBody>
      </p:sp>
      <p:sp>
        <p:nvSpPr>
          <p:cNvPr id="4" name="Slide Number Placeholder 3"/>
          <p:cNvSpPr>
            <a:spLocks noGrp="1"/>
          </p:cNvSpPr>
          <p:nvPr>
            <p:ph type="sldNum" sz="quarter" idx="5"/>
          </p:nvPr>
        </p:nvSpPr>
        <p:spPr/>
        <p:txBody>
          <a:bodyPr/>
          <a:lstStyle/>
          <a:p>
            <a:fld id="{615B37F0-B5B5-4873-843A-F6B8A32A0D0F}" type="slidenum">
              <a:rPr lang="en-US" smtClean="0"/>
              <a:t>22</a:t>
            </a:fld>
            <a:endParaRPr lang="en-US" dirty="0"/>
          </a:p>
        </p:txBody>
      </p:sp>
    </p:spTree>
    <p:extLst>
      <p:ext uri="{BB962C8B-B14F-4D97-AF65-F5344CB8AC3E}">
        <p14:creationId xmlns:p14="http://schemas.microsoft.com/office/powerpoint/2010/main" val="22528073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Solutions for a particular charge distribution.</a:t>
            </a:r>
          </a:p>
        </p:txBody>
      </p:sp>
      <p:sp>
        <p:nvSpPr>
          <p:cNvPr id="4" name="Slide Number Placeholder 3"/>
          <p:cNvSpPr>
            <a:spLocks noGrp="1"/>
          </p:cNvSpPr>
          <p:nvPr>
            <p:ph type="sldNum" sz="quarter" idx="5"/>
          </p:nvPr>
        </p:nvSpPr>
        <p:spPr/>
        <p:txBody>
          <a:bodyPr/>
          <a:lstStyle/>
          <a:p>
            <a:fld id="{615B37F0-B5B5-4873-843A-F6B8A32A0D0F}" type="slidenum">
              <a:rPr lang="en-US" smtClean="0"/>
              <a:t>23</a:t>
            </a:fld>
            <a:endParaRPr lang="en-US" dirty="0"/>
          </a:p>
        </p:txBody>
      </p:sp>
    </p:spTree>
    <p:extLst>
      <p:ext uri="{BB962C8B-B14F-4D97-AF65-F5344CB8AC3E}">
        <p14:creationId xmlns:p14="http://schemas.microsoft.com/office/powerpoint/2010/main" val="202346797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Plot of the change distribution and of the </a:t>
            </a:r>
            <a:r>
              <a:rPr lang="en-US"/>
              <a:t>electrostatic potential.</a:t>
            </a:r>
          </a:p>
        </p:txBody>
      </p:sp>
      <p:sp>
        <p:nvSpPr>
          <p:cNvPr id="4" name="Slide Number Placeholder 3"/>
          <p:cNvSpPr>
            <a:spLocks noGrp="1"/>
          </p:cNvSpPr>
          <p:nvPr>
            <p:ph type="sldNum" sz="quarter" idx="5"/>
          </p:nvPr>
        </p:nvSpPr>
        <p:spPr/>
        <p:txBody>
          <a:bodyPr/>
          <a:lstStyle/>
          <a:p>
            <a:fld id="{615B37F0-B5B5-4873-843A-F6B8A32A0D0F}" type="slidenum">
              <a:rPr lang="en-US" smtClean="0"/>
              <a:t>24</a:t>
            </a:fld>
            <a:endParaRPr lang="en-US" dirty="0"/>
          </a:p>
        </p:txBody>
      </p:sp>
    </p:spTree>
    <p:extLst>
      <p:ext uri="{BB962C8B-B14F-4D97-AF65-F5344CB8AC3E}">
        <p14:creationId xmlns:p14="http://schemas.microsoft.com/office/powerpoint/2010/main" val="26359668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 on take home exam for next week.</a:t>
            </a:r>
          </a:p>
        </p:txBody>
      </p:sp>
      <p:sp>
        <p:nvSpPr>
          <p:cNvPr id="4" name="Slide Number Placeholder 3"/>
          <p:cNvSpPr>
            <a:spLocks noGrp="1"/>
          </p:cNvSpPr>
          <p:nvPr>
            <p:ph type="sldNum" sz="quarter" idx="5"/>
          </p:nvPr>
        </p:nvSpPr>
        <p:spPr/>
        <p:txBody>
          <a:bodyPr/>
          <a:lstStyle/>
          <a:p>
            <a:fld id="{615B37F0-B5B5-4873-843A-F6B8A32A0D0F}" type="slidenum">
              <a:rPr lang="en-US" smtClean="0"/>
              <a:t>3</a:t>
            </a:fld>
            <a:endParaRPr lang="en-US" dirty="0"/>
          </a:p>
        </p:txBody>
      </p:sp>
    </p:spTree>
    <p:extLst>
      <p:ext uri="{BB962C8B-B14F-4D97-AF65-F5344CB8AC3E}">
        <p14:creationId xmlns:p14="http://schemas.microsoft.com/office/powerpoint/2010/main" val="2378822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the class problems considered.</a:t>
            </a:r>
          </a:p>
        </p:txBody>
      </p:sp>
      <p:sp>
        <p:nvSpPr>
          <p:cNvPr id="4" name="Slide Number Placeholder 3"/>
          <p:cNvSpPr>
            <a:spLocks noGrp="1"/>
          </p:cNvSpPr>
          <p:nvPr>
            <p:ph type="sldNum" sz="quarter" idx="5"/>
          </p:nvPr>
        </p:nvSpPr>
        <p:spPr/>
        <p:txBody>
          <a:bodyPr/>
          <a:lstStyle/>
          <a:p>
            <a:fld id="{615B37F0-B5B5-4873-843A-F6B8A32A0D0F}" type="slidenum">
              <a:rPr lang="en-US" smtClean="0"/>
              <a:t>4</a:t>
            </a:fld>
            <a:endParaRPr lang="en-US" dirty="0"/>
          </a:p>
        </p:txBody>
      </p:sp>
    </p:spTree>
    <p:extLst>
      <p:ext uri="{BB962C8B-B14F-4D97-AF65-F5344CB8AC3E}">
        <p14:creationId xmlns:p14="http://schemas.microsoft.com/office/powerpoint/2010/main" val="35611769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General properties.</a:t>
            </a:r>
          </a:p>
        </p:txBody>
      </p:sp>
      <p:sp>
        <p:nvSpPr>
          <p:cNvPr id="4" name="Slide Number Placeholder 3"/>
          <p:cNvSpPr>
            <a:spLocks noGrp="1"/>
          </p:cNvSpPr>
          <p:nvPr>
            <p:ph type="sldNum" sz="quarter" idx="5"/>
          </p:nvPr>
        </p:nvSpPr>
        <p:spPr/>
        <p:txBody>
          <a:bodyPr/>
          <a:lstStyle/>
          <a:p>
            <a:fld id="{615B37F0-B5B5-4873-843A-F6B8A32A0D0F}" type="slidenum">
              <a:rPr lang="en-US" smtClean="0"/>
              <a:t>5</a:t>
            </a:fld>
            <a:endParaRPr lang="en-US" dirty="0"/>
          </a:p>
        </p:txBody>
      </p:sp>
    </p:spTree>
    <p:extLst>
      <p:ext uri="{BB962C8B-B14F-4D97-AF65-F5344CB8AC3E}">
        <p14:creationId xmlns:p14="http://schemas.microsoft.com/office/powerpoint/2010/main" val="684871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Comment on the Raleigh-Ritz approximation for the lowest eigenvalues.</a:t>
            </a:r>
          </a:p>
        </p:txBody>
      </p:sp>
      <p:sp>
        <p:nvSpPr>
          <p:cNvPr id="4" name="Slide Number Placeholder 3"/>
          <p:cNvSpPr>
            <a:spLocks noGrp="1"/>
          </p:cNvSpPr>
          <p:nvPr>
            <p:ph type="sldNum" sz="quarter" idx="5"/>
          </p:nvPr>
        </p:nvSpPr>
        <p:spPr/>
        <p:txBody>
          <a:bodyPr/>
          <a:lstStyle/>
          <a:p>
            <a:fld id="{615B37F0-B5B5-4873-843A-F6B8A32A0D0F}" type="slidenum">
              <a:rPr lang="en-US" smtClean="0"/>
              <a:t>6</a:t>
            </a:fld>
            <a:endParaRPr lang="en-US" dirty="0"/>
          </a:p>
        </p:txBody>
      </p:sp>
    </p:spTree>
    <p:extLst>
      <p:ext uri="{BB962C8B-B14F-4D97-AF65-F5344CB8AC3E}">
        <p14:creationId xmlns:p14="http://schemas.microsoft.com/office/powerpoint/2010/main" val="32997309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Proof of the  Rayleigh-Ritz theorem.</a:t>
            </a:r>
          </a:p>
        </p:txBody>
      </p:sp>
      <p:sp>
        <p:nvSpPr>
          <p:cNvPr id="4" name="Slide Number Placeholder 3"/>
          <p:cNvSpPr>
            <a:spLocks noGrp="1"/>
          </p:cNvSpPr>
          <p:nvPr>
            <p:ph type="sldNum" sz="quarter" idx="5"/>
          </p:nvPr>
        </p:nvSpPr>
        <p:spPr/>
        <p:txBody>
          <a:bodyPr/>
          <a:lstStyle/>
          <a:p>
            <a:fld id="{615B37F0-B5B5-4873-843A-F6B8A32A0D0F}" type="slidenum">
              <a:rPr lang="en-US" smtClean="0"/>
              <a:t>7</a:t>
            </a:fld>
            <a:endParaRPr lang="en-US" dirty="0"/>
          </a:p>
        </p:txBody>
      </p:sp>
    </p:spTree>
    <p:extLst>
      <p:ext uri="{BB962C8B-B14F-4D97-AF65-F5344CB8AC3E}">
        <p14:creationId xmlns:p14="http://schemas.microsoft.com/office/powerpoint/2010/main" val="29434668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 of example from last lecture.</a:t>
            </a:r>
          </a:p>
        </p:txBody>
      </p:sp>
      <p:sp>
        <p:nvSpPr>
          <p:cNvPr id="4" name="Slide Number Placeholder 3"/>
          <p:cNvSpPr>
            <a:spLocks noGrp="1"/>
          </p:cNvSpPr>
          <p:nvPr>
            <p:ph type="sldNum" sz="quarter" idx="5"/>
          </p:nvPr>
        </p:nvSpPr>
        <p:spPr/>
        <p:txBody>
          <a:bodyPr/>
          <a:lstStyle/>
          <a:p>
            <a:fld id="{615B37F0-B5B5-4873-843A-F6B8A32A0D0F}" type="slidenum">
              <a:rPr lang="en-US" smtClean="0"/>
              <a:t>8</a:t>
            </a:fld>
            <a:endParaRPr lang="en-US" dirty="0"/>
          </a:p>
        </p:txBody>
      </p:sp>
    </p:spTree>
    <p:extLst>
      <p:ext uri="{BB962C8B-B14F-4D97-AF65-F5344CB8AC3E}">
        <p14:creationId xmlns:p14="http://schemas.microsoft.com/office/powerpoint/2010/main" val="35701206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Another example.</a:t>
            </a:r>
          </a:p>
        </p:txBody>
      </p:sp>
      <p:sp>
        <p:nvSpPr>
          <p:cNvPr id="4" name="Slide Number Placeholder 3"/>
          <p:cNvSpPr>
            <a:spLocks noGrp="1"/>
          </p:cNvSpPr>
          <p:nvPr>
            <p:ph type="sldNum" sz="quarter" idx="5"/>
          </p:nvPr>
        </p:nvSpPr>
        <p:spPr/>
        <p:txBody>
          <a:bodyPr/>
          <a:lstStyle/>
          <a:p>
            <a:fld id="{615B37F0-B5B5-4873-843A-F6B8A32A0D0F}" type="slidenum">
              <a:rPr lang="en-US" smtClean="0"/>
              <a:t>9</a:t>
            </a:fld>
            <a:endParaRPr lang="en-US" dirty="0"/>
          </a:p>
        </p:txBody>
      </p:sp>
    </p:spTree>
    <p:extLst>
      <p:ext uri="{BB962C8B-B14F-4D97-AF65-F5344CB8AC3E}">
        <p14:creationId xmlns:p14="http://schemas.microsoft.com/office/powerpoint/2010/main" val="1987581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10/9/2019</a:t>
            </a:r>
            <a:endParaRPr lang="en-US" dirty="0"/>
          </a:p>
        </p:txBody>
      </p:sp>
      <p:sp>
        <p:nvSpPr>
          <p:cNvPr id="5" name="Footer Placeholder 4"/>
          <p:cNvSpPr>
            <a:spLocks noGrp="1"/>
          </p:cNvSpPr>
          <p:nvPr>
            <p:ph type="ftr" sz="quarter" idx="11"/>
          </p:nvPr>
        </p:nvSpPr>
        <p:spPr/>
        <p:txBody>
          <a:bodyPr/>
          <a:lstStyle/>
          <a:p>
            <a:r>
              <a:rPr lang="en-US"/>
              <a:t>PHY 711  Fall 2029 --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10/9/2019</a:t>
            </a:r>
            <a:endParaRPr lang="en-US" dirty="0"/>
          </a:p>
        </p:txBody>
      </p:sp>
      <p:sp>
        <p:nvSpPr>
          <p:cNvPr id="5" name="Footer Placeholder 4"/>
          <p:cNvSpPr>
            <a:spLocks noGrp="1"/>
          </p:cNvSpPr>
          <p:nvPr>
            <p:ph type="ftr" sz="quarter" idx="11"/>
          </p:nvPr>
        </p:nvSpPr>
        <p:spPr/>
        <p:txBody>
          <a:bodyPr/>
          <a:lstStyle/>
          <a:p>
            <a:r>
              <a:rPr lang="en-US"/>
              <a:t>PHY 711  Fall 2029 --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10/9/2019</a:t>
            </a:r>
            <a:endParaRPr lang="en-US" dirty="0"/>
          </a:p>
        </p:txBody>
      </p:sp>
      <p:sp>
        <p:nvSpPr>
          <p:cNvPr id="5" name="Footer Placeholder 4"/>
          <p:cNvSpPr>
            <a:spLocks noGrp="1"/>
          </p:cNvSpPr>
          <p:nvPr>
            <p:ph type="ftr" sz="quarter" idx="11"/>
          </p:nvPr>
        </p:nvSpPr>
        <p:spPr/>
        <p:txBody>
          <a:bodyPr/>
          <a:lstStyle/>
          <a:p>
            <a:r>
              <a:rPr lang="en-US"/>
              <a:t>PHY 711  Fall 2029 --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10/9/2019</a:t>
            </a:r>
            <a:endParaRPr lang="en-US" dirty="0"/>
          </a:p>
        </p:txBody>
      </p:sp>
      <p:sp>
        <p:nvSpPr>
          <p:cNvPr id="5" name="Footer Placeholder 4"/>
          <p:cNvSpPr>
            <a:spLocks noGrp="1"/>
          </p:cNvSpPr>
          <p:nvPr>
            <p:ph type="ftr" sz="quarter" idx="11"/>
          </p:nvPr>
        </p:nvSpPr>
        <p:spPr/>
        <p:txBody>
          <a:bodyPr/>
          <a:lstStyle/>
          <a:p>
            <a:r>
              <a:rPr lang="en-US"/>
              <a:t>PHY 711  Fall 2029 --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10/9/2019</a:t>
            </a:r>
            <a:endParaRPr lang="en-US" dirty="0"/>
          </a:p>
        </p:txBody>
      </p:sp>
      <p:sp>
        <p:nvSpPr>
          <p:cNvPr id="5" name="Footer Placeholder 4"/>
          <p:cNvSpPr>
            <a:spLocks noGrp="1"/>
          </p:cNvSpPr>
          <p:nvPr>
            <p:ph type="ftr" sz="quarter" idx="11"/>
          </p:nvPr>
        </p:nvSpPr>
        <p:spPr/>
        <p:txBody>
          <a:bodyPr/>
          <a:lstStyle/>
          <a:p>
            <a:r>
              <a:rPr lang="en-US"/>
              <a:t>PHY 711  Fall 2029 --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10/9/2019</a:t>
            </a:r>
            <a:endParaRPr lang="en-US" dirty="0"/>
          </a:p>
        </p:txBody>
      </p:sp>
      <p:sp>
        <p:nvSpPr>
          <p:cNvPr id="6" name="Footer Placeholder 5"/>
          <p:cNvSpPr>
            <a:spLocks noGrp="1"/>
          </p:cNvSpPr>
          <p:nvPr>
            <p:ph type="ftr" sz="quarter" idx="11"/>
          </p:nvPr>
        </p:nvSpPr>
        <p:spPr/>
        <p:txBody>
          <a:bodyPr/>
          <a:lstStyle/>
          <a:p>
            <a:r>
              <a:rPr lang="en-US"/>
              <a:t>PHY 711  Fall 2029 --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10/9/2019</a:t>
            </a:r>
            <a:endParaRPr lang="en-US" dirty="0"/>
          </a:p>
        </p:txBody>
      </p:sp>
      <p:sp>
        <p:nvSpPr>
          <p:cNvPr id="8" name="Footer Placeholder 7"/>
          <p:cNvSpPr>
            <a:spLocks noGrp="1"/>
          </p:cNvSpPr>
          <p:nvPr>
            <p:ph type="ftr" sz="quarter" idx="11"/>
          </p:nvPr>
        </p:nvSpPr>
        <p:spPr/>
        <p:txBody>
          <a:bodyPr/>
          <a:lstStyle/>
          <a:p>
            <a:r>
              <a:rPr lang="en-US"/>
              <a:t>PHY 711  Fall 2029 -- Lecture 20</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10/9/2019</a:t>
            </a:r>
            <a:endParaRPr lang="en-US" dirty="0"/>
          </a:p>
        </p:txBody>
      </p:sp>
      <p:sp>
        <p:nvSpPr>
          <p:cNvPr id="4" name="Footer Placeholder 3"/>
          <p:cNvSpPr>
            <a:spLocks noGrp="1"/>
          </p:cNvSpPr>
          <p:nvPr>
            <p:ph type="ftr" sz="quarter" idx="11"/>
          </p:nvPr>
        </p:nvSpPr>
        <p:spPr/>
        <p:txBody>
          <a:bodyPr/>
          <a:lstStyle/>
          <a:p>
            <a:r>
              <a:rPr lang="en-US"/>
              <a:t>PHY 711  Fall 2029 -- Lecture 20</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10/9/2019</a:t>
            </a:r>
            <a:endParaRPr lang="en-US" dirty="0"/>
          </a:p>
        </p:txBody>
      </p:sp>
      <p:sp>
        <p:nvSpPr>
          <p:cNvPr id="6" name="Footer Placeholder 5"/>
          <p:cNvSpPr>
            <a:spLocks noGrp="1"/>
          </p:cNvSpPr>
          <p:nvPr>
            <p:ph type="ftr" sz="quarter" idx="11"/>
          </p:nvPr>
        </p:nvSpPr>
        <p:spPr/>
        <p:txBody>
          <a:bodyPr/>
          <a:lstStyle/>
          <a:p>
            <a:r>
              <a:rPr lang="en-US"/>
              <a:t>PHY 711  Fall 2029 --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10/9/2019</a:t>
            </a:r>
            <a:endParaRPr lang="en-US" dirty="0"/>
          </a:p>
        </p:txBody>
      </p:sp>
      <p:sp>
        <p:nvSpPr>
          <p:cNvPr id="6" name="Footer Placeholder 5"/>
          <p:cNvSpPr>
            <a:spLocks noGrp="1"/>
          </p:cNvSpPr>
          <p:nvPr>
            <p:ph type="ftr" sz="quarter" idx="11"/>
          </p:nvPr>
        </p:nvSpPr>
        <p:spPr/>
        <p:txBody>
          <a:bodyPr/>
          <a:lstStyle/>
          <a:p>
            <a:r>
              <a:rPr lang="en-US"/>
              <a:t>PHY 711  Fall 2029 --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10/9/2019</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711  Fall 2029 -- Lecture 20</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30.bin"/><Relationship Id="rId3" Type="http://schemas.openxmlformats.org/officeDocument/2006/relationships/notesSlide" Target="../notesSlides/notesSlide10.xml"/><Relationship Id="rId7" Type="http://schemas.openxmlformats.org/officeDocument/2006/relationships/image" Target="../media/image26.wmf"/><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29.bin"/><Relationship Id="rId5" Type="http://schemas.openxmlformats.org/officeDocument/2006/relationships/image" Target="../media/image15.wmf"/><Relationship Id="rId4" Type="http://schemas.openxmlformats.org/officeDocument/2006/relationships/oleObject" Target="../embeddings/oleObject28.bin"/><Relationship Id="rId9" Type="http://schemas.openxmlformats.org/officeDocument/2006/relationships/image" Target="../media/image27.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notesSlide" Target="../notesSlides/notesSlide11.xml"/><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32.bin"/><Relationship Id="rId5" Type="http://schemas.openxmlformats.org/officeDocument/2006/relationships/image" Target="../media/image28.wmf"/><Relationship Id="rId4" Type="http://schemas.openxmlformats.org/officeDocument/2006/relationships/oleObject" Target="../embeddings/oleObject31.bin"/><Relationship Id="rId9" Type="http://schemas.openxmlformats.org/officeDocument/2006/relationships/image" Target="../media/image30.w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36.bin"/><Relationship Id="rId3" Type="http://schemas.openxmlformats.org/officeDocument/2006/relationships/notesSlide" Target="../notesSlides/notesSlide13.xml"/><Relationship Id="rId7" Type="http://schemas.openxmlformats.org/officeDocument/2006/relationships/image" Target="../media/image32.wmf"/><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oleObject" Target="../embeddings/oleObject35.bin"/><Relationship Id="rId5" Type="http://schemas.openxmlformats.org/officeDocument/2006/relationships/image" Target="../media/image31.wmf"/><Relationship Id="rId4" Type="http://schemas.openxmlformats.org/officeDocument/2006/relationships/oleObject" Target="../embeddings/oleObject34.bin"/><Relationship Id="rId9" Type="http://schemas.openxmlformats.org/officeDocument/2006/relationships/image" Target="../media/image33.wmf"/></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34.wmf"/><Relationship Id="rId4" Type="http://schemas.openxmlformats.org/officeDocument/2006/relationships/oleObject" Target="../embeddings/oleObject37.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7" Type="http://schemas.openxmlformats.org/officeDocument/2006/relationships/image" Target="../media/image36.wmf"/><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39.bin"/><Relationship Id="rId5" Type="http://schemas.openxmlformats.org/officeDocument/2006/relationships/image" Target="../media/image35.wmf"/><Relationship Id="rId4" Type="http://schemas.openxmlformats.org/officeDocument/2006/relationships/oleObject" Target="../embeddings/oleObject38.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29.wmf"/><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oleObject" Target="../embeddings/oleObject41.bin"/><Relationship Id="rId5" Type="http://schemas.openxmlformats.org/officeDocument/2006/relationships/image" Target="../media/image37.wmf"/><Relationship Id="rId4" Type="http://schemas.openxmlformats.org/officeDocument/2006/relationships/oleObject" Target="../embeddings/oleObject40.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7.xml"/><Relationship Id="rId1" Type="http://schemas.openxmlformats.org/officeDocument/2006/relationships/vmlDrawing" Target="../drawings/vmlDrawing13.vml"/><Relationship Id="rId5" Type="http://schemas.openxmlformats.org/officeDocument/2006/relationships/image" Target="../media/image38.wmf"/><Relationship Id="rId4" Type="http://schemas.openxmlformats.org/officeDocument/2006/relationships/oleObject" Target="../embeddings/oleObject42.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vmlDrawing" Target="../drawings/vmlDrawing14.vml"/><Relationship Id="rId5" Type="http://schemas.openxmlformats.org/officeDocument/2006/relationships/image" Target="../media/image39.wmf"/><Relationship Id="rId4" Type="http://schemas.openxmlformats.org/officeDocument/2006/relationships/oleObject" Target="../embeddings/oleObject43.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40.wmf"/><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45.bin"/><Relationship Id="rId5" Type="http://schemas.openxmlformats.org/officeDocument/2006/relationships/image" Target="../media/image29.wmf"/><Relationship Id="rId4" Type="http://schemas.openxmlformats.org/officeDocument/2006/relationships/oleObject" Target="../embeddings/oleObject44.bin"/></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48.bin"/><Relationship Id="rId3" Type="http://schemas.openxmlformats.org/officeDocument/2006/relationships/notesSlide" Target="../notesSlides/notesSlide20.xml"/><Relationship Id="rId7" Type="http://schemas.openxmlformats.org/officeDocument/2006/relationships/image" Target="../media/image42.wmf"/><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oleObject" Target="../embeddings/oleObject47.bin"/><Relationship Id="rId5" Type="http://schemas.openxmlformats.org/officeDocument/2006/relationships/image" Target="../media/image41.wmf"/><Relationship Id="rId4" Type="http://schemas.openxmlformats.org/officeDocument/2006/relationships/oleObject" Target="../embeddings/oleObject46.bin"/><Relationship Id="rId9" Type="http://schemas.openxmlformats.org/officeDocument/2006/relationships/image" Target="../media/image43.wmf"/></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7" Type="http://schemas.openxmlformats.org/officeDocument/2006/relationships/image" Target="../media/image45.wmf"/><Relationship Id="rId2" Type="http://schemas.openxmlformats.org/officeDocument/2006/relationships/slideLayout" Target="../slideLayouts/slideLayout7.xml"/><Relationship Id="rId1" Type="http://schemas.openxmlformats.org/officeDocument/2006/relationships/vmlDrawing" Target="../drawings/vmlDrawing17.vml"/><Relationship Id="rId6" Type="http://schemas.openxmlformats.org/officeDocument/2006/relationships/oleObject" Target="../embeddings/oleObject50.bin"/><Relationship Id="rId5" Type="http://schemas.openxmlformats.org/officeDocument/2006/relationships/image" Target="../media/image44.wmf"/><Relationship Id="rId4" Type="http://schemas.openxmlformats.org/officeDocument/2006/relationships/oleObject" Target="../embeddings/oleObject49.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18.vml"/><Relationship Id="rId5" Type="http://schemas.openxmlformats.org/officeDocument/2006/relationships/image" Target="../media/image46.wmf"/><Relationship Id="rId4" Type="http://schemas.openxmlformats.org/officeDocument/2006/relationships/oleObject" Target="../embeddings/oleObject51.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19.vml"/><Relationship Id="rId5" Type="http://schemas.openxmlformats.org/officeDocument/2006/relationships/image" Target="../media/image47.wmf"/><Relationship Id="rId4" Type="http://schemas.openxmlformats.org/officeDocument/2006/relationships/oleObject" Target="../embeddings/oleObject52.bin"/></Relationships>
</file>

<file path=ppt/slides/_rels/slide24.x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notesSlide" Target="../notesSlides/notesSlide24.xml"/><Relationship Id="rId7" Type="http://schemas.openxmlformats.org/officeDocument/2006/relationships/oleObject" Target="../embeddings/oleObject54.bin"/><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48.wmf"/><Relationship Id="rId5" Type="http://schemas.openxmlformats.org/officeDocument/2006/relationships/oleObject" Target="../embeddings/oleObject53.bin"/><Relationship Id="rId10" Type="http://schemas.openxmlformats.org/officeDocument/2006/relationships/image" Target="../media/image50.wmf"/><Relationship Id="rId4" Type="http://schemas.openxmlformats.org/officeDocument/2006/relationships/image" Target="../media/image51.png"/><Relationship Id="rId9" Type="http://schemas.openxmlformats.org/officeDocument/2006/relationships/oleObject" Target="../embeddings/oleObject55.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notesSlide" Target="../notesSlides/notesSlide5.xml"/><Relationship Id="rId7"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6.wmf"/><Relationship Id="rId5" Type="http://schemas.openxmlformats.org/officeDocument/2006/relationships/image" Target="../media/image3.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5.w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8.bin"/><Relationship Id="rId3" Type="http://schemas.openxmlformats.org/officeDocument/2006/relationships/notesSlide" Target="../notesSlides/notesSlide6.xml"/><Relationship Id="rId7" Type="http://schemas.openxmlformats.org/officeDocument/2006/relationships/image" Target="../media/image8.wmf"/><Relationship Id="rId12" Type="http://schemas.openxmlformats.org/officeDocument/2006/relationships/image" Target="../media/image10.wmf"/><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oleObject" Target="../embeddings/oleObject7.bin"/><Relationship Id="rId11" Type="http://schemas.openxmlformats.org/officeDocument/2006/relationships/oleObject" Target="../embeddings/oleObject10.bin"/><Relationship Id="rId5" Type="http://schemas.openxmlformats.org/officeDocument/2006/relationships/image" Target="../media/image7.wmf"/><Relationship Id="rId10" Type="http://schemas.openxmlformats.org/officeDocument/2006/relationships/oleObject" Target="../embeddings/oleObject9.bin"/><Relationship Id="rId4" Type="http://schemas.openxmlformats.org/officeDocument/2006/relationships/oleObject" Target="../embeddings/oleObject6.bin"/><Relationship Id="rId9" Type="http://schemas.openxmlformats.org/officeDocument/2006/relationships/image" Target="../media/image9.w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3.bin"/><Relationship Id="rId3" Type="http://schemas.openxmlformats.org/officeDocument/2006/relationships/notesSlide" Target="../notesSlides/notesSlide7.xml"/><Relationship Id="rId7" Type="http://schemas.openxmlformats.org/officeDocument/2006/relationships/image" Target="../media/image12.wmf"/><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2.bin"/><Relationship Id="rId11" Type="http://schemas.openxmlformats.org/officeDocument/2006/relationships/image" Target="../media/image14.wmf"/><Relationship Id="rId5" Type="http://schemas.openxmlformats.org/officeDocument/2006/relationships/image" Target="../media/image11.wmf"/><Relationship Id="rId10" Type="http://schemas.openxmlformats.org/officeDocument/2006/relationships/oleObject" Target="../embeddings/oleObject14.bin"/><Relationship Id="rId4" Type="http://schemas.openxmlformats.org/officeDocument/2006/relationships/oleObject" Target="../embeddings/oleObject11.bin"/><Relationship Id="rId9" Type="http://schemas.openxmlformats.org/officeDocument/2006/relationships/image" Target="../media/image13.wmf"/></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7.bin"/><Relationship Id="rId13" Type="http://schemas.openxmlformats.org/officeDocument/2006/relationships/image" Target="../media/image18.wmf"/><Relationship Id="rId3" Type="http://schemas.openxmlformats.org/officeDocument/2006/relationships/notesSlide" Target="../notesSlides/notesSlide8.xml"/><Relationship Id="rId7" Type="http://schemas.openxmlformats.org/officeDocument/2006/relationships/image" Target="../media/image15.wmf"/><Relationship Id="rId12"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6.bin"/><Relationship Id="rId11" Type="http://schemas.openxmlformats.org/officeDocument/2006/relationships/image" Target="../media/image17.wmf"/><Relationship Id="rId5" Type="http://schemas.openxmlformats.org/officeDocument/2006/relationships/image" Target="../media/image7.wmf"/><Relationship Id="rId10" Type="http://schemas.openxmlformats.org/officeDocument/2006/relationships/oleObject" Target="../embeddings/oleObject18.bin"/><Relationship Id="rId4" Type="http://schemas.openxmlformats.org/officeDocument/2006/relationships/oleObject" Target="../embeddings/oleObject15.bin"/><Relationship Id="rId9" Type="http://schemas.openxmlformats.org/officeDocument/2006/relationships/image" Target="../media/image16.wmf"/></Relationships>
</file>

<file path=ppt/slides/_rels/slide9.xml.rels><?xml version="1.0" encoding="UTF-8" standalone="yes"?>
<Relationships xmlns="http://schemas.openxmlformats.org/package/2006/relationships"><Relationship Id="rId8" Type="http://schemas.openxmlformats.org/officeDocument/2006/relationships/image" Target="../media/image7.wmf"/><Relationship Id="rId13" Type="http://schemas.openxmlformats.org/officeDocument/2006/relationships/oleObject" Target="../embeddings/oleObject24.bin"/><Relationship Id="rId18" Type="http://schemas.openxmlformats.org/officeDocument/2006/relationships/image" Target="../media/image23.wmf"/><Relationship Id="rId3" Type="http://schemas.openxmlformats.org/officeDocument/2006/relationships/notesSlide" Target="../notesSlides/notesSlide9.xml"/><Relationship Id="rId7" Type="http://schemas.openxmlformats.org/officeDocument/2006/relationships/oleObject" Target="../embeddings/oleObject21.bin"/><Relationship Id="rId12" Type="http://schemas.openxmlformats.org/officeDocument/2006/relationships/image" Target="../media/image20.wmf"/><Relationship Id="rId17" Type="http://schemas.openxmlformats.org/officeDocument/2006/relationships/oleObject" Target="../embeddings/oleObject26.bin"/><Relationship Id="rId2" Type="http://schemas.openxmlformats.org/officeDocument/2006/relationships/slideLayout" Target="../slideLayouts/slideLayout7.xml"/><Relationship Id="rId16" Type="http://schemas.openxmlformats.org/officeDocument/2006/relationships/image" Target="../media/image22.wmf"/><Relationship Id="rId20" Type="http://schemas.openxmlformats.org/officeDocument/2006/relationships/image" Target="../media/image24.wmf"/><Relationship Id="rId1" Type="http://schemas.openxmlformats.org/officeDocument/2006/relationships/vmlDrawing" Target="../drawings/vmlDrawing6.vml"/><Relationship Id="rId6" Type="http://schemas.openxmlformats.org/officeDocument/2006/relationships/image" Target="../media/image25.png"/><Relationship Id="rId11" Type="http://schemas.openxmlformats.org/officeDocument/2006/relationships/oleObject" Target="../embeddings/oleObject23.bin"/><Relationship Id="rId5" Type="http://schemas.openxmlformats.org/officeDocument/2006/relationships/image" Target="../media/image19.wmf"/><Relationship Id="rId15" Type="http://schemas.openxmlformats.org/officeDocument/2006/relationships/oleObject" Target="../embeddings/oleObject25.bin"/><Relationship Id="rId10" Type="http://schemas.openxmlformats.org/officeDocument/2006/relationships/image" Target="../media/image15.wmf"/><Relationship Id="rId19" Type="http://schemas.openxmlformats.org/officeDocument/2006/relationships/oleObject" Target="../embeddings/oleObject27.bin"/><Relationship Id="rId4" Type="http://schemas.openxmlformats.org/officeDocument/2006/relationships/oleObject" Target="../embeddings/oleObject20.bin"/><Relationship Id="rId9" Type="http://schemas.openxmlformats.org/officeDocument/2006/relationships/oleObject" Target="../embeddings/oleObject22.bin"/><Relationship Id="rId14" Type="http://schemas.openxmlformats.org/officeDocument/2006/relationships/image" Target="../media/image2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0" y="609600"/>
            <a:ext cx="8915399" cy="5632311"/>
          </a:xfrm>
          <a:prstGeom prst="rect">
            <a:avLst/>
          </a:prstGeom>
          <a:noFill/>
        </p:spPr>
        <p:txBody>
          <a:bodyPr wrap="square" rtlCol="0">
            <a:spAutoFit/>
          </a:bodyPr>
          <a:lstStyle/>
          <a:p>
            <a:pPr algn="ctr"/>
            <a:r>
              <a:rPr lang="en-US" sz="3200" b="1" dirty="0"/>
              <a:t>PHY 711 Classical Mechanics and Mathematical Methods</a:t>
            </a:r>
          </a:p>
          <a:p>
            <a:pPr algn="ctr"/>
            <a:r>
              <a:rPr lang="en-US" sz="3200" b="1" dirty="0"/>
              <a:t>10-10:50 AM  MWF  online or (occasionally) in Olin 103</a:t>
            </a:r>
          </a:p>
          <a:p>
            <a:pPr algn="ctr"/>
            <a:endParaRPr lang="en-US" sz="3200" b="1" dirty="0"/>
          </a:p>
          <a:p>
            <a:pPr algn="ctr"/>
            <a:r>
              <a:rPr lang="en-US" sz="3200" b="1" dirty="0"/>
              <a:t>Plan for Lecture 20 – Chap. 7 (F&amp;W) </a:t>
            </a:r>
            <a:endParaRPr lang="en-US" sz="3200" b="1" dirty="0">
              <a:solidFill>
                <a:schemeClr val="folHlink"/>
              </a:solidFill>
            </a:endParaRPr>
          </a:p>
          <a:p>
            <a:pPr marL="457200" lvl="2" algn="ctr">
              <a:spcBef>
                <a:spcPct val="50000"/>
              </a:spcBef>
            </a:pPr>
            <a:r>
              <a:rPr lang="en-US" sz="3200" b="1" dirty="0">
                <a:solidFill>
                  <a:schemeClr val="folHlink"/>
                </a:solidFill>
              </a:rPr>
              <a:t>Solutions of differential equations</a:t>
            </a:r>
          </a:p>
          <a:p>
            <a:pPr marL="1428750" lvl="3" indent="-514350">
              <a:spcBef>
                <a:spcPct val="50000"/>
              </a:spcBef>
              <a:buFont typeface="+mj-lt"/>
              <a:buAutoNum type="arabicPeriod"/>
            </a:pPr>
            <a:r>
              <a:rPr lang="en-US" sz="2400" b="1" dirty="0">
                <a:solidFill>
                  <a:schemeClr val="folHlink"/>
                </a:solidFill>
              </a:rPr>
              <a:t>Green’s function solution methods based on eigenfunction expansions</a:t>
            </a:r>
          </a:p>
          <a:p>
            <a:pPr marL="1428750" lvl="3" indent="-514350">
              <a:spcBef>
                <a:spcPct val="50000"/>
              </a:spcBef>
              <a:buFont typeface="+mj-lt"/>
              <a:buAutoNum type="arabicPeriod"/>
            </a:pPr>
            <a:r>
              <a:rPr lang="en-US" sz="2400" b="1" dirty="0">
                <a:solidFill>
                  <a:schemeClr val="folHlink"/>
                </a:solidFill>
              </a:rPr>
              <a:t>Green’s function solution methods based on solutions of the homogeneous equations</a:t>
            </a: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0" y="115253"/>
            <a:ext cx="9144000" cy="400110"/>
          </a:xfrm>
          <a:prstGeom prst="rect">
            <a:avLst/>
          </a:prstGeom>
          <a:noFill/>
        </p:spPr>
        <p:txBody>
          <a:bodyPr wrap="square" rtlCol="0">
            <a:spAutoFit/>
          </a:bodyPr>
          <a:lstStyle/>
          <a:p>
            <a:r>
              <a:rPr lang="en-US" sz="2000" dirty="0">
                <a:latin typeface="+mj-lt"/>
              </a:rPr>
              <a:t>Recap -- Rayleigh-Ritz method of estimating the lowest eigenvalue</a:t>
            </a:r>
          </a:p>
        </p:txBody>
      </p:sp>
      <p:graphicFrame>
        <p:nvGraphicFramePr>
          <p:cNvPr id="7" name="Object 6"/>
          <p:cNvGraphicFramePr>
            <a:graphicFrameLocks noChangeAspect="1"/>
          </p:cNvGraphicFramePr>
          <p:nvPr>
            <p:extLst>
              <p:ext uri="{D42A27DB-BD31-4B8C-83A1-F6EECF244321}">
                <p14:modId xmlns:p14="http://schemas.microsoft.com/office/powerpoint/2010/main" val="583414855"/>
              </p:ext>
            </p:extLst>
          </p:nvPr>
        </p:nvGraphicFramePr>
        <p:xfrm>
          <a:off x="3073400" y="2120900"/>
          <a:ext cx="914400" cy="250825"/>
        </p:xfrm>
        <a:graphic>
          <a:graphicData uri="http://schemas.openxmlformats.org/presentationml/2006/ole">
            <mc:AlternateContent xmlns:mc="http://schemas.openxmlformats.org/markup-compatibility/2006">
              <mc:Choice xmlns:v="urn:schemas-microsoft-com:vml" Requires="v">
                <p:oleObj spid="_x0000_s236566" name="Equation" r:id="rId4" imgW="914400" imgH="250560" progId="Equation.DSMT4">
                  <p:embed/>
                </p:oleObj>
              </mc:Choice>
              <mc:Fallback>
                <p:oleObj name="Equation" r:id="rId4" imgW="914400" imgH="250560" progId="Equation.DSMT4">
                  <p:embed/>
                  <p:pic>
                    <p:nvPicPr>
                      <p:cNvPr id="7" name="Object 6"/>
                      <p:cNvPicPr/>
                      <p:nvPr/>
                    </p:nvPicPr>
                    <p:blipFill>
                      <a:blip r:embed="rId5"/>
                      <a:stretch>
                        <a:fillRect/>
                      </a:stretch>
                    </p:blipFill>
                    <p:spPr>
                      <a:xfrm>
                        <a:off x="3073400" y="2120900"/>
                        <a:ext cx="914400" cy="25082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880728741"/>
              </p:ext>
            </p:extLst>
          </p:nvPr>
        </p:nvGraphicFramePr>
        <p:xfrm>
          <a:off x="304800" y="2344686"/>
          <a:ext cx="8479689" cy="1770114"/>
        </p:xfrm>
        <a:graphic>
          <a:graphicData uri="http://schemas.openxmlformats.org/presentationml/2006/ole">
            <mc:AlternateContent xmlns:mc="http://schemas.openxmlformats.org/markup-compatibility/2006">
              <mc:Choice xmlns:v="urn:schemas-microsoft-com:vml" Requires="v">
                <p:oleObj spid="_x0000_s236567" name="Equation" r:id="rId6" imgW="6387840" imgH="1333440" progId="Equation.DSMT4">
                  <p:embed/>
                </p:oleObj>
              </mc:Choice>
              <mc:Fallback>
                <p:oleObj name="Equation" r:id="rId6" imgW="6387840" imgH="1333440" progId="Equation.DSMT4">
                  <p:embed/>
                  <p:pic>
                    <p:nvPicPr>
                      <p:cNvPr id="10" name="Object 9"/>
                      <p:cNvPicPr/>
                      <p:nvPr/>
                    </p:nvPicPr>
                    <p:blipFill>
                      <a:blip r:embed="rId7"/>
                      <a:stretch>
                        <a:fillRect/>
                      </a:stretch>
                    </p:blipFill>
                    <p:spPr>
                      <a:xfrm>
                        <a:off x="304800" y="2344686"/>
                        <a:ext cx="8479689" cy="1770114"/>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014936499"/>
              </p:ext>
            </p:extLst>
          </p:nvPr>
        </p:nvGraphicFramePr>
        <p:xfrm>
          <a:off x="91563" y="585299"/>
          <a:ext cx="8840788" cy="1633537"/>
        </p:xfrm>
        <a:graphic>
          <a:graphicData uri="http://schemas.openxmlformats.org/presentationml/2006/ole">
            <mc:AlternateContent xmlns:mc="http://schemas.openxmlformats.org/markup-compatibility/2006">
              <mc:Choice xmlns:v="urn:schemas-microsoft-com:vml" Requires="v">
                <p:oleObj spid="_x0000_s236568" name="Equation" r:id="rId8" imgW="7213320" imgH="1333440" progId="Equation.DSMT4">
                  <p:embed/>
                </p:oleObj>
              </mc:Choice>
              <mc:Fallback>
                <p:oleObj name="Equation" r:id="rId8" imgW="7213320" imgH="1333440" progId="Equation.DSMT4">
                  <p:embed/>
                  <p:pic>
                    <p:nvPicPr>
                      <p:cNvPr id="11" name="Object 10"/>
                      <p:cNvPicPr/>
                      <p:nvPr/>
                    </p:nvPicPr>
                    <p:blipFill>
                      <a:blip r:embed="rId9"/>
                      <a:stretch>
                        <a:fillRect/>
                      </a:stretch>
                    </p:blipFill>
                    <p:spPr>
                      <a:xfrm>
                        <a:off x="91563" y="585299"/>
                        <a:ext cx="8840788" cy="1633537"/>
                      </a:xfrm>
                      <a:prstGeom prst="rect">
                        <a:avLst/>
                      </a:prstGeom>
                    </p:spPr>
                  </p:pic>
                </p:oleObj>
              </mc:Fallback>
            </mc:AlternateContent>
          </a:graphicData>
        </a:graphic>
      </p:graphicFrame>
      <p:sp>
        <p:nvSpPr>
          <p:cNvPr id="9" name="Left Arrow 8"/>
          <p:cNvSpPr/>
          <p:nvPr/>
        </p:nvSpPr>
        <p:spPr>
          <a:xfrm>
            <a:off x="4745889" y="3527027"/>
            <a:ext cx="304800" cy="366602"/>
          </a:xfrm>
          <a:prstGeom prst="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215757" y="3479496"/>
            <a:ext cx="3733800" cy="461665"/>
          </a:xfrm>
          <a:prstGeom prst="rect">
            <a:avLst/>
          </a:prstGeom>
          <a:noFill/>
        </p:spPr>
        <p:txBody>
          <a:bodyPr wrap="square" rtlCol="0">
            <a:spAutoFit/>
          </a:bodyPr>
          <a:lstStyle/>
          <a:p>
            <a:r>
              <a:rPr lang="en-US" sz="2400" dirty="0">
                <a:solidFill>
                  <a:srgbClr val="FF0000"/>
                </a:solidFill>
                <a:latin typeface="+mj-lt"/>
              </a:rPr>
              <a:t>Exact answer</a:t>
            </a:r>
          </a:p>
        </p:txBody>
      </p:sp>
    </p:spTree>
    <p:extLst>
      <p:ext uri="{BB962C8B-B14F-4D97-AF65-F5344CB8AC3E}">
        <p14:creationId xmlns:p14="http://schemas.microsoft.com/office/powerpoint/2010/main" val="1269861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457200" y="188178"/>
            <a:ext cx="8077200" cy="830997"/>
          </a:xfrm>
          <a:prstGeom prst="rect">
            <a:avLst/>
          </a:prstGeom>
          <a:noFill/>
        </p:spPr>
        <p:txBody>
          <a:bodyPr wrap="square" rtlCol="0">
            <a:spAutoFit/>
          </a:bodyPr>
          <a:lstStyle/>
          <a:p>
            <a:r>
              <a:rPr lang="en-US" sz="2400" dirty="0">
                <a:latin typeface="+mj-lt"/>
              </a:rPr>
              <a:t>Solution to inhomogeneous problem by using Green’s functions</a:t>
            </a:r>
          </a:p>
        </p:txBody>
      </p:sp>
      <p:graphicFrame>
        <p:nvGraphicFramePr>
          <p:cNvPr id="6" name="Object 5"/>
          <p:cNvGraphicFramePr>
            <a:graphicFrameLocks noChangeAspect="1"/>
          </p:cNvGraphicFramePr>
          <p:nvPr>
            <p:extLst>
              <p:ext uri="{D42A27DB-BD31-4B8C-83A1-F6EECF244321}">
                <p14:modId xmlns:p14="http://schemas.microsoft.com/office/powerpoint/2010/main" val="1681368248"/>
              </p:ext>
            </p:extLst>
          </p:nvPr>
        </p:nvGraphicFramePr>
        <p:xfrm>
          <a:off x="609600" y="1144638"/>
          <a:ext cx="6156325" cy="1516062"/>
        </p:xfrm>
        <a:graphic>
          <a:graphicData uri="http://schemas.openxmlformats.org/presentationml/2006/ole">
            <mc:AlternateContent xmlns:mc="http://schemas.openxmlformats.org/markup-compatibility/2006">
              <mc:Choice xmlns:v="urn:schemas-microsoft-com:vml" Requires="v">
                <p:oleObj spid="_x0000_s216198" name="Equation" r:id="rId4" imgW="3873240" imgH="952200" progId="Equation.DSMT4">
                  <p:embed/>
                </p:oleObj>
              </mc:Choice>
              <mc:Fallback>
                <p:oleObj name="Equation" r:id="rId4" imgW="3873240" imgH="952200" progId="Equation.DSMT4">
                  <p:embed/>
                  <p:pic>
                    <p:nvPicPr>
                      <p:cNvPr id="6" name="Object 5"/>
                      <p:cNvPicPr>
                        <a:picLocks noChangeAspect="1" noChangeArrowheads="1"/>
                      </p:cNvPicPr>
                      <p:nvPr/>
                    </p:nvPicPr>
                    <p:blipFill>
                      <a:blip r:embed="rId5"/>
                      <a:srcRect/>
                      <a:stretch>
                        <a:fillRect/>
                      </a:stretch>
                    </p:blipFill>
                    <p:spPr bwMode="auto">
                      <a:xfrm>
                        <a:off x="609600" y="1144638"/>
                        <a:ext cx="6156325" cy="1516062"/>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238778909"/>
              </p:ext>
            </p:extLst>
          </p:nvPr>
        </p:nvGraphicFramePr>
        <p:xfrm>
          <a:off x="457200" y="2660700"/>
          <a:ext cx="7140781" cy="1555750"/>
        </p:xfrm>
        <a:graphic>
          <a:graphicData uri="http://schemas.openxmlformats.org/presentationml/2006/ole">
            <mc:AlternateContent xmlns:mc="http://schemas.openxmlformats.org/markup-compatibility/2006">
              <mc:Choice xmlns:v="urn:schemas-microsoft-com:vml" Requires="v">
                <p:oleObj spid="_x0000_s216199" name="数式" r:id="rId6" imgW="3035160" imgH="660240" progId="Equation.3">
                  <p:embed/>
                </p:oleObj>
              </mc:Choice>
              <mc:Fallback>
                <p:oleObj name="数式" r:id="rId6" imgW="3035160" imgH="660240" progId="Equation.3">
                  <p:embed/>
                  <p:pic>
                    <p:nvPicPr>
                      <p:cNvPr id="7" name="Object 6"/>
                      <p:cNvPicPr>
                        <a:picLocks noChangeAspect="1" noChangeArrowheads="1"/>
                      </p:cNvPicPr>
                      <p:nvPr/>
                    </p:nvPicPr>
                    <p:blipFill>
                      <a:blip r:embed="rId7"/>
                      <a:srcRect/>
                      <a:stretch>
                        <a:fillRect/>
                      </a:stretch>
                    </p:blipFill>
                    <p:spPr bwMode="auto">
                      <a:xfrm>
                        <a:off x="457200" y="2660700"/>
                        <a:ext cx="7140781" cy="1555750"/>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927555001"/>
              </p:ext>
            </p:extLst>
          </p:nvPr>
        </p:nvGraphicFramePr>
        <p:xfrm>
          <a:off x="523875" y="4343400"/>
          <a:ext cx="5465763" cy="1685925"/>
        </p:xfrm>
        <a:graphic>
          <a:graphicData uri="http://schemas.openxmlformats.org/presentationml/2006/ole">
            <mc:AlternateContent xmlns:mc="http://schemas.openxmlformats.org/markup-compatibility/2006">
              <mc:Choice xmlns:v="urn:schemas-microsoft-com:vml" Requires="v">
                <p:oleObj spid="_x0000_s216200" name="Equation" r:id="rId8" imgW="3263760" imgH="1002960" progId="Equation.DSMT4">
                  <p:embed/>
                </p:oleObj>
              </mc:Choice>
              <mc:Fallback>
                <p:oleObj name="Equation" r:id="rId8" imgW="3263760" imgH="1002960" progId="Equation.DSMT4">
                  <p:embed/>
                  <p:pic>
                    <p:nvPicPr>
                      <p:cNvPr id="8" name="Object 7"/>
                      <p:cNvPicPr>
                        <a:picLocks noChangeAspect="1" noChangeArrowheads="1"/>
                      </p:cNvPicPr>
                      <p:nvPr/>
                    </p:nvPicPr>
                    <p:blipFill>
                      <a:blip r:embed="rId9"/>
                      <a:srcRect/>
                      <a:stretch>
                        <a:fillRect/>
                      </a:stretch>
                    </p:blipFill>
                    <p:spPr bwMode="auto">
                      <a:xfrm>
                        <a:off x="523875" y="4343400"/>
                        <a:ext cx="5465763" cy="1685925"/>
                      </a:xfrm>
                      <a:prstGeom prst="rect">
                        <a:avLst/>
                      </a:prstGeom>
                      <a:noFill/>
                      <a:ln>
                        <a:noFill/>
                      </a:ln>
                    </p:spPr>
                  </p:pic>
                </p:oleObj>
              </mc:Fallback>
            </mc:AlternateContent>
          </a:graphicData>
        </a:graphic>
      </p:graphicFrame>
      <p:sp>
        <p:nvSpPr>
          <p:cNvPr id="9" name="TextBox 8"/>
          <p:cNvSpPr txBox="1"/>
          <p:nvPr/>
        </p:nvSpPr>
        <p:spPr>
          <a:xfrm>
            <a:off x="2209800" y="5943600"/>
            <a:ext cx="6553200" cy="461665"/>
          </a:xfrm>
          <a:prstGeom prst="rect">
            <a:avLst/>
          </a:prstGeom>
          <a:noFill/>
        </p:spPr>
        <p:txBody>
          <a:bodyPr wrap="square" rtlCol="0">
            <a:spAutoFit/>
          </a:bodyPr>
          <a:lstStyle/>
          <a:p>
            <a:r>
              <a:rPr lang="en-US" sz="2400" dirty="0">
                <a:latin typeface="+mj-lt"/>
              </a:rPr>
              <a:t>Solution to homogeneous problem</a:t>
            </a:r>
          </a:p>
        </p:txBody>
      </p:sp>
      <p:cxnSp>
        <p:nvCxnSpPr>
          <p:cNvPr id="11" name="Straight Arrow Connector 10"/>
          <p:cNvCxnSpPr/>
          <p:nvPr/>
        </p:nvCxnSpPr>
        <p:spPr>
          <a:xfrm flipH="1" flipV="1">
            <a:off x="2286000" y="5562600"/>
            <a:ext cx="304800" cy="466624"/>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28228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C22188-A55F-4466-AA60-E8640D26A7E9}"/>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12BAD55B-D80F-4177-8487-DC46F103ABD2}"/>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76D9B73F-2C18-4879-B1C9-644B5F0CF0D4}"/>
              </a:ext>
            </a:extLst>
          </p:cNvPr>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TextBox 4">
            <a:extLst>
              <a:ext uri="{FF2B5EF4-FFF2-40B4-BE49-F238E27FC236}">
                <a16:creationId xmlns:a16="http://schemas.microsoft.com/office/drawing/2014/main" id="{DB2B3947-5615-4330-AD05-D4244B78CD71}"/>
              </a:ext>
            </a:extLst>
          </p:cNvPr>
          <p:cNvSpPr txBox="1"/>
          <p:nvPr/>
        </p:nvSpPr>
        <p:spPr>
          <a:xfrm>
            <a:off x="407504" y="1135797"/>
            <a:ext cx="7696200" cy="1200329"/>
          </a:xfrm>
          <a:prstGeom prst="rect">
            <a:avLst/>
          </a:prstGeom>
          <a:noFill/>
        </p:spPr>
        <p:txBody>
          <a:bodyPr wrap="square" rtlCol="0">
            <a:spAutoFit/>
          </a:bodyPr>
          <a:lstStyle/>
          <a:p>
            <a:r>
              <a:rPr lang="en-US" sz="2400" dirty="0">
                <a:latin typeface="+mj-lt"/>
              </a:rPr>
              <a:t>In this lecture, we will discuss several methods of finding this Green’s function.    This topic will also</a:t>
            </a:r>
          </a:p>
          <a:p>
            <a:r>
              <a:rPr lang="en-US" sz="2400" dirty="0">
                <a:latin typeface="+mj-lt"/>
              </a:rPr>
              <a:t>appear in PHY 712 </a:t>
            </a:r>
          </a:p>
        </p:txBody>
      </p:sp>
    </p:spTree>
    <p:extLst>
      <p:ext uri="{BB962C8B-B14F-4D97-AF65-F5344CB8AC3E}">
        <p14:creationId xmlns:p14="http://schemas.microsoft.com/office/powerpoint/2010/main" val="1828714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684274664"/>
              </p:ext>
            </p:extLst>
          </p:nvPr>
        </p:nvGraphicFramePr>
        <p:xfrm>
          <a:off x="1507435" y="2411427"/>
          <a:ext cx="4777902" cy="1515979"/>
        </p:xfrm>
        <a:graphic>
          <a:graphicData uri="http://schemas.openxmlformats.org/presentationml/2006/ole">
            <mc:AlternateContent xmlns:mc="http://schemas.openxmlformats.org/markup-compatibility/2006">
              <mc:Choice xmlns:v="urn:schemas-microsoft-com:vml" Requires="v">
                <p:oleObj spid="_x0000_s215177" name="Equation" r:id="rId4" imgW="3009600" imgH="952200" progId="Equation.DSMT4">
                  <p:embed/>
                </p:oleObj>
              </mc:Choice>
              <mc:Fallback>
                <p:oleObj name="Equation" r:id="rId4" imgW="3009600" imgH="952200" progId="Equation.DSMT4">
                  <p:embed/>
                  <p:pic>
                    <p:nvPicPr>
                      <p:cNvPr id="5" name="Object 4"/>
                      <p:cNvPicPr>
                        <a:picLocks noChangeAspect="1" noChangeArrowheads="1"/>
                      </p:cNvPicPr>
                      <p:nvPr/>
                    </p:nvPicPr>
                    <p:blipFill>
                      <a:blip r:embed="rId5"/>
                      <a:srcRect/>
                      <a:stretch>
                        <a:fillRect/>
                      </a:stretch>
                    </p:blipFill>
                    <p:spPr bwMode="auto">
                      <a:xfrm>
                        <a:off x="1507435" y="2411427"/>
                        <a:ext cx="4777902" cy="1515979"/>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557933188"/>
              </p:ext>
            </p:extLst>
          </p:nvPr>
        </p:nvGraphicFramePr>
        <p:xfrm>
          <a:off x="90090" y="912065"/>
          <a:ext cx="8783638" cy="1443038"/>
        </p:xfrm>
        <a:graphic>
          <a:graphicData uri="http://schemas.openxmlformats.org/presentationml/2006/ole">
            <mc:AlternateContent xmlns:mc="http://schemas.openxmlformats.org/markup-compatibility/2006">
              <mc:Choice xmlns:v="urn:schemas-microsoft-com:vml" Requires="v">
                <p:oleObj spid="_x0000_s215178" name="Equation" r:id="rId6" imgW="5803560" imgH="952200" progId="Equation.DSMT4">
                  <p:embed/>
                </p:oleObj>
              </mc:Choice>
              <mc:Fallback>
                <p:oleObj name="Equation" r:id="rId6" imgW="5803560" imgH="952200" progId="Equation.DSMT4">
                  <p:embed/>
                  <p:pic>
                    <p:nvPicPr>
                      <p:cNvPr id="6" name="Object 5"/>
                      <p:cNvPicPr>
                        <a:picLocks noChangeAspect="1" noChangeArrowheads="1"/>
                      </p:cNvPicPr>
                      <p:nvPr/>
                    </p:nvPicPr>
                    <p:blipFill>
                      <a:blip r:embed="rId7"/>
                      <a:srcRect/>
                      <a:stretch>
                        <a:fillRect/>
                      </a:stretch>
                    </p:blipFill>
                    <p:spPr bwMode="auto">
                      <a:xfrm>
                        <a:off x="90090" y="912065"/>
                        <a:ext cx="8783638" cy="1443038"/>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3159006120"/>
              </p:ext>
            </p:extLst>
          </p:nvPr>
        </p:nvGraphicFramePr>
        <p:xfrm>
          <a:off x="235346" y="3983731"/>
          <a:ext cx="8493125" cy="2481262"/>
        </p:xfrm>
        <a:graphic>
          <a:graphicData uri="http://schemas.openxmlformats.org/presentationml/2006/ole">
            <mc:AlternateContent xmlns:mc="http://schemas.openxmlformats.org/markup-compatibility/2006">
              <mc:Choice xmlns:v="urn:schemas-microsoft-com:vml" Requires="v">
                <p:oleObj spid="_x0000_s215179" name="Equation" r:id="rId8" imgW="5613120" imgH="1638000" progId="Equation.DSMT4">
                  <p:embed/>
                </p:oleObj>
              </mc:Choice>
              <mc:Fallback>
                <p:oleObj name="Equation" r:id="rId8" imgW="5613120" imgH="1638000" progId="Equation.DSMT4">
                  <p:embed/>
                  <p:pic>
                    <p:nvPicPr>
                      <p:cNvPr id="7" name="Object 6"/>
                      <p:cNvPicPr>
                        <a:picLocks noChangeAspect="1" noChangeArrowheads="1"/>
                      </p:cNvPicPr>
                      <p:nvPr/>
                    </p:nvPicPr>
                    <p:blipFill>
                      <a:blip r:embed="rId9"/>
                      <a:srcRect/>
                      <a:stretch>
                        <a:fillRect/>
                      </a:stretch>
                    </p:blipFill>
                    <p:spPr bwMode="auto">
                      <a:xfrm>
                        <a:off x="235346" y="3983731"/>
                        <a:ext cx="8493125" cy="2481262"/>
                      </a:xfrm>
                      <a:prstGeom prst="rect">
                        <a:avLst/>
                      </a:prstGeom>
                      <a:noFill/>
                      <a:ln>
                        <a:noFill/>
                      </a:ln>
                    </p:spPr>
                  </p:pic>
                </p:oleObj>
              </mc:Fallback>
            </mc:AlternateContent>
          </a:graphicData>
        </a:graphic>
      </p:graphicFrame>
      <p:sp>
        <p:nvSpPr>
          <p:cNvPr id="9" name="TextBox 8"/>
          <p:cNvSpPr txBox="1"/>
          <p:nvPr/>
        </p:nvSpPr>
        <p:spPr>
          <a:xfrm>
            <a:off x="180181" y="2570133"/>
            <a:ext cx="1877219" cy="461665"/>
          </a:xfrm>
          <a:prstGeom prst="rect">
            <a:avLst/>
          </a:prstGeom>
          <a:noFill/>
        </p:spPr>
        <p:txBody>
          <a:bodyPr wrap="square" rtlCol="0">
            <a:spAutoFit/>
          </a:bodyPr>
          <a:lstStyle/>
          <a:p>
            <a:r>
              <a:rPr lang="en-US" sz="2400" dirty="0">
                <a:latin typeface="+mj-lt"/>
              </a:rPr>
              <a:t>Recall:</a:t>
            </a:r>
          </a:p>
        </p:txBody>
      </p:sp>
    </p:spTree>
    <p:extLst>
      <p:ext uri="{BB962C8B-B14F-4D97-AF65-F5344CB8AC3E}">
        <p14:creationId xmlns:p14="http://schemas.microsoft.com/office/powerpoint/2010/main" val="39623401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689376198"/>
              </p:ext>
            </p:extLst>
          </p:nvPr>
        </p:nvGraphicFramePr>
        <p:xfrm>
          <a:off x="457200" y="1066800"/>
          <a:ext cx="7543800" cy="2668862"/>
        </p:xfrm>
        <a:graphic>
          <a:graphicData uri="http://schemas.openxmlformats.org/presentationml/2006/ole">
            <mc:AlternateContent xmlns:mc="http://schemas.openxmlformats.org/markup-compatibility/2006">
              <mc:Choice xmlns:v="urn:schemas-microsoft-com:vml" Requires="v">
                <p:oleObj spid="_x0000_s217133" name="数式" r:id="rId4" imgW="3886200" imgH="1371600" progId="Equation.3">
                  <p:embed/>
                </p:oleObj>
              </mc:Choice>
              <mc:Fallback>
                <p:oleObj name="数式" r:id="rId4" imgW="3886200" imgH="1371600" progId="Equation.3">
                  <p:embed/>
                  <p:pic>
                    <p:nvPicPr>
                      <p:cNvPr id="7" name="Object 6"/>
                      <p:cNvPicPr>
                        <a:picLocks noChangeAspect="1" noChangeArrowheads="1"/>
                      </p:cNvPicPr>
                      <p:nvPr/>
                    </p:nvPicPr>
                    <p:blipFill>
                      <a:blip r:embed="rId5"/>
                      <a:srcRect/>
                      <a:stretch>
                        <a:fillRect/>
                      </a:stretch>
                    </p:blipFill>
                    <p:spPr bwMode="auto">
                      <a:xfrm>
                        <a:off x="457200" y="1066800"/>
                        <a:ext cx="7543800" cy="2668862"/>
                      </a:xfrm>
                      <a:prstGeom prst="rect">
                        <a:avLst/>
                      </a:prstGeom>
                      <a:noFill/>
                      <a:ln>
                        <a:noFill/>
                      </a:ln>
                    </p:spPr>
                  </p:pic>
                </p:oleObj>
              </mc:Fallback>
            </mc:AlternateContent>
          </a:graphicData>
        </a:graphic>
      </p:graphicFrame>
      <p:sp>
        <p:nvSpPr>
          <p:cNvPr id="8" name="TextBox 7"/>
          <p:cNvSpPr txBox="1"/>
          <p:nvPr/>
        </p:nvSpPr>
        <p:spPr>
          <a:xfrm>
            <a:off x="228600" y="381000"/>
            <a:ext cx="8229600" cy="461665"/>
          </a:xfrm>
          <a:prstGeom prst="rect">
            <a:avLst/>
          </a:prstGeom>
          <a:noFill/>
        </p:spPr>
        <p:txBody>
          <a:bodyPr wrap="square" rtlCol="0">
            <a:spAutoFit/>
          </a:bodyPr>
          <a:lstStyle/>
          <a:p>
            <a:r>
              <a:rPr lang="en-US" sz="2400" dirty="0">
                <a:latin typeface="+mj-lt"/>
              </a:rPr>
              <a:t>Example Sturm-</a:t>
            </a:r>
            <a:r>
              <a:rPr lang="en-US" sz="2400" dirty="0" err="1">
                <a:latin typeface="+mj-lt"/>
              </a:rPr>
              <a:t>Liouville</a:t>
            </a:r>
            <a:r>
              <a:rPr lang="en-US" sz="2400" dirty="0">
                <a:latin typeface="+mj-lt"/>
              </a:rPr>
              <a:t> problem:</a:t>
            </a:r>
          </a:p>
        </p:txBody>
      </p:sp>
    </p:spTree>
    <p:extLst>
      <p:ext uri="{BB962C8B-B14F-4D97-AF65-F5344CB8AC3E}">
        <p14:creationId xmlns:p14="http://schemas.microsoft.com/office/powerpoint/2010/main" val="1720931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2127225665"/>
              </p:ext>
            </p:extLst>
          </p:nvPr>
        </p:nvGraphicFramePr>
        <p:xfrm>
          <a:off x="457200" y="192087"/>
          <a:ext cx="6794500" cy="3160713"/>
        </p:xfrm>
        <a:graphic>
          <a:graphicData uri="http://schemas.openxmlformats.org/presentationml/2006/ole">
            <mc:AlternateContent xmlns:mc="http://schemas.openxmlformats.org/markup-compatibility/2006">
              <mc:Choice xmlns:v="urn:schemas-microsoft-com:vml" Requires="v">
                <p:oleObj spid="_x0000_s218200" name="数式" r:id="rId4" imgW="3009600" imgH="1396800" progId="Equation.3">
                  <p:embed/>
                </p:oleObj>
              </mc:Choice>
              <mc:Fallback>
                <p:oleObj name="数式" r:id="rId4" imgW="3009600" imgH="1396800" progId="Equation.3">
                  <p:embed/>
                  <p:pic>
                    <p:nvPicPr>
                      <p:cNvPr id="7" name="Object 6"/>
                      <p:cNvPicPr>
                        <a:picLocks noChangeAspect="1" noChangeArrowheads="1"/>
                      </p:cNvPicPr>
                      <p:nvPr/>
                    </p:nvPicPr>
                    <p:blipFill>
                      <a:blip r:embed="rId5"/>
                      <a:srcRect/>
                      <a:stretch>
                        <a:fillRect/>
                      </a:stretch>
                    </p:blipFill>
                    <p:spPr bwMode="auto">
                      <a:xfrm>
                        <a:off x="457200" y="192087"/>
                        <a:ext cx="6794500" cy="3160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3702627229"/>
              </p:ext>
            </p:extLst>
          </p:nvPr>
        </p:nvGraphicFramePr>
        <p:xfrm>
          <a:off x="377825" y="3643313"/>
          <a:ext cx="7970838" cy="2500312"/>
        </p:xfrm>
        <a:graphic>
          <a:graphicData uri="http://schemas.openxmlformats.org/presentationml/2006/ole">
            <mc:AlternateContent xmlns:mc="http://schemas.openxmlformats.org/markup-compatibility/2006">
              <mc:Choice xmlns:v="urn:schemas-microsoft-com:vml" Requires="v">
                <p:oleObj spid="_x0000_s218201" name="数式" r:id="rId6" imgW="3530520" imgH="1104840" progId="Equation.3">
                  <p:embed/>
                </p:oleObj>
              </mc:Choice>
              <mc:Fallback>
                <p:oleObj name="数式" r:id="rId6" imgW="3530520" imgH="1104840" progId="Equation.3">
                  <p:embed/>
                  <p:pic>
                    <p:nvPicPr>
                      <p:cNvPr id="8" name="Object 7"/>
                      <p:cNvPicPr>
                        <a:picLocks noChangeAspect="1" noChangeArrowheads="1"/>
                      </p:cNvPicPr>
                      <p:nvPr/>
                    </p:nvPicPr>
                    <p:blipFill>
                      <a:blip r:embed="rId7"/>
                      <a:srcRect/>
                      <a:stretch>
                        <a:fillRect/>
                      </a:stretch>
                    </p:blipFill>
                    <p:spPr bwMode="auto">
                      <a:xfrm>
                        <a:off x="377825" y="3643313"/>
                        <a:ext cx="7970838" cy="2500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36089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8" name="Object 7"/>
          <p:cNvGraphicFramePr>
            <a:graphicFrameLocks noChangeAspect="1"/>
          </p:cNvGraphicFramePr>
          <p:nvPr>
            <p:extLst>
              <p:ext uri="{D42A27DB-BD31-4B8C-83A1-F6EECF244321}">
                <p14:modId xmlns:p14="http://schemas.microsoft.com/office/powerpoint/2010/main" val="2086469602"/>
              </p:ext>
            </p:extLst>
          </p:nvPr>
        </p:nvGraphicFramePr>
        <p:xfrm>
          <a:off x="477253" y="2133600"/>
          <a:ext cx="7885113" cy="2471738"/>
        </p:xfrm>
        <a:graphic>
          <a:graphicData uri="http://schemas.openxmlformats.org/presentationml/2006/ole">
            <mc:AlternateContent xmlns:mc="http://schemas.openxmlformats.org/markup-compatibility/2006">
              <mc:Choice xmlns:v="urn:schemas-microsoft-com:vml" Requires="v">
                <p:oleObj spid="_x0000_s219224" name="数式" r:id="rId4" imgW="3492360" imgH="1091880" progId="Equation.3">
                  <p:embed/>
                </p:oleObj>
              </mc:Choice>
              <mc:Fallback>
                <p:oleObj name="数式" r:id="rId4" imgW="3492360" imgH="1091880" progId="Equation.3">
                  <p:embed/>
                  <p:pic>
                    <p:nvPicPr>
                      <p:cNvPr id="8" name="Object 7"/>
                      <p:cNvPicPr>
                        <a:picLocks noChangeAspect="1" noChangeArrowheads="1"/>
                      </p:cNvPicPr>
                      <p:nvPr/>
                    </p:nvPicPr>
                    <p:blipFill>
                      <a:blip r:embed="rId5"/>
                      <a:srcRect/>
                      <a:stretch>
                        <a:fillRect/>
                      </a:stretch>
                    </p:blipFill>
                    <p:spPr bwMode="auto">
                      <a:xfrm>
                        <a:off x="477253" y="2133600"/>
                        <a:ext cx="7885113" cy="247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58323065"/>
              </p:ext>
            </p:extLst>
          </p:nvPr>
        </p:nvGraphicFramePr>
        <p:xfrm>
          <a:off x="304800" y="457200"/>
          <a:ext cx="7140781" cy="1555750"/>
        </p:xfrm>
        <a:graphic>
          <a:graphicData uri="http://schemas.openxmlformats.org/presentationml/2006/ole">
            <mc:AlternateContent xmlns:mc="http://schemas.openxmlformats.org/markup-compatibility/2006">
              <mc:Choice xmlns:v="urn:schemas-microsoft-com:vml" Requires="v">
                <p:oleObj spid="_x0000_s219225" name="数式" r:id="rId6" imgW="3035160" imgH="660240" progId="Equation.3">
                  <p:embed/>
                </p:oleObj>
              </mc:Choice>
              <mc:Fallback>
                <p:oleObj name="数式" r:id="rId6" imgW="3035160" imgH="660240" progId="Equation.3">
                  <p:embed/>
                  <p:pic>
                    <p:nvPicPr>
                      <p:cNvPr id="5" name="Object 4"/>
                      <p:cNvPicPr>
                        <a:picLocks noChangeAspect="1" noChangeArrowheads="1"/>
                      </p:cNvPicPr>
                      <p:nvPr/>
                    </p:nvPicPr>
                    <p:blipFill>
                      <a:blip r:embed="rId7"/>
                      <a:srcRect/>
                      <a:stretch>
                        <a:fillRect/>
                      </a:stretch>
                    </p:blipFill>
                    <p:spPr bwMode="auto">
                      <a:xfrm>
                        <a:off x="304800" y="457200"/>
                        <a:ext cx="7140781" cy="155575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35528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graphicFrame>
        <p:nvGraphicFramePr>
          <p:cNvPr id="9" name="Object 8"/>
          <p:cNvGraphicFramePr>
            <a:graphicFrameLocks noChangeAspect="1"/>
          </p:cNvGraphicFramePr>
          <p:nvPr>
            <p:extLst>
              <p:ext uri="{D42A27DB-BD31-4B8C-83A1-F6EECF244321}">
                <p14:modId xmlns:p14="http://schemas.microsoft.com/office/powerpoint/2010/main" val="3273576642"/>
              </p:ext>
            </p:extLst>
          </p:nvPr>
        </p:nvGraphicFramePr>
        <p:xfrm>
          <a:off x="270668" y="304800"/>
          <a:ext cx="8602663" cy="5413375"/>
        </p:xfrm>
        <a:graphic>
          <a:graphicData uri="http://schemas.openxmlformats.org/presentationml/2006/ole">
            <mc:AlternateContent xmlns:mc="http://schemas.openxmlformats.org/markup-compatibility/2006">
              <mc:Choice xmlns:v="urn:schemas-microsoft-com:vml" Requires="v">
                <p:oleObj spid="_x0000_s220205" name="Equation" r:id="rId4" imgW="4431960" imgH="2781000" progId="Equation.DSMT4">
                  <p:embed/>
                </p:oleObj>
              </mc:Choice>
              <mc:Fallback>
                <p:oleObj name="Equation" r:id="rId4" imgW="4431960" imgH="2781000" progId="Equation.DSMT4">
                  <p:embed/>
                  <p:pic>
                    <p:nvPicPr>
                      <p:cNvPr id="9" name="Object 8"/>
                      <p:cNvPicPr>
                        <a:picLocks noChangeAspect="1" noChangeArrowheads="1"/>
                      </p:cNvPicPr>
                      <p:nvPr/>
                    </p:nvPicPr>
                    <p:blipFill>
                      <a:blip r:embed="rId5"/>
                      <a:srcRect/>
                      <a:stretch>
                        <a:fillRect/>
                      </a:stretch>
                    </p:blipFill>
                    <p:spPr bwMode="auto">
                      <a:xfrm>
                        <a:off x="270668" y="304800"/>
                        <a:ext cx="8602663" cy="5413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5244153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2914337310"/>
              </p:ext>
            </p:extLst>
          </p:nvPr>
        </p:nvGraphicFramePr>
        <p:xfrm>
          <a:off x="685800" y="136525"/>
          <a:ext cx="8094349" cy="6513513"/>
        </p:xfrm>
        <a:graphic>
          <a:graphicData uri="http://schemas.openxmlformats.org/presentationml/2006/ole">
            <mc:AlternateContent xmlns:mc="http://schemas.openxmlformats.org/markup-compatibility/2006">
              <mc:Choice xmlns:v="urn:schemas-microsoft-com:vml" Requires="v">
                <p:oleObj spid="_x0000_s221231" name="Equation" r:id="rId4" imgW="4559040" imgH="3657600" progId="Equation.DSMT4">
                  <p:embed/>
                </p:oleObj>
              </mc:Choice>
              <mc:Fallback>
                <p:oleObj name="Equation" r:id="rId4" imgW="4559040" imgH="3657600" progId="Equation.DSMT4">
                  <p:embed/>
                  <p:pic>
                    <p:nvPicPr>
                      <p:cNvPr id="5" name="Object 4"/>
                      <p:cNvPicPr>
                        <a:picLocks noChangeAspect="1" noChangeArrowheads="1"/>
                      </p:cNvPicPr>
                      <p:nvPr/>
                    </p:nvPicPr>
                    <p:blipFill>
                      <a:blip r:embed="rId5"/>
                      <a:srcRect/>
                      <a:stretch>
                        <a:fillRect/>
                      </a:stretch>
                    </p:blipFill>
                    <p:spPr bwMode="auto">
                      <a:xfrm>
                        <a:off x="685800" y="136525"/>
                        <a:ext cx="8094349" cy="6513513"/>
                      </a:xfrm>
                      <a:prstGeom prst="rect">
                        <a:avLst/>
                      </a:prstGeom>
                      <a:noFill/>
                      <a:ln>
                        <a:noFill/>
                      </a:ln>
                    </p:spPr>
                  </p:pic>
                </p:oleObj>
              </mc:Fallback>
            </mc:AlternateContent>
          </a:graphicData>
        </a:graphic>
      </p:graphicFrame>
      <p:sp>
        <p:nvSpPr>
          <p:cNvPr id="6" name="TextBox 5">
            <a:extLst>
              <a:ext uri="{FF2B5EF4-FFF2-40B4-BE49-F238E27FC236}">
                <a16:creationId xmlns:a16="http://schemas.microsoft.com/office/drawing/2014/main" id="{8687EF94-092A-4DE2-BD8C-4DF3EC40F4A9}"/>
              </a:ext>
            </a:extLst>
          </p:cNvPr>
          <p:cNvSpPr txBox="1"/>
          <p:nvPr/>
        </p:nvSpPr>
        <p:spPr>
          <a:xfrm>
            <a:off x="6019800" y="5562600"/>
            <a:ext cx="2760349" cy="830997"/>
          </a:xfrm>
          <a:prstGeom prst="rect">
            <a:avLst/>
          </a:prstGeom>
          <a:noFill/>
        </p:spPr>
        <p:txBody>
          <a:bodyPr wrap="square" rtlCol="0">
            <a:spAutoFit/>
          </a:bodyPr>
          <a:lstStyle/>
          <a:p>
            <a:r>
              <a:rPr lang="en-US" sz="2400" dirty="0">
                <a:latin typeface="+mj-lt"/>
              </a:rPr>
              <a:t>Hurray!  Same as before.</a:t>
            </a:r>
          </a:p>
        </p:txBody>
      </p:sp>
    </p:spTree>
    <p:extLst>
      <p:ext uri="{BB962C8B-B14F-4D97-AF65-F5344CB8AC3E}">
        <p14:creationId xmlns:p14="http://schemas.microsoft.com/office/powerpoint/2010/main" val="6731198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TextBox 4"/>
          <p:cNvSpPr txBox="1"/>
          <p:nvPr/>
        </p:nvSpPr>
        <p:spPr>
          <a:xfrm>
            <a:off x="457200" y="228600"/>
            <a:ext cx="8229600" cy="830997"/>
          </a:xfrm>
          <a:prstGeom prst="rect">
            <a:avLst/>
          </a:prstGeom>
          <a:noFill/>
        </p:spPr>
        <p:txBody>
          <a:bodyPr wrap="square" rtlCol="0">
            <a:spAutoFit/>
          </a:bodyPr>
          <a:lstStyle/>
          <a:p>
            <a:r>
              <a:rPr lang="en-US" sz="2400" dirty="0">
                <a:latin typeface="+mj-lt"/>
              </a:rPr>
              <a:t>More details on the general method of constructing Green’s functions using homogeneous solution</a:t>
            </a:r>
          </a:p>
        </p:txBody>
      </p:sp>
      <p:graphicFrame>
        <p:nvGraphicFramePr>
          <p:cNvPr id="6" name="Object 5"/>
          <p:cNvGraphicFramePr>
            <a:graphicFrameLocks noChangeAspect="1"/>
          </p:cNvGraphicFramePr>
          <p:nvPr>
            <p:extLst>
              <p:ext uri="{D42A27DB-BD31-4B8C-83A1-F6EECF244321}">
                <p14:modId xmlns:p14="http://schemas.microsoft.com/office/powerpoint/2010/main" val="166391095"/>
              </p:ext>
            </p:extLst>
          </p:nvPr>
        </p:nvGraphicFramePr>
        <p:xfrm>
          <a:off x="479219" y="1143000"/>
          <a:ext cx="7140781" cy="1555750"/>
        </p:xfrm>
        <a:graphic>
          <a:graphicData uri="http://schemas.openxmlformats.org/presentationml/2006/ole">
            <mc:AlternateContent xmlns:mc="http://schemas.openxmlformats.org/markup-compatibility/2006">
              <mc:Choice xmlns:v="urn:schemas-microsoft-com:vml" Requires="v">
                <p:oleObj spid="_x0000_s222298" name="数式" r:id="rId4" imgW="3035160" imgH="660240" progId="Equation.3">
                  <p:embed/>
                </p:oleObj>
              </mc:Choice>
              <mc:Fallback>
                <p:oleObj name="数式" r:id="rId4" imgW="3035160" imgH="660240" progId="Equation.3">
                  <p:embed/>
                  <p:pic>
                    <p:nvPicPr>
                      <p:cNvPr id="6" name="Object 5"/>
                      <p:cNvPicPr>
                        <a:picLocks noChangeAspect="1" noChangeArrowheads="1"/>
                      </p:cNvPicPr>
                      <p:nvPr/>
                    </p:nvPicPr>
                    <p:blipFill>
                      <a:blip r:embed="rId5"/>
                      <a:srcRect/>
                      <a:stretch>
                        <a:fillRect/>
                      </a:stretch>
                    </p:blipFill>
                    <p:spPr bwMode="auto">
                      <a:xfrm>
                        <a:off x="479219" y="1143000"/>
                        <a:ext cx="7140781" cy="1555750"/>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53259733"/>
              </p:ext>
            </p:extLst>
          </p:nvPr>
        </p:nvGraphicFramePr>
        <p:xfrm>
          <a:off x="685800" y="2984157"/>
          <a:ext cx="8239125" cy="3052919"/>
        </p:xfrm>
        <a:graphic>
          <a:graphicData uri="http://schemas.openxmlformats.org/presentationml/2006/ole">
            <mc:AlternateContent xmlns:mc="http://schemas.openxmlformats.org/markup-compatibility/2006">
              <mc:Choice xmlns:v="urn:schemas-microsoft-com:vml" Requires="v">
                <p:oleObj spid="_x0000_s222299" name="Equation" r:id="rId6" imgW="5181480" imgH="1917360" progId="Equation.DSMT4">
                  <p:embed/>
                </p:oleObj>
              </mc:Choice>
              <mc:Fallback>
                <p:oleObj name="Equation" r:id="rId6" imgW="5181480" imgH="1917360" progId="Equation.DSMT4">
                  <p:embed/>
                  <p:pic>
                    <p:nvPicPr>
                      <p:cNvPr id="7" name="Object 6"/>
                      <p:cNvPicPr>
                        <a:picLocks noChangeAspect="1" noChangeArrowheads="1"/>
                      </p:cNvPicPr>
                      <p:nvPr/>
                    </p:nvPicPr>
                    <p:blipFill>
                      <a:blip r:embed="rId7"/>
                      <a:srcRect/>
                      <a:stretch>
                        <a:fillRect/>
                      </a:stretch>
                    </p:blipFill>
                    <p:spPr bwMode="auto">
                      <a:xfrm>
                        <a:off x="685800" y="2984157"/>
                        <a:ext cx="8239125" cy="3052919"/>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538730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6BFCD53-6779-46C2-96EC-A1D6511D4FF5}"/>
              </a:ext>
            </a:extLst>
          </p:cNvPr>
          <p:cNvPicPr>
            <a:picLocks noChangeAspect="1"/>
          </p:cNvPicPr>
          <p:nvPr/>
        </p:nvPicPr>
        <p:blipFill>
          <a:blip r:embed="rId3"/>
          <a:stretch>
            <a:fillRect/>
          </a:stretch>
        </p:blipFill>
        <p:spPr>
          <a:xfrm>
            <a:off x="561975" y="484395"/>
            <a:ext cx="8582025" cy="5629275"/>
          </a:xfrm>
          <a:prstGeom prst="rect">
            <a:avLst/>
          </a:prstGeom>
        </p:spPr>
      </p:pic>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6" name="Right Arrow 5"/>
          <p:cNvSpPr/>
          <p:nvPr/>
        </p:nvSpPr>
        <p:spPr>
          <a:xfrm>
            <a:off x="228600" y="51054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527169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167088095"/>
              </p:ext>
            </p:extLst>
          </p:nvPr>
        </p:nvGraphicFramePr>
        <p:xfrm>
          <a:off x="363538" y="263525"/>
          <a:ext cx="8323262" cy="3930650"/>
        </p:xfrm>
        <a:graphic>
          <a:graphicData uri="http://schemas.openxmlformats.org/presentationml/2006/ole">
            <mc:AlternateContent xmlns:mc="http://schemas.openxmlformats.org/markup-compatibility/2006">
              <mc:Choice xmlns:v="urn:schemas-microsoft-com:vml" Requires="v">
                <p:oleObj spid="_x0000_s223363" name="Equation" r:id="rId4" imgW="6756120" imgH="3187440" progId="Equation.DSMT4">
                  <p:embed/>
                </p:oleObj>
              </mc:Choice>
              <mc:Fallback>
                <p:oleObj name="Equation" r:id="rId4" imgW="6756120" imgH="3187440" progId="Equation.DSMT4">
                  <p:embed/>
                  <p:pic>
                    <p:nvPicPr>
                      <p:cNvPr id="5" name="Object 4"/>
                      <p:cNvPicPr>
                        <a:picLocks noChangeAspect="1" noChangeArrowheads="1"/>
                      </p:cNvPicPr>
                      <p:nvPr/>
                    </p:nvPicPr>
                    <p:blipFill>
                      <a:blip r:embed="rId5"/>
                      <a:srcRect/>
                      <a:stretch>
                        <a:fillRect/>
                      </a:stretch>
                    </p:blipFill>
                    <p:spPr bwMode="auto">
                      <a:xfrm>
                        <a:off x="363538" y="263525"/>
                        <a:ext cx="8323262" cy="3930650"/>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539356803"/>
              </p:ext>
            </p:extLst>
          </p:nvPr>
        </p:nvGraphicFramePr>
        <p:xfrm>
          <a:off x="482600" y="4003938"/>
          <a:ext cx="7004301" cy="858838"/>
        </p:xfrm>
        <a:graphic>
          <a:graphicData uri="http://schemas.openxmlformats.org/presentationml/2006/ole">
            <mc:AlternateContent xmlns:mc="http://schemas.openxmlformats.org/markup-compatibility/2006">
              <mc:Choice xmlns:v="urn:schemas-microsoft-com:vml" Requires="v">
                <p:oleObj spid="_x0000_s223364" name="Equation" r:id="rId6" imgW="4660560" imgH="571320" progId="Equation.DSMT4">
                  <p:embed/>
                </p:oleObj>
              </mc:Choice>
              <mc:Fallback>
                <p:oleObj name="Equation" r:id="rId6" imgW="4660560" imgH="571320" progId="Equation.DSMT4">
                  <p:embed/>
                  <p:pic>
                    <p:nvPicPr>
                      <p:cNvPr id="6" name="Object 5"/>
                      <p:cNvPicPr/>
                      <p:nvPr/>
                    </p:nvPicPr>
                    <p:blipFill>
                      <a:blip r:embed="rId7"/>
                      <a:stretch>
                        <a:fillRect/>
                      </a:stretch>
                    </p:blipFill>
                    <p:spPr>
                      <a:xfrm>
                        <a:off x="482600" y="4003938"/>
                        <a:ext cx="7004301" cy="858838"/>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798243786"/>
              </p:ext>
            </p:extLst>
          </p:nvPr>
        </p:nvGraphicFramePr>
        <p:xfrm>
          <a:off x="457200" y="4921250"/>
          <a:ext cx="8483601" cy="1435100"/>
        </p:xfrm>
        <a:graphic>
          <a:graphicData uri="http://schemas.openxmlformats.org/presentationml/2006/ole">
            <mc:AlternateContent xmlns:mc="http://schemas.openxmlformats.org/markup-compatibility/2006">
              <mc:Choice xmlns:v="urn:schemas-microsoft-com:vml" Requires="v">
                <p:oleObj spid="_x0000_s223365" name="Equation" r:id="rId8" imgW="5333760" imgH="901440" progId="Equation.DSMT4">
                  <p:embed/>
                </p:oleObj>
              </mc:Choice>
              <mc:Fallback>
                <p:oleObj name="Equation" r:id="rId8" imgW="5333760" imgH="901440" progId="Equation.DSMT4">
                  <p:embed/>
                  <p:pic>
                    <p:nvPicPr>
                      <p:cNvPr id="7" name="Object 6"/>
                      <p:cNvPicPr>
                        <a:picLocks noChangeAspect="1" noChangeArrowheads="1"/>
                      </p:cNvPicPr>
                      <p:nvPr/>
                    </p:nvPicPr>
                    <p:blipFill>
                      <a:blip r:embed="rId9"/>
                      <a:srcRect/>
                      <a:stretch>
                        <a:fillRect/>
                      </a:stretch>
                    </p:blipFill>
                    <p:spPr bwMode="auto">
                      <a:xfrm>
                        <a:off x="457200" y="4921250"/>
                        <a:ext cx="8483601" cy="14351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41478730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693401417"/>
              </p:ext>
            </p:extLst>
          </p:nvPr>
        </p:nvGraphicFramePr>
        <p:xfrm>
          <a:off x="590550" y="1908175"/>
          <a:ext cx="8350250" cy="2430463"/>
        </p:xfrm>
        <a:graphic>
          <a:graphicData uri="http://schemas.openxmlformats.org/presentationml/2006/ole">
            <mc:AlternateContent xmlns:mc="http://schemas.openxmlformats.org/markup-compatibility/2006">
              <mc:Choice xmlns:v="urn:schemas-microsoft-com:vml" Requires="v">
                <p:oleObj spid="_x0000_s224348" name="Equation" r:id="rId4" imgW="5956200" imgH="1726920" progId="Equation.DSMT4">
                  <p:embed/>
                </p:oleObj>
              </mc:Choice>
              <mc:Fallback>
                <p:oleObj name="Equation" r:id="rId4" imgW="5956200" imgH="1726920" progId="Equation.DSMT4">
                  <p:embed/>
                  <p:pic>
                    <p:nvPicPr>
                      <p:cNvPr id="5" name="Object 4"/>
                      <p:cNvPicPr>
                        <a:picLocks noChangeAspect="1" noChangeArrowheads="1"/>
                      </p:cNvPicPr>
                      <p:nvPr/>
                    </p:nvPicPr>
                    <p:blipFill>
                      <a:blip r:embed="rId5"/>
                      <a:srcRect/>
                      <a:stretch>
                        <a:fillRect/>
                      </a:stretch>
                    </p:blipFill>
                    <p:spPr bwMode="auto">
                      <a:xfrm>
                        <a:off x="590550" y="1908175"/>
                        <a:ext cx="8350250" cy="2430463"/>
                      </a:xfrm>
                      <a:prstGeom prst="rect">
                        <a:avLst/>
                      </a:prstGeom>
                      <a:noFill/>
                      <a:ln>
                        <a:noFill/>
                      </a:ln>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73844473"/>
              </p:ext>
            </p:extLst>
          </p:nvPr>
        </p:nvGraphicFramePr>
        <p:xfrm>
          <a:off x="457200" y="381000"/>
          <a:ext cx="6332556" cy="990600"/>
        </p:xfrm>
        <a:graphic>
          <a:graphicData uri="http://schemas.openxmlformats.org/presentationml/2006/ole">
            <mc:AlternateContent xmlns:mc="http://schemas.openxmlformats.org/markup-compatibility/2006">
              <mc:Choice xmlns:v="urn:schemas-microsoft-com:vml" Requires="v">
                <p:oleObj spid="_x0000_s224349" name="Equation" r:id="rId6" imgW="3987720" imgH="622080" progId="Equation.DSMT4">
                  <p:embed/>
                </p:oleObj>
              </mc:Choice>
              <mc:Fallback>
                <p:oleObj name="Equation" r:id="rId6" imgW="3987720" imgH="622080" progId="Equation.DSMT4">
                  <p:embed/>
                  <p:pic>
                    <p:nvPicPr>
                      <p:cNvPr id="6" name="Object 5"/>
                      <p:cNvPicPr>
                        <a:picLocks noChangeAspect="1" noChangeArrowheads="1"/>
                      </p:cNvPicPr>
                      <p:nvPr/>
                    </p:nvPicPr>
                    <p:blipFill>
                      <a:blip r:embed="rId7"/>
                      <a:srcRect/>
                      <a:stretch>
                        <a:fillRect/>
                      </a:stretch>
                    </p:blipFill>
                    <p:spPr bwMode="auto">
                      <a:xfrm>
                        <a:off x="457200" y="381000"/>
                        <a:ext cx="6332556" cy="990600"/>
                      </a:xfrm>
                      <a:prstGeom prst="rect">
                        <a:avLst/>
                      </a:prstGeom>
                      <a:noFill/>
                      <a:ln>
                        <a:noFill/>
                      </a:ln>
                    </p:spPr>
                  </p:pic>
                </p:oleObj>
              </mc:Fallback>
            </mc:AlternateContent>
          </a:graphicData>
        </a:graphic>
      </p:graphicFrame>
      <p:sp>
        <p:nvSpPr>
          <p:cNvPr id="7" name="TextBox 6">
            <a:extLst>
              <a:ext uri="{FF2B5EF4-FFF2-40B4-BE49-F238E27FC236}">
                <a16:creationId xmlns:a16="http://schemas.microsoft.com/office/drawing/2014/main" id="{6C53058E-3B6D-46B8-AE25-FE47A8EB28C9}"/>
              </a:ext>
            </a:extLst>
          </p:cNvPr>
          <p:cNvSpPr txBox="1"/>
          <p:nvPr/>
        </p:nvSpPr>
        <p:spPr>
          <a:xfrm>
            <a:off x="457200" y="4724400"/>
            <a:ext cx="8153400" cy="830997"/>
          </a:xfrm>
          <a:prstGeom prst="rect">
            <a:avLst/>
          </a:prstGeom>
          <a:noFill/>
        </p:spPr>
        <p:txBody>
          <a:bodyPr wrap="square" rtlCol="0">
            <a:spAutoFit/>
          </a:bodyPr>
          <a:lstStyle/>
          <a:p>
            <a:r>
              <a:rPr lang="en-US" sz="2400" dirty="0">
                <a:latin typeface="+mj-lt"/>
              </a:rPr>
              <a:t>Note that the integral has to be performed in two  parts; the method only works for one dimension.</a:t>
            </a:r>
          </a:p>
        </p:txBody>
      </p:sp>
    </p:spTree>
    <p:extLst>
      <p:ext uri="{BB962C8B-B14F-4D97-AF65-F5344CB8AC3E}">
        <p14:creationId xmlns:p14="http://schemas.microsoft.com/office/powerpoint/2010/main" val="4056503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EBA51E-6892-4CE5-BD6D-4E6C81C96455}"/>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6580AC96-2741-4781-BDB6-A10AED54B428}"/>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982385A2-D21B-4E8C-AB92-A0FB89BCF25A}"/>
              </a:ext>
            </a:extLst>
          </p:cNvPr>
          <p:cNvSpPr>
            <a:spLocks noGrp="1"/>
          </p:cNvSpPr>
          <p:nvPr>
            <p:ph type="sldNum" sz="quarter" idx="12"/>
          </p:nvPr>
        </p:nvSpPr>
        <p:spPr/>
        <p:txBody>
          <a:bodyPr/>
          <a:lstStyle/>
          <a:p>
            <a:fld id="{CE368B07-CEBF-4C80-90AF-53B34FA04CF3}" type="slidenum">
              <a:rPr lang="en-US" smtClean="0"/>
              <a:t>22</a:t>
            </a:fld>
            <a:endParaRPr lang="en-US" dirty="0"/>
          </a:p>
        </p:txBody>
      </p:sp>
      <p:graphicFrame>
        <p:nvGraphicFramePr>
          <p:cNvPr id="5" name="Object 4">
            <a:extLst>
              <a:ext uri="{FF2B5EF4-FFF2-40B4-BE49-F238E27FC236}">
                <a16:creationId xmlns:a16="http://schemas.microsoft.com/office/drawing/2014/main" id="{1BC1051B-BF90-4C15-ADA1-E1D23F5BF9DD}"/>
              </a:ext>
            </a:extLst>
          </p:cNvPr>
          <p:cNvGraphicFramePr>
            <a:graphicFrameLocks noChangeAspect="1"/>
          </p:cNvGraphicFramePr>
          <p:nvPr>
            <p:extLst>
              <p:ext uri="{D42A27DB-BD31-4B8C-83A1-F6EECF244321}">
                <p14:modId xmlns:p14="http://schemas.microsoft.com/office/powerpoint/2010/main" val="2033004515"/>
              </p:ext>
            </p:extLst>
          </p:nvPr>
        </p:nvGraphicFramePr>
        <p:xfrm>
          <a:off x="492369" y="159971"/>
          <a:ext cx="8383712" cy="5943600"/>
        </p:xfrm>
        <a:graphic>
          <a:graphicData uri="http://schemas.openxmlformats.org/presentationml/2006/ole">
            <mc:AlternateContent xmlns:mc="http://schemas.openxmlformats.org/markup-compatibility/2006">
              <mc:Choice xmlns:v="urn:schemas-microsoft-com:vml" Requires="v">
                <p:oleObj spid="_x0000_s243717" name="Equation" r:id="rId4" imgW="4406760" imgH="3124080" progId="Equation.DSMT4">
                  <p:embed/>
                </p:oleObj>
              </mc:Choice>
              <mc:Fallback>
                <p:oleObj name="Equation" r:id="rId4" imgW="4406760" imgH="3124080" progId="Equation.DSMT4">
                  <p:embed/>
                  <p:pic>
                    <p:nvPicPr>
                      <p:cNvPr id="5" name="Object 4">
                        <a:extLst>
                          <a:ext uri="{FF2B5EF4-FFF2-40B4-BE49-F238E27FC236}">
                            <a16:creationId xmlns:a16="http://schemas.microsoft.com/office/drawing/2014/main" id="{1BC1051B-BF90-4C15-ADA1-E1D23F5BF9DD}"/>
                          </a:ext>
                        </a:extLst>
                      </p:cNvPr>
                      <p:cNvPicPr/>
                      <p:nvPr/>
                    </p:nvPicPr>
                    <p:blipFill>
                      <a:blip r:embed="rId5"/>
                      <a:stretch>
                        <a:fillRect/>
                      </a:stretch>
                    </p:blipFill>
                    <p:spPr>
                      <a:xfrm>
                        <a:off x="492369" y="159971"/>
                        <a:ext cx="8383712" cy="5943600"/>
                      </a:xfrm>
                      <a:prstGeom prst="rect">
                        <a:avLst/>
                      </a:prstGeom>
                    </p:spPr>
                  </p:pic>
                </p:oleObj>
              </mc:Fallback>
            </mc:AlternateContent>
          </a:graphicData>
        </a:graphic>
      </p:graphicFrame>
    </p:spTree>
    <p:extLst>
      <p:ext uri="{BB962C8B-B14F-4D97-AF65-F5344CB8AC3E}">
        <p14:creationId xmlns:p14="http://schemas.microsoft.com/office/powerpoint/2010/main" val="10668200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0234626-210F-4DC7-AD06-7FF6B5DB36A4}"/>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6C9B387B-2F63-4F54-A121-EBC83CF541AF}"/>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DA38C11B-02CD-4E51-BAC2-581D2C51B7D4}"/>
              </a:ext>
            </a:extLst>
          </p:cNvPr>
          <p:cNvSpPr>
            <a:spLocks noGrp="1"/>
          </p:cNvSpPr>
          <p:nvPr>
            <p:ph type="sldNum" sz="quarter" idx="12"/>
          </p:nvPr>
        </p:nvSpPr>
        <p:spPr/>
        <p:txBody>
          <a:bodyPr/>
          <a:lstStyle/>
          <a:p>
            <a:fld id="{CE368B07-CEBF-4C80-90AF-53B34FA04CF3}" type="slidenum">
              <a:rPr lang="en-US" smtClean="0"/>
              <a:t>23</a:t>
            </a:fld>
            <a:endParaRPr lang="en-US" dirty="0"/>
          </a:p>
        </p:txBody>
      </p:sp>
      <p:graphicFrame>
        <p:nvGraphicFramePr>
          <p:cNvPr id="5" name="Object 4">
            <a:extLst>
              <a:ext uri="{FF2B5EF4-FFF2-40B4-BE49-F238E27FC236}">
                <a16:creationId xmlns:a16="http://schemas.microsoft.com/office/drawing/2014/main" id="{2D11027B-A0D7-45E0-80CF-F2C75B215C6C}"/>
              </a:ext>
            </a:extLst>
          </p:cNvPr>
          <p:cNvGraphicFramePr>
            <a:graphicFrameLocks noChangeAspect="1"/>
          </p:cNvGraphicFramePr>
          <p:nvPr>
            <p:extLst>
              <p:ext uri="{D42A27DB-BD31-4B8C-83A1-F6EECF244321}">
                <p14:modId xmlns:p14="http://schemas.microsoft.com/office/powerpoint/2010/main" val="1802890927"/>
              </p:ext>
            </p:extLst>
          </p:nvPr>
        </p:nvGraphicFramePr>
        <p:xfrm>
          <a:off x="326658" y="171450"/>
          <a:ext cx="8383588" cy="6184900"/>
        </p:xfrm>
        <a:graphic>
          <a:graphicData uri="http://schemas.openxmlformats.org/presentationml/2006/ole">
            <mc:AlternateContent xmlns:mc="http://schemas.openxmlformats.org/markup-compatibility/2006">
              <mc:Choice xmlns:v="urn:schemas-microsoft-com:vml" Requires="v">
                <p:oleObj spid="_x0000_s244741" name="Equation" r:id="rId4" imgW="4406760" imgH="3251160" progId="Equation.DSMT4">
                  <p:embed/>
                </p:oleObj>
              </mc:Choice>
              <mc:Fallback>
                <p:oleObj name="Equation" r:id="rId4" imgW="4406760" imgH="3251160" progId="Equation.DSMT4">
                  <p:embed/>
                  <p:pic>
                    <p:nvPicPr>
                      <p:cNvPr id="5" name="Object 4">
                        <a:extLst>
                          <a:ext uri="{FF2B5EF4-FFF2-40B4-BE49-F238E27FC236}">
                            <a16:creationId xmlns:a16="http://schemas.microsoft.com/office/drawing/2014/main" id="{2D11027B-A0D7-45E0-80CF-F2C75B215C6C}"/>
                          </a:ext>
                        </a:extLst>
                      </p:cNvPr>
                      <p:cNvPicPr/>
                      <p:nvPr/>
                    </p:nvPicPr>
                    <p:blipFill>
                      <a:blip r:embed="rId5"/>
                      <a:stretch>
                        <a:fillRect/>
                      </a:stretch>
                    </p:blipFill>
                    <p:spPr>
                      <a:xfrm>
                        <a:off x="326658" y="171450"/>
                        <a:ext cx="8383588" cy="6184900"/>
                      </a:xfrm>
                      <a:prstGeom prst="rect">
                        <a:avLst/>
                      </a:prstGeom>
                    </p:spPr>
                  </p:pic>
                </p:oleObj>
              </mc:Fallback>
            </mc:AlternateContent>
          </a:graphicData>
        </a:graphic>
      </p:graphicFrame>
    </p:spTree>
    <p:extLst>
      <p:ext uri="{BB962C8B-B14F-4D97-AF65-F5344CB8AC3E}">
        <p14:creationId xmlns:p14="http://schemas.microsoft.com/office/powerpoint/2010/main" val="1557552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85A0A41-D50D-4279-B2B0-E21636AA70BB}"/>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432F6E49-631C-4D8E-9113-6110A407965B}"/>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52F331BE-5773-43B0-B602-FDDEF7173285}"/>
              </a:ext>
            </a:extLst>
          </p:cNvPr>
          <p:cNvSpPr>
            <a:spLocks noGrp="1"/>
          </p:cNvSpPr>
          <p:nvPr>
            <p:ph type="sldNum" sz="quarter" idx="12"/>
          </p:nvPr>
        </p:nvSpPr>
        <p:spPr/>
        <p:txBody>
          <a:bodyPr/>
          <a:lstStyle/>
          <a:p>
            <a:fld id="{CE368B07-CEBF-4C80-90AF-53B34FA04CF3}" type="slidenum">
              <a:rPr lang="en-US" smtClean="0"/>
              <a:t>24</a:t>
            </a:fld>
            <a:endParaRPr lang="en-US" dirty="0"/>
          </a:p>
        </p:txBody>
      </p:sp>
      <p:pic>
        <p:nvPicPr>
          <p:cNvPr id="5" name="Picture 4">
            <a:extLst>
              <a:ext uri="{FF2B5EF4-FFF2-40B4-BE49-F238E27FC236}">
                <a16:creationId xmlns:a16="http://schemas.microsoft.com/office/drawing/2014/main" id="{CB2D27AE-0CBA-40EE-AF9B-487B5BE0F936}"/>
              </a:ext>
            </a:extLst>
          </p:cNvPr>
          <p:cNvPicPr>
            <a:picLocks noChangeAspect="1"/>
          </p:cNvPicPr>
          <p:nvPr/>
        </p:nvPicPr>
        <p:blipFill>
          <a:blip r:embed="rId4"/>
          <a:stretch>
            <a:fillRect/>
          </a:stretch>
        </p:blipFill>
        <p:spPr>
          <a:xfrm>
            <a:off x="228600" y="2683120"/>
            <a:ext cx="8267700" cy="3790950"/>
          </a:xfrm>
          <a:prstGeom prst="rect">
            <a:avLst/>
          </a:prstGeom>
        </p:spPr>
      </p:pic>
      <p:graphicFrame>
        <p:nvGraphicFramePr>
          <p:cNvPr id="6" name="Object 5">
            <a:extLst>
              <a:ext uri="{FF2B5EF4-FFF2-40B4-BE49-F238E27FC236}">
                <a16:creationId xmlns:a16="http://schemas.microsoft.com/office/drawing/2014/main" id="{7DCA8D34-2853-4DD2-A34B-804EA7573BF7}"/>
              </a:ext>
            </a:extLst>
          </p:cNvPr>
          <p:cNvGraphicFramePr>
            <a:graphicFrameLocks noChangeAspect="1"/>
          </p:cNvGraphicFramePr>
          <p:nvPr>
            <p:extLst>
              <p:ext uri="{D42A27DB-BD31-4B8C-83A1-F6EECF244321}">
                <p14:modId xmlns:p14="http://schemas.microsoft.com/office/powerpoint/2010/main" val="1148642509"/>
              </p:ext>
            </p:extLst>
          </p:nvPr>
        </p:nvGraphicFramePr>
        <p:xfrm>
          <a:off x="4876800" y="4237689"/>
          <a:ext cx="520700" cy="564092"/>
        </p:xfrm>
        <a:graphic>
          <a:graphicData uri="http://schemas.openxmlformats.org/presentationml/2006/ole">
            <mc:AlternateContent xmlns:mc="http://schemas.openxmlformats.org/markup-compatibility/2006">
              <mc:Choice xmlns:v="urn:schemas-microsoft-com:vml" Requires="v">
                <p:oleObj spid="_x0000_s245773" name="Equation" r:id="rId5" imgW="152280" imgH="164880" progId="Equation.DSMT4">
                  <p:embed/>
                </p:oleObj>
              </mc:Choice>
              <mc:Fallback>
                <p:oleObj name="Equation" r:id="rId5" imgW="152280" imgH="164880" progId="Equation.DSMT4">
                  <p:embed/>
                  <p:pic>
                    <p:nvPicPr>
                      <p:cNvPr id="6" name="Object 5">
                        <a:extLst>
                          <a:ext uri="{FF2B5EF4-FFF2-40B4-BE49-F238E27FC236}">
                            <a16:creationId xmlns:a16="http://schemas.microsoft.com/office/drawing/2014/main" id="{7DCA8D34-2853-4DD2-A34B-804EA7573BF7}"/>
                          </a:ext>
                        </a:extLst>
                      </p:cNvPr>
                      <p:cNvPicPr/>
                      <p:nvPr/>
                    </p:nvPicPr>
                    <p:blipFill>
                      <a:blip r:embed="rId6"/>
                      <a:stretch>
                        <a:fillRect/>
                      </a:stretch>
                    </p:blipFill>
                    <p:spPr>
                      <a:xfrm>
                        <a:off x="4876800" y="4237689"/>
                        <a:ext cx="520700" cy="564092"/>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0010AE23-7293-4BD1-A851-7DB30FB393EA}"/>
              </a:ext>
            </a:extLst>
          </p:cNvPr>
          <p:cNvGraphicFramePr>
            <a:graphicFrameLocks noChangeAspect="1"/>
          </p:cNvGraphicFramePr>
          <p:nvPr>
            <p:extLst>
              <p:ext uri="{D42A27DB-BD31-4B8C-83A1-F6EECF244321}">
                <p14:modId xmlns:p14="http://schemas.microsoft.com/office/powerpoint/2010/main" val="308457639"/>
              </p:ext>
            </p:extLst>
          </p:nvPr>
        </p:nvGraphicFramePr>
        <p:xfrm>
          <a:off x="3135923" y="3791439"/>
          <a:ext cx="788987" cy="728296"/>
        </p:xfrm>
        <a:graphic>
          <a:graphicData uri="http://schemas.openxmlformats.org/presentationml/2006/ole">
            <mc:AlternateContent xmlns:mc="http://schemas.openxmlformats.org/markup-compatibility/2006">
              <mc:Choice xmlns:v="urn:schemas-microsoft-com:vml" Requires="v">
                <p:oleObj spid="_x0000_s245774" name="Equation" r:id="rId7" imgW="164880" imgH="152280" progId="Equation.DSMT4">
                  <p:embed/>
                </p:oleObj>
              </mc:Choice>
              <mc:Fallback>
                <p:oleObj name="Equation" r:id="rId7" imgW="164880" imgH="152280" progId="Equation.DSMT4">
                  <p:embed/>
                  <p:pic>
                    <p:nvPicPr>
                      <p:cNvPr id="7" name="Object 6">
                        <a:extLst>
                          <a:ext uri="{FF2B5EF4-FFF2-40B4-BE49-F238E27FC236}">
                            <a16:creationId xmlns:a16="http://schemas.microsoft.com/office/drawing/2014/main" id="{0010AE23-7293-4BD1-A851-7DB30FB393EA}"/>
                          </a:ext>
                        </a:extLst>
                      </p:cNvPr>
                      <p:cNvPicPr/>
                      <p:nvPr/>
                    </p:nvPicPr>
                    <p:blipFill>
                      <a:blip r:embed="rId8"/>
                      <a:stretch>
                        <a:fillRect/>
                      </a:stretch>
                    </p:blipFill>
                    <p:spPr>
                      <a:xfrm>
                        <a:off x="3135923" y="3791439"/>
                        <a:ext cx="788987" cy="728296"/>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61785E55-7503-47DE-9585-CDEB5F62C700}"/>
              </a:ext>
            </a:extLst>
          </p:cNvPr>
          <p:cNvGraphicFramePr>
            <a:graphicFrameLocks noChangeAspect="1"/>
          </p:cNvGraphicFramePr>
          <p:nvPr>
            <p:extLst>
              <p:ext uri="{D42A27DB-BD31-4B8C-83A1-F6EECF244321}">
                <p14:modId xmlns:p14="http://schemas.microsoft.com/office/powerpoint/2010/main" val="1676909009"/>
              </p:ext>
            </p:extLst>
          </p:nvPr>
        </p:nvGraphicFramePr>
        <p:xfrm>
          <a:off x="438149" y="152400"/>
          <a:ext cx="5106185" cy="2753335"/>
        </p:xfrm>
        <a:graphic>
          <a:graphicData uri="http://schemas.openxmlformats.org/presentationml/2006/ole">
            <mc:AlternateContent xmlns:mc="http://schemas.openxmlformats.org/markup-compatibility/2006">
              <mc:Choice xmlns:v="urn:schemas-microsoft-com:vml" Requires="v">
                <p:oleObj spid="_x0000_s245775" name="Equation" r:id="rId9" imgW="2590560" imgH="1396800" progId="Equation.DSMT4">
                  <p:embed/>
                </p:oleObj>
              </mc:Choice>
              <mc:Fallback>
                <p:oleObj name="Equation" r:id="rId9" imgW="2590560" imgH="1396800" progId="Equation.DSMT4">
                  <p:embed/>
                  <p:pic>
                    <p:nvPicPr>
                      <p:cNvPr id="8" name="Object 7">
                        <a:extLst>
                          <a:ext uri="{FF2B5EF4-FFF2-40B4-BE49-F238E27FC236}">
                            <a16:creationId xmlns:a16="http://schemas.microsoft.com/office/drawing/2014/main" id="{61785E55-7503-47DE-9585-CDEB5F62C700}"/>
                          </a:ext>
                        </a:extLst>
                      </p:cNvPr>
                      <p:cNvPicPr/>
                      <p:nvPr/>
                    </p:nvPicPr>
                    <p:blipFill>
                      <a:blip r:embed="rId10"/>
                      <a:stretch>
                        <a:fillRect/>
                      </a:stretch>
                    </p:blipFill>
                    <p:spPr>
                      <a:xfrm>
                        <a:off x="438149" y="152400"/>
                        <a:ext cx="5106185" cy="2753335"/>
                      </a:xfrm>
                      <a:prstGeom prst="rect">
                        <a:avLst/>
                      </a:prstGeom>
                    </p:spPr>
                  </p:pic>
                </p:oleObj>
              </mc:Fallback>
            </mc:AlternateContent>
          </a:graphicData>
        </a:graphic>
      </p:graphicFrame>
    </p:spTree>
    <p:extLst>
      <p:ext uri="{BB962C8B-B14F-4D97-AF65-F5344CB8AC3E}">
        <p14:creationId xmlns:p14="http://schemas.microsoft.com/office/powerpoint/2010/main" val="1800342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0A6213-C179-462A-A624-7C9618FDAFFD}"/>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DEB1713C-2A09-4568-88CC-9A529829F957}"/>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F50093D3-7FDA-4314-BFDC-954238A4341E}"/>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7" name="TextBox 6">
            <a:extLst>
              <a:ext uri="{FF2B5EF4-FFF2-40B4-BE49-F238E27FC236}">
                <a16:creationId xmlns:a16="http://schemas.microsoft.com/office/drawing/2014/main" id="{51219265-0203-44FE-8588-2E1C3A4193C7}"/>
              </a:ext>
            </a:extLst>
          </p:cNvPr>
          <p:cNvSpPr txBox="1"/>
          <p:nvPr/>
        </p:nvSpPr>
        <p:spPr>
          <a:xfrm>
            <a:off x="228600" y="533400"/>
            <a:ext cx="8382000" cy="3046988"/>
          </a:xfrm>
          <a:prstGeom prst="rect">
            <a:avLst/>
          </a:prstGeom>
          <a:noFill/>
        </p:spPr>
        <p:txBody>
          <a:bodyPr wrap="square" rtlCol="0">
            <a:spAutoFit/>
          </a:bodyPr>
          <a:lstStyle/>
          <a:p>
            <a:r>
              <a:rPr lang="en-US" sz="2400" dirty="0">
                <a:latin typeface="+mj-lt"/>
              </a:rPr>
              <a:t>Plan for next week.    Take home exam will be available on Monday 10/12/2020   and due Monday 10/19/2020.   It is an open book/open note exam.    According to the honor code, it must be your own work.   You may consult with me, but NO ONE ELSE.    The problems are likely to be similar to those you have had for homework.       The synchronous lectures will continue  through this period, but no additional homework will be assigned.</a:t>
            </a:r>
          </a:p>
        </p:txBody>
      </p:sp>
    </p:spTree>
    <p:extLst>
      <p:ext uri="{BB962C8B-B14F-4D97-AF65-F5344CB8AC3E}">
        <p14:creationId xmlns:p14="http://schemas.microsoft.com/office/powerpoint/2010/main" val="675819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760296-7240-45DE-BD62-AF2C76EB8B5C}"/>
              </a:ext>
            </a:extLst>
          </p:cNvPr>
          <p:cNvSpPr>
            <a:spLocks noGrp="1"/>
          </p:cNvSpPr>
          <p:nvPr>
            <p:ph type="dt" sz="half" idx="10"/>
          </p:nvPr>
        </p:nvSpPr>
        <p:spPr/>
        <p:txBody>
          <a:bodyPr/>
          <a:lstStyle/>
          <a:p>
            <a:r>
              <a:rPr lang="en-US"/>
              <a:t>10/9/2019</a:t>
            </a:r>
            <a:endParaRPr lang="en-US" dirty="0"/>
          </a:p>
        </p:txBody>
      </p:sp>
      <p:sp>
        <p:nvSpPr>
          <p:cNvPr id="3" name="Footer Placeholder 2">
            <a:extLst>
              <a:ext uri="{FF2B5EF4-FFF2-40B4-BE49-F238E27FC236}">
                <a16:creationId xmlns:a16="http://schemas.microsoft.com/office/drawing/2014/main" id="{4EC8DE12-29A3-4352-BDDB-B133715D1CE8}"/>
              </a:ext>
            </a:extLst>
          </p:cNvPr>
          <p:cNvSpPr>
            <a:spLocks noGrp="1"/>
          </p:cNvSpPr>
          <p:nvPr>
            <p:ph type="ftr" sz="quarter" idx="11"/>
          </p:nvPr>
        </p:nvSpPr>
        <p:spPr/>
        <p:txBody>
          <a:bodyPr/>
          <a:lstStyle/>
          <a:p>
            <a:r>
              <a:rPr lang="en-US"/>
              <a:t>PHY 711  Fall 2029 -- Lecture 20</a:t>
            </a:r>
            <a:endParaRPr lang="en-US" dirty="0"/>
          </a:p>
        </p:txBody>
      </p:sp>
      <p:sp>
        <p:nvSpPr>
          <p:cNvPr id="4" name="Slide Number Placeholder 3">
            <a:extLst>
              <a:ext uri="{FF2B5EF4-FFF2-40B4-BE49-F238E27FC236}">
                <a16:creationId xmlns:a16="http://schemas.microsoft.com/office/drawing/2014/main" id="{9107EDED-6679-4A94-9226-AE4F8F7A0720}"/>
              </a:ext>
            </a:extLst>
          </p:cNvPr>
          <p:cNvSpPr>
            <a:spLocks noGrp="1"/>
          </p:cNvSpPr>
          <p:nvPr>
            <p:ph type="sldNum" sz="quarter" idx="12"/>
          </p:nvPr>
        </p:nvSpPr>
        <p:spPr/>
        <p:txBody>
          <a:bodyPr/>
          <a:lstStyle/>
          <a:p>
            <a:fld id="{CE368B07-CEBF-4C80-90AF-53B34FA04CF3}" type="slidenum">
              <a:rPr lang="en-US" smtClean="0"/>
              <a:t>4</a:t>
            </a:fld>
            <a:endParaRPr lang="en-US" dirty="0"/>
          </a:p>
        </p:txBody>
      </p:sp>
      <p:graphicFrame>
        <p:nvGraphicFramePr>
          <p:cNvPr id="5" name="Object 4">
            <a:extLst>
              <a:ext uri="{FF2B5EF4-FFF2-40B4-BE49-F238E27FC236}">
                <a16:creationId xmlns:a16="http://schemas.microsoft.com/office/drawing/2014/main" id="{C8DCCE4A-C2FF-460A-84F5-8A3AE6CF3FC4}"/>
              </a:ext>
            </a:extLst>
          </p:cNvPr>
          <p:cNvGraphicFramePr>
            <a:graphicFrameLocks noChangeAspect="1"/>
          </p:cNvGraphicFramePr>
          <p:nvPr>
            <p:extLst>
              <p:ext uri="{D42A27DB-BD31-4B8C-83A1-F6EECF244321}">
                <p14:modId xmlns:p14="http://schemas.microsoft.com/office/powerpoint/2010/main" val="404517413"/>
              </p:ext>
            </p:extLst>
          </p:nvPr>
        </p:nvGraphicFramePr>
        <p:xfrm>
          <a:off x="389731" y="914400"/>
          <a:ext cx="8364538" cy="3157997"/>
        </p:xfrm>
        <a:graphic>
          <a:graphicData uri="http://schemas.openxmlformats.org/presentationml/2006/ole">
            <mc:AlternateContent xmlns:mc="http://schemas.openxmlformats.org/markup-compatibility/2006">
              <mc:Choice xmlns:v="urn:schemas-microsoft-com:vml" Requires="v">
                <p:oleObj spid="_x0000_s231434" name="数式" r:id="rId4" imgW="4178160" imgH="1574640" progId="Equation.3">
                  <p:embed/>
                </p:oleObj>
              </mc:Choice>
              <mc:Fallback>
                <p:oleObj name="数式" r:id="rId4" imgW="4178160" imgH="1574640" progId="Equation.3">
                  <p:embed/>
                  <p:pic>
                    <p:nvPicPr>
                      <p:cNvPr id="6" name="Object 5"/>
                      <p:cNvPicPr>
                        <a:picLocks noChangeAspect="1" noChangeArrowheads="1"/>
                      </p:cNvPicPr>
                      <p:nvPr/>
                    </p:nvPicPr>
                    <p:blipFill>
                      <a:blip r:embed="rId5"/>
                      <a:srcRect/>
                      <a:stretch>
                        <a:fillRect/>
                      </a:stretch>
                    </p:blipFill>
                    <p:spPr bwMode="auto">
                      <a:xfrm>
                        <a:off x="389731" y="914400"/>
                        <a:ext cx="8364538" cy="3157997"/>
                      </a:xfrm>
                      <a:prstGeom prst="rect">
                        <a:avLst/>
                      </a:prstGeom>
                      <a:noFill/>
                      <a:ln>
                        <a:noFill/>
                      </a:ln>
                    </p:spPr>
                  </p:pic>
                </p:oleObj>
              </mc:Fallback>
            </mc:AlternateContent>
          </a:graphicData>
        </a:graphic>
      </p:graphicFrame>
      <p:sp>
        <p:nvSpPr>
          <p:cNvPr id="6" name="TextBox 5">
            <a:extLst>
              <a:ext uri="{FF2B5EF4-FFF2-40B4-BE49-F238E27FC236}">
                <a16:creationId xmlns:a16="http://schemas.microsoft.com/office/drawing/2014/main" id="{61094DD8-ACF8-4D7F-A975-B4B3AC47A500}"/>
              </a:ext>
            </a:extLst>
          </p:cNvPr>
          <p:cNvSpPr txBox="1"/>
          <p:nvPr/>
        </p:nvSpPr>
        <p:spPr>
          <a:xfrm>
            <a:off x="76200" y="136525"/>
            <a:ext cx="8763000" cy="461665"/>
          </a:xfrm>
          <a:prstGeom prst="rect">
            <a:avLst/>
          </a:prstGeom>
          <a:noFill/>
        </p:spPr>
        <p:txBody>
          <a:bodyPr wrap="square" rtlCol="0">
            <a:spAutoFit/>
          </a:bodyPr>
          <a:lstStyle/>
          <a:p>
            <a:r>
              <a:rPr lang="en-US" sz="2400" dirty="0">
                <a:latin typeface="+mj-lt"/>
              </a:rPr>
              <a:t>Review – Sturm-Liouville equations defined over a range of x.</a:t>
            </a:r>
          </a:p>
        </p:txBody>
      </p:sp>
      <p:sp>
        <p:nvSpPr>
          <p:cNvPr id="7" name="TextBox 6">
            <a:extLst>
              <a:ext uri="{FF2B5EF4-FFF2-40B4-BE49-F238E27FC236}">
                <a16:creationId xmlns:a16="http://schemas.microsoft.com/office/drawing/2014/main" id="{5F2BF629-6AA0-4FAB-AA9C-D8DD864161E9}"/>
              </a:ext>
            </a:extLst>
          </p:cNvPr>
          <p:cNvSpPr txBox="1"/>
          <p:nvPr/>
        </p:nvSpPr>
        <p:spPr>
          <a:xfrm>
            <a:off x="474662" y="4343400"/>
            <a:ext cx="8059738" cy="1938992"/>
          </a:xfrm>
          <a:prstGeom prst="rect">
            <a:avLst/>
          </a:prstGeom>
          <a:noFill/>
        </p:spPr>
        <p:txBody>
          <a:bodyPr wrap="square" rtlCol="0">
            <a:spAutoFit/>
          </a:bodyPr>
          <a:lstStyle/>
          <a:p>
            <a:r>
              <a:rPr lang="en-US" sz="2400" dirty="0">
                <a:latin typeface="+mj-lt"/>
              </a:rPr>
              <a:t>Note that, because Sturm-Liouville operator is Hermitian, the eigenvalues are real and the eigenfunctions are orthogonal.   In the last lecture, we argued that the eigenfunctions form a “complete” set over the range of x defined for the particular system.</a:t>
            </a:r>
          </a:p>
        </p:txBody>
      </p:sp>
    </p:spTree>
    <p:extLst>
      <p:ext uri="{BB962C8B-B14F-4D97-AF65-F5344CB8AC3E}">
        <p14:creationId xmlns:p14="http://schemas.microsoft.com/office/powerpoint/2010/main" val="9132863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304799" y="76200"/>
            <a:ext cx="8449469" cy="461665"/>
          </a:xfrm>
          <a:prstGeom prst="rect">
            <a:avLst/>
          </a:prstGeom>
          <a:noFill/>
        </p:spPr>
        <p:txBody>
          <a:bodyPr wrap="square" rtlCol="0">
            <a:spAutoFit/>
          </a:bodyPr>
          <a:lstStyle/>
          <a:p>
            <a:r>
              <a:rPr lang="en-US" sz="2400" dirty="0">
                <a:latin typeface="+mj-lt"/>
              </a:rPr>
              <a:t>Eigenvalues and </a:t>
            </a:r>
            <a:r>
              <a:rPr lang="en-US" sz="2400" dirty="0" err="1">
                <a:latin typeface="+mj-lt"/>
              </a:rPr>
              <a:t>eigenfunctions</a:t>
            </a:r>
            <a:r>
              <a:rPr lang="en-US" sz="2400" dirty="0">
                <a:latin typeface="+mj-lt"/>
              </a:rPr>
              <a:t> of Sturm-</a:t>
            </a:r>
            <a:r>
              <a:rPr lang="en-US" sz="2400" dirty="0" err="1">
                <a:latin typeface="+mj-lt"/>
              </a:rPr>
              <a:t>Liouville</a:t>
            </a:r>
            <a:r>
              <a:rPr lang="en-US" sz="2400" dirty="0">
                <a:latin typeface="+mj-lt"/>
              </a:rPr>
              <a:t> equations</a:t>
            </a:r>
          </a:p>
        </p:txBody>
      </p:sp>
      <p:graphicFrame>
        <p:nvGraphicFramePr>
          <p:cNvPr id="6" name="Object 5"/>
          <p:cNvGraphicFramePr>
            <a:graphicFrameLocks noChangeAspect="1"/>
          </p:cNvGraphicFramePr>
          <p:nvPr>
            <p:extLst>
              <p:ext uri="{D42A27DB-BD31-4B8C-83A1-F6EECF244321}">
                <p14:modId xmlns:p14="http://schemas.microsoft.com/office/powerpoint/2010/main" val="3673414580"/>
              </p:ext>
            </p:extLst>
          </p:nvPr>
        </p:nvGraphicFramePr>
        <p:xfrm>
          <a:off x="451338" y="539733"/>
          <a:ext cx="6095207" cy="1520956"/>
        </p:xfrm>
        <a:graphic>
          <a:graphicData uri="http://schemas.openxmlformats.org/presentationml/2006/ole">
            <mc:AlternateContent xmlns:mc="http://schemas.openxmlformats.org/markup-compatibility/2006">
              <mc:Choice xmlns:v="urn:schemas-microsoft-com:vml" Requires="v">
                <p:oleObj spid="_x0000_s1054" name="Equation" r:id="rId4" imgW="3822480" imgH="952200" progId="Equation.DSMT4">
                  <p:embed/>
                </p:oleObj>
              </mc:Choice>
              <mc:Fallback>
                <p:oleObj name="Equation" r:id="rId4" imgW="3822480" imgH="952200" progId="Equation.DSMT4">
                  <p:embed/>
                  <p:pic>
                    <p:nvPicPr>
                      <p:cNvPr id="6" name="Object 5"/>
                      <p:cNvPicPr>
                        <a:picLocks noChangeAspect="1" noChangeArrowheads="1"/>
                      </p:cNvPicPr>
                      <p:nvPr/>
                    </p:nvPicPr>
                    <p:blipFill>
                      <a:blip r:embed="rId5"/>
                      <a:srcRect/>
                      <a:stretch>
                        <a:fillRect/>
                      </a:stretch>
                    </p:blipFill>
                    <p:spPr bwMode="auto">
                      <a:xfrm>
                        <a:off x="451338" y="539733"/>
                        <a:ext cx="6095207" cy="1520956"/>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683775439"/>
              </p:ext>
            </p:extLst>
          </p:nvPr>
        </p:nvGraphicFramePr>
        <p:xfrm>
          <a:off x="3759200" y="1879600"/>
          <a:ext cx="914400" cy="250825"/>
        </p:xfrm>
        <a:graphic>
          <a:graphicData uri="http://schemas.openxmlformats.org/presentationml/2006/ole">
            <mc:AlternateContent xmlns:mc="http://schemas.openxmlformats.org/markup-compatibility/2006">
              <mc:Choice xmlns:v="urn:schemas-microsoft-com:vml" Requires="v">
                <p:oleObj spid="_x0000_s1055" name="Equation" r:id="rId6" imgW="914400" imgH="250560" progId="Equation.DSMT4">
                  <p:embed/>
                </p:oleObj>
              </mc:Choice>
              <mc:Fallback>
                <p:oleObj name="Equation" r:id="rId6" imgW="914400" imgH="250560" progId="Equation.DSMT4">
                  <p:embed/>
                  <p:pic>
                    <p:nvPicPr>
                      <p:cNvPr id="8" name="Object 7"/>
                      <p:cNvPicPr/>
                      <p:nvPr/>
                    </p:nvPicPr>
                    <p:blipFill>
                      <a:blip r:embed="rId7"/>
                      <a:stretch>
                        <a:fillRect/>
                      </a:stretch>
                    </p:blipFill>
                    <p:spPr>
                      <a:xfrm>
                        <a:off x="3759200" y="1879600"/>
                        <a:ext cx="914400" cy="25082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62513405"/>
              </p:ext>
            </p:extLst>
          </p:nvPr>
        </p:nvGraphicFramePr>
        <p:xfrm>
          <a:off x="304799" y="4047392"/>
          <a:ext cx="8480425" cy="2462212"/>
        </p:xfrm>
        <a:graphic>
          <a:graphicData uri="http://schemas.openxmlformats.org/presentationml/2006/ole">
            <mc:AlternateContent xmlns:mc="http://schemas.openxmlformats.org/markup-compatibility/2006">
              <mc:Choice xmlns:v="urn:schemas-microsoft-com:vml" Requires="v">
                <p:oleObj spid="_x0000_s1056" name="Equation" r:id="rId8" imgW="5727600" imgH="1663560" progId="Equation.DSMT4">
                  <p:embed/>
                </p:oleObj>
              </mc:Choice>
              <mc:Fallback>
                <p:oleObj name="Equation" r:id="rId8" imgW="5727600" imgH="1663560" progId="Equation.DSMT4">
                  <p:embed/>
                  <p:pic>
                    <p:nvPicPr>
                      <p:cNvPr id="9" name="Object 8"/>
                      <p:cNvPicPr/>
                      <p:nvPr/>
                    </p:nvPicPr>
                    <p:blipFill>
                      <a:blip r:embed="rId9"/>
                      <a:stretch>
                        <a:fillRect/>
                      </a:stretch>
                    </p:blipFill>
                    <p:spPr>
                      <a:xfrm>
                        <a:off x="304799" y="4047392"/>
                        <a:ext cx="8480425" cy="2462212"/>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DFD3395C-EF7E-45E9-9380-EAA92540320C}"/>
              </a:ext>
            </a:extLst>
          </p:cNvPr>
          <p:cNvGraphicFramePr>
            <a:graphicFrameLocks noChangeAspect="1"/>
          </p:cNvGraphicFramePr>
          <p:nvPr>
            <p:extLst>
              <p:ext uri="{D42A27DB-BD31-4B8C-83A1-F6EECF244321}">
                <p14:modId xmlns:p14="http://schemas.microsoft.com/office/powerpoint/2010/main" val="2053491413"/>
              </p:ext>
            </p:extLst>
          </p:nvPr>
        </p:nvGraphicFramePr>
        <p:xfrm>
          <a:off x="451338" y="2130425"/>
          <a:ext cx="7248786" cy="2156618"/>
        </p:xfrm>
        <a:graphic>
          <a:graphicData uri="http://schemas.openxmlformats.org/presentationml/2006/ole">
            <mc:AlternateContent xmlns:mc="http://schemas.openxmlformats.org/markup-compatibility/2006">
              <mc:Choice xmlns:v="urn:schemas-microsoft-com:vml" Requires="v">
                <p:oleObj spid="_x0000_s1057" name="Equation" r:id="rId10" imgW="3670200" imgH="1091880" progId="Equation.DSMT4">
                  <p:embed/>
                </p:oleObj>
              </mc:Choice>
              <mc:Fallback>
                <p:oleObj name="Equation" r:id="rId10" imgW="3670200" imgH="1091880" progId="Equation.DSMT4">
                  <p:embed/>
                  <p:pic>
                    <p:nvPicPr>
                      <p:cNvPr id="10" name="Object 9">
                        <a:extLst>
                          <a:ext uri="{FF2B5EF4-FFF2-40B4-BE49-F238E27FC236}">
                            <a16:creationId xmlns:a16="http://schemas.microsoft.com/office/drawing/2014/main" id="{DFD3395C-EF7E-45E9-9380-EAA92540320C}"/>
                          </a:ext>
                        </a:extLst>
                      </p:cNvPr>
                      <p:cNvPicPr/>
                      <p:nvPr/>
                    </p:nvPicPr>
                    <p:blipFill>
                      <a:blip r:embed="rId11"/>
                      <a:stretch>
                        <a:fillRect/>
                      </a:stretch>
                    </p:blipFill>
                    <p:spPr>
                      <a:xfrm>
                        <a:off x="451338" y="2130425"/>
                        <a:ext cx="7248786" cy="2156618"/>
                      </a:xfrm>
                      <a:prstGeom prst="rect">
                        <a:avLst/>
                      </a:prstGeom>
                    </p:spPr>
                  </p:pic>
                </p:oleObj>
              </mc:Fallback>
            </mc:AlternateContent>
          </a:graphicData>
        </a:graphic>
      </p:graphicFrame>
    </p:spTree>
    <p:extLst>
      <p:ext uri="{BB962C8B-B14F-4D97-AF65-F5344CB8AC3E}">
        <p14:creationId xmlns:p14="http://schemas.microsoft.com/office/powerpoint/2010/main" val="1999019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381000"/>
            <a:ext cx="8229600" cy="2308324"/>
          </a:xfrm>
          <a:prstGeom prst="rect">
            <a:avLst/>
          </a:prstGeom>
          <a:noFill/>
        </p:spPr>
        <p:txBody>
          <a:bodyPr wrap="square" rtlCol="0">
            <a:spAutoFit/>
          </a:bodyPr>
          <a:lstStyle/>
          <a:p>
            <a:r>
              <a:rPr lang="en-US" sz="2400" dirty="0"/>
              <a:t>In general, there are several techniques to determine the eigenvalues </a:t>
            </a:r>
            <a:r>
              <a:rPr lang="en-US" sz="2400" i="1" dirty="0" err="1">
                <a:latin typeface="Symbol" panose="05050102010706020507" pitchFamily="18" charset="2"/>
              </a:rPr>
              <a:t>l</a:t>
            </a:r>
            <a:r>
              <a:rPr lang="en-US" sz="2400" i="1" baseline="-25000" dirty="0" err="1"/>
              <a:t>n</a:t>
            </a:r>
            <a:r>
              <a:rPr lang="en-US" sz="2400" baseline="-25000" dirty="0"/>
              <a:t>  </a:t>
            </a:r>
            <a:r>
              <a:rPr lang="en-US" sz="2400" dirty="0"/>
              <a:t> and </a:t>
            </a:r>
            <a:r>
              <a:rPr lang="en-US" sz="2400" dirty="0" err="1"/>
              <a:t>eigenfunctions</a:t>
            </a:r>
            <a:r>
              <a:rPr lang="en-US" sz="2400" dirty="0"/>
              <a:t> </a:t>
            </a:r>
            <a:r>
              <a:rPr lang="en-US" sz="2400" i="1" dirty="0" err="1"/>
              <a:t>f</a:t>
            </a:r>
            <a:r>
              <a:rPr lang="en-US" sz="2400" i="1" baseline="-25000" dirty="0" err="1"/>
              <a:t>n</a:t>
            </a:r>
            <a:r>
              <a:rPr lang="en-US" sz="2400" i="1" dirty="0"/>
              <a:t>(x)</a:t>
            </a:r>
            <a:r>
              <a:rPr lang="en-US" sz="2400" dirty="0"/>
              <a:t>. When it is not possible to find the ``exact'' functions, there are several powerful approximation techniques.    For example, the lowest eigenvalue can be approximated by minimizing the function </a:t>
            </a:r>
          </a:p>
        </p:txBody>
      </p:sp>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TextBox 4"/>
          <p:cNvSpPr txBox="1"/>
          <p:nvPr/>
        </p:nvSpPr>
        <p:spPr>
          <a:xfrm>
            <a:off x="76200" y="0"/>
            <a:ext cx="7239000" cy="461665"/>
          </a:xfrm>
          <a:prstGeom prst="rect">
            <a:avLst/>
          </a:prstGeom>
          <a:noFill/>
        </p:spPr>
        <p:txBody>
          <a:bodyPr wrap="square" rtlCol="0">
            <a:spAutoFit/>
          </a:bodyPr>
          <a:lstStyle/>
          <a:p>
            <a:r>
              <a:rPr lang="en-US" sz="2400" dirty="0">
                <a:latin typeface="+mj-lt"/>
              </a:rPr>
              <a:t>Variation approximation to lowest eigenvalue</a:t>
            </a:r>
          </a:p>
        </p:txBody>
      </p:sp>
      <p:graphicFrame>
        <p:nvGraphicFramePr>
          <p:cNvPr id="7" name="Object 6"/>
          <p:cNvGraphicFramePr>
            <a:graphicFrameLocks noChangeAspect="1"/>
          </p:cNvGraphicFramePr>
          <p:nvPr>
            <p:extLst>
              <p:ext uri="{D42A27DB-BD31-4B8C-83A1-F6EECF244321}">
                <p14:modId xmlns:p14="http://schemas.microsoft.com/office/powerpoint/2010/main" val="106856824"/>
              </p:ext>
            </p:extLst>
          </p:nvPr>
        </p:nvGraphicFramePr>
        <p:xfrm>
          <a:off x="1715199" y="2254347"/>
          <a:ext cx="2286000" cy="1456765"/>
        </p:xfrm>
        <a:graphic>
          <a:graphicData uri="http://schemas.openxmlformats.org/presentationml/2006/ole">
            <mc:AlternateContent xmlns:mc="http://schemas.openxmlformats.org/markup-compatibility/2006">
              <mc:Choice xmlns:v="urn:schemas-microsoft-com:vml" Requires="v">
                <p:oleObj spid="_x0000_s232484" name="Equation" r:id="rId4" imgW="1295280" imgH="825480" progId="Equation.DSMT4">
                  <p:embed/>
                </p:oleObj>
              </mc:Choice>
              <mc:Fallback>
                <p:oleObj name="Equation" r:id="rId4" imgW="1295280" imgH="825480" progId="Equation.DSMT4">
                  <p:embed/>
                  <p:pic>
                    <p:nvPicPr>
                      <p:cNvPr id="7" name="Object 6"/>
                      <p:cNvPicPr/>
                      <p:nvPr/>
                    </p:nvPicPr>
                    <p:blipFill>
                      <a:blip r:embed="rId5"/>
                      <a:stretch>
                        <a:fillRect/>
                      </a:stretch>
                    </p:blipFill>
                    <p:spPr>
                      <a:xfrm>
                        <a:off x="1715199" y="2254347"/>
                        <a:ext cx="2286000" cy="1456765"/>
                      </a:xfrm>
                      <a:prstGeom prst="rect">
                        <a:avLst/>
                      </a:prstGeom>
                    </p:spPr>
                  </p:pic>
                </p:oleObj>
              </mc:Fallback>
            </mc:AlternateContent>
          </a:graphicData>
        </a:graphic>
      </p:graphicFrame>
      <p:sp>
        <p:nvSpPr>
          <p:cNvPr id="8" name="TextBox 7"/>
          <p:cNvSpPr txBox="1"/>
          <p:nvPr/>
        </p:nvSpPr>
        <p:spPr>
          <a:xfrm>
            <a:off x="342900" y="3888441"/>
            <a:ext cx="8458200" cy="2677656"/>
          </a:xfrm>
          <a:prstGeom prst="rect">
            <a:avLst/>
          </a:prstGeom>
          <a:noFill/>
        </p:spPr>
        <p:txBody>
          <a:bodyPr wrap="square" rtlCol="0">
            <a:spAutoFit/>
          </a:bodyPr>
          <a:lstStyle/>
          <a:p>
            <a:r>
              <a:rPr lang="en-US" sz="2400" dirty="0"/>
              <a:t>where          is a variable function which satisfies the</a:t>
            </a:r>
          </a:p>
          <a:p>
            <a:r>
              <a:rPr lang="en-US" sz="2400" dirty="0"/>
              <a:t>correct boundary values.    The ``proof'' of this inequality is</a:t>
            </a:r>
          </a:p>
          <a:p>
            <a:r>
              <a:rPr lang="en-US" sz="2400" dirty="0"/>
              <a:t>based on the notion that        can in principle be expanded</a:t>
            </a:r>
          </a:p>
          <a:p>
            <a:r>
              <a:rPr lang="en-US" sz="2400" dirty="0"/>
              <a:t>in terms of the (unknown) exact </a:t>
            </a:r>
            <a:r>
              <a:rPr lang="en-US" sz="2400" dirty="0" err="1"/>
              <a:t>eigenfunctions</a:t>
            </a:r>
            <a:r>
              <a:rPr lang="en-US" sz="2400" dirty="0"/>
              <a:t> </a:t>
            </a:r>
            <a:r>
              <a:rPr lang="en-US" sz="2400" i="1" dirty="0" err="1"/>
              <a:t>f</a:t>
            </a:r>
            <a:r>
              <a:rPr lang="en-US" sz="2400" i="1" baseline="-25000" dirty="0" err="1"/>
              <a:t>n</a:t>
            </a:r>
            <a:r>
              <a:rPr lang="en-US" sz="2400" i="1" dirty="0"/>
              <a:t>(x):</a:t>
            </a:r>
          </a:p>
          <a:p>
            <a:r>
              <a:rPr lang="en-US" sz="2400" dirty="0"/>
              <a:t>                                   where the coefficients </a:t>
            </a:r>
            <a:r>
              <a:rPr lang="en-US" sz="2400" i="1" dirty="0"/>
              <a:t>C</a:t>
            </a:r>
            <a:r>
              <a:rPr lang="en-US" sz="2400" i="1" baseline="-25000" dirty="0"/>
              <a:t>n</a:t>
            </a:r>
            <a:r>
              <a:rPr lang="en-US" sz="2400" dirty="0"/>
              <a:t> can be </a:t>
            </a:r>
          </a:p>
          <a:p>
            <a:endParaRPr lang="en-US" sz="2400" dirty="0"/>
          </a:p>
          <a:p>
            <a:r>
              <a:rPr lang="en-US" sz="2400" dirty="0"/>
              <a:t>assumed to be real.</a:t>
            </a:r>
            <a:endParaRPr lang="en-US" sz="2400" dirty="0">
              <a:latin typeface="+mj-lt"/>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1759609207"/>
              </p:ext>
            </p:extLst>
          </p:nvPr>
        </p:nvGraphicFramePr>
        <p:xfrm>
          <a:off x="457199" y="5334000"/>
          <a:ext cx="2641591" cy="768821"/>
        </p:xfrm>
        <a:graphic>
          <a:graphicData uri="http://schemas.openxmlformats.org/presentationml/2006/ole">
            <mc:AlternateContent xmlns:mc="http://schemas.openxmlformats.org/markup-compatibility/2006">
              <mc:Choice xmlns:v="urn:schemas-microsoft-com:vml" Requires="v">
                <p:oleObj spid="_x0000_s232485" name="Equation" r:id="rId6" imgW="1701720" imgH="495000" progId="Equation.DSMT4">
                  <p:embed/>
                </p:oleObj>
              </mc:Choice>
              <mc:Fallback>
                <p:oleObj name="Equation" r:id="rId6" imgW="1701720" imgH="495000" progId="Equation.DSMT4">
                  <p:embed/>
                  <p:pic>
                    <p:nvPicPr>
                      <p:cNvPr id="9" name="Object 8"/>
                      <p:cNvPicPr/>
                      <p:nvPr/>
                    </p:nvPicPr>
                    <p:blipFill>
                      <a:blip r:embed="rId7"/>
                      <a:stretch>
                        <a:fillRect/>
                      </a:stretch>
                    </p:blipFill>
                    <p:spPr>
                      <a:xfrm>
                        <a:off x="457199" y="5334000"/>
                        <a:ext cx="2641591" cy="768821"/>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349702539"/>
              </p:ext>
            </p:extLst>
          </p:nvPr>
        </p:nvGraphicFramePr>
        <p:xfrm>
          <a:off x="1433157" y="3886200"/>
          <a:ext cx="548043" cy="391459"/>
        </p:xfrm>
        <a:graphic>
          <a:graphicData uri="http://schemas.openxmlformats.org/presentationml/2006/ole">
            <mc:AlternateContent xmlns:mc="http://schemas.openxmlformats.org/markup-compatibility/2006">
              <mc:Choice xmlns:v="urn:schemas-microsoft-com:vml" Requires="v">
                <p:oleObj spid="_x0000_s232486" name="Equation" r:id="rId8" imgW="444240" imgH="317160" progId="Equation.DSMT4">
                  <p:embed/>
                </p:oleObj>
              </mc:Choice>
              <mc:Fallback>
                <p:oleObj name="Equation" r:id="rId8" imgW="444240" imgH="317160" progId="Equation.DSMT4">
                  <p:embed/>
                  <p:pic>
                    <p:nvPicPr>
                      <p:cNvPr id="10" name="Object 9"/>
                      <p:cNvPicPr/>
                      <p:nvPr/>
                    </p:nvPicPr>
                    <p:blipFill>
                      <a:blip r:embed="rId9"/>
                      <a:stretch>
                        <a:fillRect/>
                      </a:stretch>
                    </p:blipFill>
                    <p:spPr>
                      <a:xfrm>
                        <a:off x="1433157" y="3886200"/>
                        <a:ext cx="548043" cy="391459"/>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995090388"/>
              </p:ext>
            </p:extLst>
          </p:nvPr>
        </p:nvGraphicFramePr>
        <p:xfrm>
          <a:off x="3733800" y="4637741"/>
          <a:ext cx="548043" cy="391459"/>
        </p:xfrm>
        <a:graphic>
          <a:graphicData uri="http://schemas.openxmlformats.org/presentationml/2006/ole">
            <mc:AlternateContent xmlns:mc="http://schemas.openxmlformats.org/markup-compatibility/2006">
              <mc:Choice xmlns:v="urn:schemas-microsoft-com:vml" Requires="v">
                <p:oleObj spid="_x0000_s232487" name="Equation" r:id="rId10" imgW="444240" imgH="317160" progId="Equation.DSMT4">
                  <p:embed/>
                </p:oleObj>
              </mc:Choice>
              <mc:Fallback>
                <p:oleObj name="Equation" r:id="rId10" imgW="444240" imgH="317160" progId="Equation.DSMT4">
                  <p:embed/>
                  <p:pic>
                    <p:nvPicPr>
                      <p:cNvPr id="11" name="Object 10"/>
                      <p:cNvPicPr/>
                      <p:nvPr/>
                    </p:nvPicPr>
                    <p:blipFill>
                      <a:blip r:embed="rId9"/>
                      <a:stretch>
                        <a:fillRect/>
                      </a:stretch>
                    </p:blipFill>
                    <p:spPr>
                      <a:xfrm>
                        <a:off x="3733800" y="4637741"/>
                        <a:ext cx="548043" cy="391459"/>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1866586819"/>
              </p:ext>
            </p:extLst>
          </p:nvPr>
        </p:nvGraphicFramePr>
        <p:xfrm>
          <a:off x="4881562" y="2321177"/>
          <a:ext cx="3343275" cy="754063"/>
        </p:xfrm>
        <a:graphic>
          <a:graphicData uri="http://schemas.openxmlformats.org/presentationml/2006/ole">
            <mc:AlternateContent xmlns:mc="http://schemas.openxmlformats.org/markup-compatibility/2006">
              <mc:Choice xmlns:v="urn:schemas-microsoft-com:vml" Requires="v">
                <p:oleObj spid="_x0000_s232488" name="Equation" r:id="rId11" imgW="2539800" imgH="571320" progId="Equation.DSMT4">
                  <p:embed/>
                </p:oleObj>
              </mc:Choice>
              <mc:Fallback>
                <p:oleObj name="Equation" r:id="rId11" imgW="2539800" imgH="571320" progId="Equation.DSMT4">
                  <p:embed/>
                  <p:pic>
                    <p:nvPicPr>
                      <p:cNvPr id="12" name="Object 11"/>
                      <p:cNvPicPr>
                        <a:picLocks noChangeAspect="1" noChangeArrowheads="1"/>
                      </p:cNvPicPr>
                      <p:nvPr/>
                    </p:nvPicPr>
                    <p:blipFill>
                      <a:blip r:embed="rId12"/>
                      <a:srcRect/>
                      <a:stretch>
                        <a:fillRect/>
                      </a:stretch>
                    </p:blipFill>
                    <p:spPr bwMode="auto">
                      <a:xfrm>
                        <a:off x="4881562" y="2321177"/>
                        <a:ext cx="3343275" cy="754063"/>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651642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609600" y="304800"/>
            <a:ext cx="7239000" cy="1569660"/>
          </a:xfrm>
          <a:prstGeom prst="rect">
            <a:avLst/>
          </a:prstGeom>
          <a:noFill/>
        </p:spPr>
        <p:txBody>
          <a:bodyPr wrap="square" rtlCol="0">
            <a:spAutoFit/>
          </a:bodyPr>
          <a:lstStyle/>
          <a:p>
            <a:r>
              <a:rPr lang="en-US" sz="2400" dirty="0"/>
              <a:t>Estimation of the lowest eigenvalue – continued:</a:t>
            </a:r>
          </a:p>
          <a:p>
            <a:endParaRPr lang="en-US" sz="2400" dirty="0"/>
          </a:p>
          <a:p>
            <a:r>
              <a:rPr lang="en-US" sz="2400" dirty="0"/>
              <a:t>From the </a:t>
            </a:r>
            <a:r>
              <a:rPr lang="en-US" sz="2400" dirty="0" err="1"/>
              <a:t>eigenfunction</a:t>
            </a:r>
            <a:r>
              <a:rPr lang="en-US" sz="2400" dirty="0"/>
              <a:t> equation, we know that </a:t>
            </a:r>
          </a:p>
          <a:p>
            <a:endParaRPr lang="en-US" sz="2400" dirty="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425996037"/>
              </p:ext>
            </p:extLst>
          </p:nvPr>
        </p:nvGraphicFramePr>
        <p:xfrm>
          <a:off x="704488" y="1524000"/>
          <a:ext cx="7372712" cy="833437"/>
        </p:xfrm>
        <a:graphic>
          <a:graphicData uri="http://schemas.openxmlformats.org/presentationml/2006/ole">
            <mc:AlternateContent xmlns:mc="http://schemas.openxmlformats.org/markup-compatibility/2006">
              <mc:Choice xmlns:v="urn:schemas-microsoft-com:vml" Requires="v">
                <p:oleObj spid="_x0000_s233501" name="Equation" r:id="rId4" imgW="4381200" imgH="495000" progId="Equation.DSMT4">
                  <p:embed/>
                </p:oleObj>
              </mc:Choice>
              <mc:Fallback>
                <p:oleObj name="Equation" r:id="rId4" imgW="4381200" imgH="495000" progId="Equation.DSMT4">
                  <p:embed/>
                  <p:pic>
                    <p:nvPicPr>
                      <p:cNvPr id="6" name="Object 5"/>
                      <p:cNvPicPr/>
                      <p:nvPr/>
                    </p:nvPicPr>
                    <p:blipFill>
                      <a:blip r:embed="rId5"/>
                      <a:stretch>
                        <a:fillRect/>
                      </a:stretch>
                    </p:blipFill>
                    <p:spPr>
                      <a:xfrm>
                        <a:off x="704488" y="1524000"/>
                        <a:ext cx="7372712" cy="833437"/>
                      </a:xfrm>
                      <a:prstGeom prst="rect">
                        <a:avLst/>
                      </a:prstGeom>
                    </p:spPr>
                  </p:pic>
                </p:oleObj>
              </mc:Fallback>
            </mc:AlternateContent>
          </a:graphicData>
        </a:graphic>
      </p:graphicFrame>
      <p:sp>
        <p:nvSpPr>
          <p:cNvPr id="7" name="TextBox 6"/>
          <p:cNvSpPr txBox="1"/>
          <p:nvPr/>
        </p:nvSpPr>
        <p:spPr>
          <a:xfrm>
            <a:off x="609600" y="2192329"/>
            <a:ext cx="7772400" cy="461665"/>
          </a:xfrm>
          <a:prstGeom prst="rect">
            <a:avLst/>
          </a:prstGeom>
          <a:noFill/>
        </p:spPr>
        <p:txBody>
          <a:bodyPr wrap="square" rtlCol="0">
            <a:spAutoFit/>
          </a:bodyPr>
          <a:lstStyle/>
          <a:p>
            <a:r>
              <a:rPr lang="en-US" sz="2400" dirty="0">
                <a:latin typeface="+mj-lt"/>
              </a:rPr>
              <a:t>It follows that:</a:t>
            </a:r>
          </a:p>
        </p:txBody>
      </p:sp>
      <p:graphicFrame>
        <p:nvGraphicFramePr>
          <p:cNvPr id="8" name="Object 7"/>
          <p:cNvGraphicFramePr>
            <a:graphicFrameLocks noChangeAspect="1"/>
          </p:cNvGraphicFramePr>
          <p:nvPr>
            <p:extLst>
              <p:ext uri="{D42A27DB-BD31-4B8C-83A1-F6EECF244321}">
                <p14:modId xmlns:p14="http://schemas.microsoft.com/office/powerpoint/2010/main" val="44211228"/>
              </p:ext>
            </p:extLst>
          </p:nvPr>
        </p:nvGraphicFramePr>
        <p:xfrm>
          <a:off x="736754" y="2604832"/>
          <a:ext cx="7111846" cy="971805"/>
        </p:xfrm>
        <a:graphic>
          <a:graphicData uri="http://schemas.openxmlformats.org/presentationml/2006/ole">
            <mc:AlternateContent xmlns:mc="http://schemas.openxmlformats.org/markup-compatibility/2006">
              <mc:Choice xmlns:v="urn:schemas-microsoft-com:vml" Requires="v">
                <p:oleObj spid="_x0000_s233502" name="Equation" r:id="rId6" imgW="4089240" imgH="558720" progId="Equation.DSMT4">
                  <p:embed/>
                </p:oleObj>
              </mc:Choice>
              <mc:Fallback>
                <p:oleObj name="Equation" r:id="rId6" imgW="4089240" imgH="558720" progId="Equation.DSMT4">
                  <p:embed/>
                  <p:pic>
                    <p:nvPicPr>
                      <p:cNvPr id="8" name="Object 7"/>
                      <p:cNvPicPr/>
                      <p:nvPr/>
                    </p:nvPicPr>
                    <p:blipFill>
                      <a:blip r:embed="rId7"/>
                      <a:stretch>
                        <a:fillRect/>
                      </a:stretch>
                    </p:blipFill>
                    <p:spPr>
                      <a:xfrm>
                        <a:off x="736754" y="2604832"/>
                        <a:ext cx="7111846" cy="97180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826694018"/>
              </p:ext>
            </p:extLst>
          </p:nvPr>
        </p:nvGraphicFramePr>
        <p:xfrm>
          <a:off x="732069" y="3562862"/>
          <a:ext cx="5821131" cy="1291505"/>
        </p:xfrm>
        <a:graphic>
          <a:graphicData uri="http://schemas.openxmlformats.org/presentationml/2006/ole">
            <mc:AlternateContent xmlns:mc="http://schemas.openxmlformats.org/markup-compatibility/2006">
              <mc:Choice xmlns:v="urn:schemas-microsoft-com:vml" Requires="v">
                <p:oleObj spid="_x0000_s233503" name="Equation" r:id="rId8" imgW="3949560" imgH="876240" progId="Equation.DSMT4">
                  <p:embed/>
                </p:oleObj>
              </mc:Choice>
              <mc:Fallback>
                <p:oleObj name="Equation" r:id="rId8" imgW="3949560" imgH="876240" progId="Equation.DSMT4">
                  <p:embed/>
                  <p:pic>
                    <p:nvPicPr>
                      <p:cNvPr id="9" name="Object 8"/>
                      <p:cNvPicPr/>
                      <p:nvPr/>
                    </p:nvPicPr>
                    <p:blipFill>
                      <a:blip r:embed="rId9"/>
                      <a:stretch>
                        <a:fillRect/>
                      </a:stretch>
                    </p:blipFill>
                    <p:spPr>
                      <a:xfrm>
                        <a:off x="732069" y="3562862"/>
                        <a:ext cx="5821131" cy="129150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186985029"/>
              </p:ext>
            </p:extLst>
          </p:nvPr>
        </p:nvGraphicFramePr>
        <p:xfrm>
          <a:off x="914400" y="4998782"/>
          <a:ext cx="5077874" cy="1236918"/>
        </p:xfrm>
        <a:graphic>
          <a:graphicData uri="http://schemas.openxmlformats.org/presentationml/2006/ole">
            <mc:AlternateContent xmlns:mc="http://schemas.openxmlformats.org/markup-compatibility/2006">
              <mc:Choice xmlns:v="urn:schemas-microsoft-com:vml" Requires="v">
                <p:oleObj spid="_x0000_s233504" name="Equation" r:id="rId10" imgW="3962160" imgH="965160" progId="Equation.DSMT4">
                  <p:embed/>
                </p:oleObj>
              </mc:Choice>
              <mc:Fallback>
                <p:oleObj name="Equation" r:id="rId10" imgW="3962160" imgH="965160" progId="Equation.DSMT4">
                  <p:embed/>
                  <p:pic>
                    <p:nvPicPr>
                      <p:cNvPr id="10" name="Object 9"/>
                      <p:cNvPicPr/>
                      <p:nvPr/>
                    </p:nvPicPr>
                    <p:blipFill>
                      <a:blip r:embed="rId11"/>
                      <a:stretch>
                        <a:fillRect/>
                      </a:stretch>
                    </p:blipFill>
                    <p:spPr>
                      <a:xfrm>
                        <a:off x="914400" y="4998782"/>
                        <a:ext cx="5077874" cy="1236918"/>
                      </a:xfrm>
                      <a:prstGeom prst="rect">
                        <a:avLst/>
                      </a:prstGeom>
                    </p:spPr>
                  </p:pic>
                </p:oleObj>
              </mc:Fallback>
            </mc:AlternateContent>
          </a:graphicData>
        </a:graphic>
      </p:graphicFrame>
    </p:spTree>
    <p:extLst>
      <p:ext uri="{BB962C8B-B14F-4D97-AF65-F5344CB8AC3E}">
        <p14:creationId xmlns:p14="http://schemas.microsoft.com/office/powerpoint/2010/main" val="2747477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457200" y="457200"/>
            <a:ext cx="8229600" cy="461665"/>
          </a:xfrm>
          <a:prstGeom prst="rect">
            <a:avLst/>
          </a:prstGeom>
          <a:noFill/>
        </p:spPr>
        <p:txBody>
          <a:bodyPr wrap="square" rtlCol="0">
            <a:spAutoFit/>
          </a:bodyPr>
          <a:lstStyle/>
          <a:p>
            <a:r>
              <a:rPr lang="en-US" sz="2400" dirty="0">
                <a:latin typeface="+mj-lt"/>
              </a:rPr>
              <a:t>Rayleigh-Ritz method of estimating the lowest eigenvalue</a:t>
            </a:r>
          </a:p>
        </p:txBody>
      </p:sp>
      <p:graphicFrame>
        <p:nvGraphicFramePr>
          <p:cNvPr id="6" name="Object 5"/>
          <p:cNvGraphicFramePr>
            <a:graphicFrameLocks noChangeAspect="1"/>
          </p:cNvGraphicFramePr>
          <p:nvPr>
            <p:extLst>
              <p:ext uri="{D42A27DB-BD31-4B8C-83A1-F6EECF244321}">
                <p14:modId xmlns:p14="http://schemas.microsoft.com/office/powerpoint/2010/main" val="169759526"/>
              </p:ext>
            </p:extLst>
          </p:nvPr>
        </p:nvGraphicFramePr>
        <p:xfrm>
          <a:off x="1532021" y="1219200"/>
          <a:ext cx="2286000" cy="1456765"/>
        </p:xfrm>
        <a:graphic>
          <a:graphicData uri="http://schemas.openxmlformats.org/presentationml/2006/ole">
            <mc:AlternateContent xmlns:mc="http://schemas.openxmlformats.org/markup-compatibility/2006">
              <mc:Choice xmlns:v="urn:schemas-microsoft-com:vml" Requires="v">
                <p:oleObj spid="_x0000_s234532" name="Equation" r:id="rId4" imgW="1295280" imgH="825480" progId="Equation.DSMT4">
                  <p:embed/>
                </p:oleObj>
              </mc:Choice>
              <mc:Fallback>
                <p:oleObj name="Equation" r:id="rId4" imgW="1295280" imgH="825480" progId="Equation.DSMT4">
                  <p:embed/>
                  <p:pic>
                    <p:nvPicPr>
                      <p:cNvPr id="6" name="Object 5"/>
                      <p:cNvPicPr/>
                      <p:nvPr/>
                    </p:nvPicPr>
                    <p:blipFill>
                      <a:blip r:embed="rId5"/>
                      <a:stretch>
                        <a:fillRect/>
                      </a:stretch>
                    </p:blipFill>
                    <p:spPr>
                      <a:xfrm>
                        <a:off x="1532021" y="1219200"/>
                        <a:ext cx="2286000" cy="1456765"/>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015052007"/>
              </p:ext>
            </p:extLst>
          </p:nvPr>
        </p:nvGraphicFramePr>
        <p:xfrm>
          <a:off x="3073400" y="2120900"/>
          <a:ext cx="914400" cy="250825"/>
        </p:xfrm>
        <a:graphic>
          <a:graphicData uri="http://schemas.openxmlformats.org/presentationml/2006/ole">
            <mc:AlternateContent xmlns:mc="http://schemas.openxmlformats.org/markup-compatibility/2006">
              <mc:Choice xmlns:v="urn:schemas-microsoft-com:vml" Requires="v">
                <p:oleObj spid="_x0000_s234533" name="Equation" r:id="rId6" imgW="914400" imgH="250560" progId="Equation.DSMT4">
                  <p:embed/>
                </p:oleObj>
              </mc:Choice>
              <mc:Fallback>
                <p:oleObj name="Equation" r:id="rId6" imgW="914400" imgH="250560" progId="Equation.DSMT4">
                  <p:embed/>
                  <p:pic>
                    <p:nvPicPr>
                      <p:cNvPr id="7" name="Object 6"/>
                      <p:cNvPicPr/>
                      <p:nvPr/>
                    </p:nvPicPr>
                    <p:blipFill>
                      <a:blip r:embed="rId7"/>
                      <a:stretch>
                        <a:fillRect/>
                      </a:stretch>
                    </p:blipFill>
                    <p:spPr>
                      <a:xfrm>
                        <a:off x="3073400" y="2120900"/>
                        <a:ext cx="914400" cy="250825"/>
                      </a:xfrm>
                      <a:prstGeom prst="rect">
                        <a:avLst/>
                      </a:prstGeom>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3570901114"/>
              </p:ext>
            </p:extLst>
          </p:nvPr>
        </p:nvGraphicFramePr>
        <p:xfrm>
          <a:off x="817219" y="4470941"/>
          <a:ext cx="4027488" cy="669925"/>
        </p:xfrm>
        <a:graphic>
          <a:graphicData uri="http://schemas.openxmlformats.org/presentationml/2006/ole">
            <mc:AlternateContent xmlns:mc="http://schemas.openxmlformats.org/markup-compatibility/2006">
              <mc:Choice xmlns:v="urn:schemas-microsoft-com:vml" Requires="v">
                <p:oleObj spid="_x0000_s234534" name="Equation" r:id="rId8" imgW="3593880" imgH="596880" progId="Equation.DSMT4">
                  <p:embed/>
                </p:oleObj>
              </mc:Choice>
              <mc:Fallback>
                <p:oleObj name="Equation" r:id="rId8" imgW="3593880" imgH="596880" progId="Equation.DSMT4">
                  <p:embed/>
                  <p:pic>
                    <p:nvPicPr>
                      <p:cNvPr id="9" name="Object 8"/>
                      <p:cNvPicPr/>
                      <p:nvPr/>
                    </p:nvPicPr>
                    <p:blipFill>
                      <a:blip r:embed="rId9"/>
                      <a:stretch>
                        <a:fillRect/>
                      </a:stretch>
                    </p:blipFill>
                    <p:spPr>
                      <a:xfrm>
                        <a:off x="817219" y="4470941"/>
                        <a:ext cx="4027488" cy="66992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699825610"/>
              </p:ext>
            </p:extLst>
          </p:nvPr>
        </p:nvGraphicFramePr>
        <p:xfrm>
          <a:off x="837096" y="5202419"/>
          <a:ext cx="5156200" cy="965200"/>
        </p:xfrm>
        <a:graphic>
          <a:graphicData uri="http://schemas.openxmlformats.org/presentationml/2006/ole">
            <mc:AlternateContent xmlns:mc="http://schemas.openxmlformats.org/markup-compatibility/2006">
              <mc:Choice xmlns:v="urn:schemas-microsoft-com:vml" Requires="v">
                <p:oleObj spid="_x0000_s234535" name="Equation" r:id="rId10" imgW="5155920" imgH="965160" progId="Equation.DSMT4">
                  <p:embed/>
                </p:oleObj>
              </mc:Choice>
              <mc:Fallback>
                <p:oleObj name="Equation" r:id="rId10" imgW="5155920" imgH="965160" progId="Equation.DSMT4">
                  <p:embed/>
                  <p:pic>
                    <p:nvPicPr>
                      <p:cNvPr id="10" name="Object 9"/>
                      <p:cNvPicPr/>
                      <p:nvPr/>
                    </p:nvPicPr>
                    <p:blipFill>
                      <a:blip r:embed="rId11"/>
                      <a:stretch>
                        <a:fillRect/>
                      </a:stretch>
                    </p:blipFill>
                    <p:spPr>
                      <a:xfrm>
                        <a:off x="837096" y="5202419"/>
                        <a:ext cx="5156200" cy="96520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3649468564"/>
              </p:ext>
            </p:extLst>
          </p:nvPr>
        </p:nvGraphicFramePr>
        <p:xfrm>
          <a:off x="736600" y="3018081"/>
          <a:ext cx="8216214" cy="1400491"/>
        </p:xfrm>
        <a:graphic>
          <a:graphicData uri="http://schemas.openxmlformats.org/presentationml/2006/ole">
            <mc:AlternateContent xmlns:mc="http://schemas.openxmlformats.org/markup-compatibility/2006">
              <mc:Choice xmlns:v="urn:schemas-microsoft-com:vml" Requires="v">
                <p:oleObj spid="_x0000_s234536" name="Equation" r:id="rId12" imgW="5587920" imgH="952200" progId="Equation.DSMT4">
                  <p:embed/>
                </p:oleObj>
              </mc:Choice>
              <mc:Fallback>
                <p:oleObj name="Equation" r:id="rId12" imgW="5587920" imgH="952200" progId="Equation.DSMT4">
                  <p:embed/>
                  <p:pic>
                    <p:nvPicPr>
                      <p:cNvPr id="11" name="Object 10"/>
                      <p:cNvPicPr/>
                      <p:nvPr/>
                    </p:nvPicPr>
                    <p:blipFill>
                      <a:blip r:embed="rId13"/>
                      <a:stretch>
                        <a:fillRect/>
                      </a:stretch>
                    </p:blipFill>
                    <p:spPr>
                      <a:xfrm>
                        <a:off x="736600" y="3018081"/>
                        <a:ext cx="8216214" cy="1400491"/>
                      </a:xfrm>
                      <a:prstGeom prst="rect">
                        <a:avLst/>
                      </a:prstGeom>
                    </p:spPr>
                  </p:pic>
                </p:oleObj>
              </mc:Fallback>
            </mc:AlternateContent>
          </a:graphicData>
        </a:graphic>
      </p:graphicFrame>
    </p:spTree>
    <p:extLst>
      <p:ext uri="{BB962C8B-B14F-4D97-AF65-F5344CB8AC3E}">
        <p14:creationId xmlns:p14="http://schemas.microsoft.com/office/powerpoint/2010/main" val="261975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Object 14"/>
          <p:cNvGraphicFramePr>
            <a:graphicFrameLocks noChangeAspect="1"/>
          </p:cNvGraphicFramePr>
          <p:nvPr>
            <p:extLst>
              <p:ext uri="{D42A27DB-BD31-4B8C-83A1-F6EECF244321}">
                <p14:modId xmlns:p14="http://schemas.microsoft.com/office/powerpoint/2010/main" val="3576247996"/>
              </p:ext>
            </p:extLst>
          </p:nvPr>
        </p:nvGraphicFramePr>
        <p:xfrm>
          <a:off x="3217078" y="5080538"/>
          <a:ext cx="842944" cy="405862"/>
        </p:xfrm>
        <a:graphic>
          <a:graphicData uri="http://schemas.openxmlformats.org/presentationml/2006/ole">
            <mc:AlternateContent xmlns:mc="http://schemas.openxmlformats.org/markup-compatibility/2006">
              <mc:Choice xmlns:v="urn:schemas-microsoft-com:vml" Requires="v">
                <p:oleObj spid="_x0000_s235577" name="Equation" r:id="rId4" imgW="685800" imgH="330120" progId="Equation.DSMT4">
                  <p:embed/>
                </p:oleObj>
              </mc:Choice>
              <mc:Fallback>
                <p:oleObj name="Equation" r:id="rId4" imgW="685800" imgH="330120" progId="Equation.DSMT4">
                  <p:embed/>
                  <p:pic>
                    <p:nvPicPr>
                      <p:cNvPr id="15" name="Object 14"/>
                      <p:cNvPicPr/>
                      <p:nvPr/>
                    </p:nvPicPr>
                    <p:blipFill>
                      <a:blip r:embed="rId5"/>
                      <a:stretch>
                        <a:fillRect/>
                      </a:stretch>
                    </p:blipFill>
                    <p:spPr>
                      <a:xfrm>
                        <a:off x="3217078" y="5080538"/>
                        <a:ext cx="842944" cy="405862"/>
                      </a:xfrm>
                      <a:prstGeom prst="rect">
                        <a:avLst/>
                      </a:prstGeom>
                      <a:solidFill>
                        <a:schemeClr val="bg1"/>
                      </a:solidFill>
                    </p:spPr>
                  </p:pic>
                </p:oleObj>
              </mc:Fallback>
            </mc:AlternateContent>
          </a:graphicData>
        </a:graphic>
      </p:graphicFrame>
      <p:pic>
        <p:nvPicPr>
          <p:cNvPr id="13" name="Picture 12"/>
          <p:cNvPicPr>
            <a:picLocks noChangeAspect="1"/>
          </p:cNvPicPr>
          <p:nvPr/>
        </p:nvPicPr>
        <p:blipFill>
          <a:blip r:embed="rId6"/>
          <a:stretch>
            <a:fillRect/>
          </a:stretch>
        </p:blipFill>
        <p:spPr>
          <a:xfrm>
            <a:off x="1219200" y="3200400"/>
            <a:ext cx="6248400" cy="1980476"/>
          </a:xfrm>
          <a:prstGeom prst="rect">
            <a:avLst/>
          </a:prstGeom>
        </p:spPr>
      </p:pic>
      <p:sp>
        <p:nvSpPr>
          <p:cNvPr id="2" name="Date Placeholder 1"/>
          <p:cNvSpPr>
            <a:spLocks noGrp="1"/>
          </p:cNvSpPr>
          <p:nvPr>
            <p:ph type="dt" sz="half" idx="10"/>
          </p:nvPr>
        </p:nvSpPr>
        <p:spPr/>
        <p:txBody>
          <a:bodyPr/>
          <a:lstStyle/>
          <a:p>
            <a:r>
              <a:rPr lang="en-US"/>
              <a:t>10/9/2019</a:t>
            </a:r>
            <a:endParaRPr lang="en-US" dirty="0"/>
          </a:p>
        </p:txBody>
      </p:sp>
      <p:sp>
        <p:nvSpPr>
          <p:cNvPr id="3" name="Footer Placeholder 2"/>
          <p:cNvSpPr>
            <a:spLocks noGrp="1"/>
          </p:cNvSpPr>
          <p:nvPr>
            <p:ph type="ftr" sz="quarter" idx="11"/>
          </p:nvPr>
        </p:nvSpPr>
        <p:spPr/>
        <p:txBody>
          <a:bodyPr/>
          <a:lstStyle/>
          <a:p>
            <a:r>
              <a:rPr lang="en-US"/>
              <a:t>PHY 711  Fall 2029 --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165100" y="115253"/>
            <a:ext cx="8229600" cy="461665"/>
          </a:xfrm>
          <a:prstGeom prst="rect">
            <a:avLst/>
          </a:prstGeom>
          <a:noFill/>
        </p:spPr>
        <p:txBody>
          <a:bodyPr wrap="square" rtlCol="0">
            <a:spAutoFit/>
          </a:bodyPr>
          <a:lstStyle/>
          <a:p>
            <a:r>
              <a:rPr lang="en-US" sz="2400" dirty="0">
                <a:latin typeface="+mj-lt"/>
              </a:rPr>
              <a:t>Rayleigh-Ritz method of estimating the lowest eigenvalue</a:t>
            </a:r>
          </a:p>
        </p:txBody>
      </p:sp>
      <p:graphicFrame>
        <p:nvGraphicFramePr>
          <p:cNvPr id="6" name="Object 5"/>
          <p:cNvGraphicFramePr>
            <a:graphicFrameLocks noChangeAspect="1"/>
          </p:cNvGraphicFramePr>
          <p:nvPr>
            <p:extLst>
              <p:ext uri="{D42A27DB-BD31-4B8C-83A1-F6EECF244321}">
                <p14:modId xmlns:p14="http://schemas.microsoft.com/office/powerpoint/2010/main" val="1286935472"/>
              </p:ext>
            </p:extLst>
          </p:nvPr>
        </p:nvGraphicFramePr>
        <p:xfrm>
          <a:off x="1244600" y="518082"/>
          <a:ext cx="1828800" cy="1165412"/>
        </p:xfrm>
        <a:graphic>
          <a:graphicData uri="http://schemas.openxmlformats.org/presentationml/2006/ole">
            <mc:AlternateContent xmlns:mc="http://schemas.openxmlformats.org/markup-compatibility/2006">
              <mc:Choice xmlns:v="urn:schemas-microsoft-com:vml" Requires="v">
                <p:oleObj spid="_x0000_s235578" name="Equation" r:id="rId7" imgW="1295280" imgH="825480" progId="Equation.DSMT4">
                  <p:embed/>
                </p:oleObj>
              </mc:Choice>
              <mc:Fallback>
                <p:oleObj name="Equation" r:id="rId7" imgW="1295280" imgH="825480" progId="Equation.DSMT4">
                  <p:embed/>
                  <p:pic>
                    <p:nvPicPr>
                      <p:cNvPr id="6" name="Object 5"/>
                      <p:cNvPicPr/>
                      <p:nvPr/>
                    </p:nvPicPr>
                    <p:blipFill>
                      <a:blip r:embed="rId8"/>
                      <a:stretch>
                        <a:fillRect/>
                      </a:stretch>
                    </p:blipFill>
                    <p:spPr>
                      <a:xfrm>
                        <a:off x="1244600" y="518082"/>
                        <a:ext cx="1828800" cy="116541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583414855"/>
              </p:ext>
            </p:extLst>
          </p:nvPr>
        </p:nvGraphicFramePr>
        <p:xfrm>
          <a:off x="3073400" y="2120900"/>
          <a:ext cx="914400" cy="250825"/>
        </p:xfrm>
        <a:graphic>
          <a:graphicData uri="http://schemas.openxmlformats.org/presentationml/2006/ole">
            <mc:AlternateContent xmlns:mc="http://schemas.openxmlformats.org/markup-compatibility/2006">
              <mc:Choice xmlns:v="urn:schemas-microsoft-com:vml" Requires="v">
                <p:oleObj spid="_x0000_s235579" name="Equation" r:id="rId9" imgW="914400" imgH="250560" progId="Equation.DSMT4">
                  <p:embed/>
                </p:oleObj>
              </mc:Choice>
              <mc:Fallback>
                <p:oleObj name="Equation" r:id="rId9" imgW="914400" imgH="250560" progId="Equation.DSMT4">
                  <p:embed/>
                  <p:pic>
                    <p:nvPicPr>
                      <p:cNvPr id="7" name="Object 6"/>
                      <p:cNvPicPr/>
                      <p:nvPr/>
                    </p:nvPicPr>
                    <p:blipFill>
                      <a:blip r:embed="rId10"/>
                      <a:stretch>
                        <a:fillRect/>
                      </a:stretch>
                    </p:blipFill>
                    <p:spPr>
                      <a:xfrm>
                        <a:off x="3073400" y="2120900"/>
                        <a:ext cx="914400" cy="250825"/>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2779201582"/>
              </p:ext>
            </p:extLst>
          </p:nvPr>
        </p:nvGraphicFramePr>
        <p:xfrm>
          <a:off x="3051277" y="2839732"/>
          <a:ext cx="5181600" cy="723900"/>
        </p:xfrm>
        <a:graphic>
          <a:graphicData uri="http://schemas.openxmlformats.org/presentationml/2006/ole">
            <mc:AlternateContent xmlns:mc="http://schemas.openxmlformats.org/markup-compatibility/2006">
              <mc:Choice xmlns:v="urn:schemas-microsoft-com:vml" Requires="v">
                <p:oleObj spid="_x0000_s235580" name="Equation" r:id="rId11" imgW="5181480" imgH="723600" progId="Equation.DSMT4">
                  <p:embed/>
                </p:oleObj>
              </mc:Choice>
              <mc:Fallback>
                <p:oleObj name="Equation" r:id="rId11" imgW="5181480" imgH="723600" progId="Equation.DSMT4">
                  <p:embed/>
                  <p:pic>
                    <p:nvPicPr>
                      <p:cNvPr id="10" name="Object 9"/>
                      <p:cNvPicPr/>
                      <p:nvPr/>
                    </p:nvPicPr>
                    <p:blipFill>
                      <a:blip r:embed="rId12"/>
                      <a:stretch>
                        <a:fillRect/>
                      </a:stretch>
                    </p:blipFill>
                    <p:spPr>
                      <a:xfrm>
                        <a:off x="3051277" y="2839732"/>
                        <a:ext cx="5181600" cy="723900"/>
                      </a:xfrm>
                      <a:prstGeom prst="rect">
                        <a:avLst/>
                      </a:prstGeom>
                    </p:spPr>
                  </p:pic>
                </p:oleObj>
              </mc:Fallback>
            </mc:AlternateContent>
          </a:graphicData>
        </a:graphic>
      </p:graphicFrame>
      <p:graphicFrame>
        <p:nvGraphicFramePr>
          <p:cNvPr id="11" name="Object 10"/>
          <p:cNvGraphicFramePr>
            <a:graphicFrameLocks noChangeAspect="1"/>
          </p:cNvGraphicFramePr>
          <p:nvPr>
            <p:extLst>
              <p:ext uri="{D42A27DB-BD31-4B8C-83A1-F6EECF244321}">
                <p14:modId xmlns:p14="http://schemas.microsoft.com/office/powerpoint/2010/main" val="2837133948"/>
              </p:ext>
            </p:extLst>
          </p:nvPr>
        </p:nvGraphicFramePr>
        <p:xfrm>
          <a:off x="275430" y="1606372"/>
          <a:ext cx="8264861" cy="1228903"/>
        </p:xfrm>
        <a:graphic>
          <a:graphicData uri="http://schemas.openxmlformats.org/presentationml/2006/ole">
            <mc:AlternateContent xmlns:mc="http://schemas.openxmlformats.org/markup-compatibility/2006">
              <mc:Choice xmlns:v="urn:schemas-microsoft-com:vml" Requires="v">
                <p:oleObj spid="_x0000_s235581" name="Equation" r:id="rId13" imgW="6743520" imgH="1002960" progId="Equation.DSMT4">
                  <p:embed/>
                </p:oleObj>
              </mc:Choice>
              <mc:Fallback>
                <p:oleObj name="Equation" r:id="rId13" imgW="6743520" imgH="1002960" progId="Equation.DSMT4">
                  <p:embed/>
                  <p:pic>
                    <p:nvPicPr>
                      <p:cNvPr id="11" name="Object 10"/>
                      <p:cNvPicPr/>
                      <p:nvPr/>
                    </p:nvPicPr>
                    <p:blipFill>
                      <a:blip r:embed="rId14"/>
                      <a:stretch>
                        <a:fillRect/>
                      </a:stretch>
                    </p:blipFill>
                    <p:spPr>
                      <a:xfrm>
                        <a:off x="275430" y="1606372"/>
                        <a:ext cx="8264861" cy="1228903"/>
                      </a:xfrm>
                      <a:prstGeom prst="rect">
                        <a:avLst/>
                      </a:prstGeom>
                    </p:spPr>
                  </p:pic>
                </p:oleObj>
              </mc:Fallback>
            </mc:AlternateContent>
          </a:graphicData>
        </a:graphic>
      </p:graphicFrame>
      <p:graphicFrame>
        <p:nvGraphicFramePr>
          <p:cNvPr id="12" name="Object 11"/>
          <p:cNvGraphicFramePr>
            <a:graphicFrameLocks noChangeAspect="1"/>
          </p:cNvGraphicFramePr>
          <p:nvPr>
            <p:extLst>
              <p:ext uri="{D42A27DB-BD31-4B8C-83A1-F6EECF244321}">
                <p14:modId xmlns:p14="http://schemas.microsoft.com/office/powerpoint/2010/main" val="2012309346"/>
              </p:ext>
            </p:extLst>
          </p:nvPr>
        </p:nvGraphicFramePr>
        <p:xfrm>
          <a:off x="384175" y="5568950"/>
          <a:ext cx="3521075" cy="787400"/>
        </p:xfrm>
        <a:graphic>
          <a:graphicData uri="http://schemas.openxmlformats.org/presentationml/2006/ole">
            <mc:AlternateContent xmlns:mc="http://schemas.openxmlformats.org/markup-compatibility/2006">
              <mc:Choice xmlns:v="urn:schemas-microsoft-com:vml" Requires="v">
                <p:oleObj spid="_x0000_s235582" name="Equation" r:id="rId15" imgW="2552400" imgH="571320" progId="Equation.DSMT4">
                  <p:embed/>
                </p:oleObj>
              </mc:Choice>
              <mc:Fallback>
                <p:oleObj name="Equation" r:id="rId15" imgW="2552400" imgH="571320" progId="Equation.DSMT4">
                  <p:embed/>
                  <p:pic>
                    <p:nvPicPr>
                      <p:cNvPr id="12" name="Object 11"/>
                      <p:cNvPicPr/>
                      <p:nvPr/>
                    </p:nvPicPr>
                    <p:blipFill>
                      <a:blip r:embed="rId16"/>
                      <a:stretch>
                        <a:fillRect/>
                      </a:stretch>
                    </p:blipFill>
                    <p:spPr>
                      <a:xfrm>
                        <a:off x="384175" y="5568950"/>
                        <a:ext cx="3521075" cy="787400"/>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4165217679"/>
              </p:ext>
            </p:extLst>
          </p:nvPr>
        </p:nvGraphicFramePr>
        <p:xfrm>
          <a:off x="4686300" y="5245100"/>
          <a:ext cx="4457700" cy="1231900"/>
        </p:xfrm>
        <a:graphic>
          <a:graphicData uri="http://schemas.openxmlformats.org/presentationml/2006/ole">
            <mc:AlternateContent xmlns:mc="http://schemas.openxmlformats.org/markup-compatibility/2006">
              <mc:Choice xmlns:v="urn:schemas-microsoft-com:vml" Requires="v">
                <p:oleObj spid="_x0000_s235583" name="Equation" r:id="rId17" imgW="4457520" imgH="1231560" progId="Equation.DSMT4">
                  <p:embed/>
                </p:oleObj>
              </mc:Choice>
              <mc:Fallback>
                <p:oleObj name="Equation" r:id="rId17" imgW="4457520" imgH="1231560" progId="Equation.DSMT4">
                  <p:embed/>
                  <p:pic>
                    <p:nvPicPr>
                      <p:cNvPr id="16" name="Object 15"/>
                      <p:cNvPicPr/>
                      <p:nvPr/>
                    </p:nvPicPr>
                    <p:blipFill>
                      <a:blip r:embed="rId18"/>
                      <a:stretch>
                        <a:fillRect/>
                      </a:stretch>
                    </p:blipFill>
                    <p:spPr>
                      <a:xfrm>
                        <a:off x="4686300" y="5245100"/>
                        <a:ext cx="4457700" cy="1231900"/>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78647999"/>
              </p:ext>
            </p:extLst>
          </p:nvPr>
        </p:nvGraphicFramePr>
        <p:xfrm>
          <a:off x="133350" y="3623341"/>
          <a:ext cx="1085850" cy="895350"/>
        </p:xfrm>
        <a:graphic>
          <a:graphicData uri="http://schemas.openxmlformats.org/presentationml/2006/ole">
            <mc:AlternateContent xmlns:mc="http://schemas.openxmlformats.org/markup-compatibility/2006">
              <mc:Choice xmlns:v="urn:schemas-microsoft-com:vml" Requires="v">
                <p:oleObj spid="_x0000_s235584" name="Equation" r:id="rId19" imgW="507960" imgH="419040" progId="Equation.DSMT4">
                  <p:embed/>
                </p:oleObj>
              </mc:Choice>
              <mc:Fallback>
                <p:oleObj name="Equation" r:id="rId19" imgW="507960" imgH="419040" progId="Equation.DSMT4">
                  <p:embed/>
                  <p:pic>
                    <p:nvPicPr>
                      <p:cNvPr id="8" name="Object 7"/>
                      <p:cNvPicPr/>
                      <p:nvPr/>
                    </p:nvPicPr>
                    <p:blipFill>
                      <a:blip r:embed="rId20"/>
                      <a:stretch>
                        <a:fillRect/>
                      </a:stretch>
                    </p:blipFill>
                    <p:spPr>
                      <a:xfrm>
                        <a:off x="133350" y="3623341"/>
                        <a:ext cx="1085850" cy="895350"/>
                      </a:xfrm>
                      <a:prstGeom prst="rect">
                        <a:avLst/>
                      </a:prstGeom>
                    </p:spPr>
                  </p:pic>
                </p:oleObj>
              </mc:Fallback>
            </mc:AlternateContent>
          </a:graphicData>
        </a:graphic>
      </p:graphicFrame>
    </p:spTree>
    <p:extLst>
      <p:ext uri="{BB962C8B-B14F-4D97-AF65-F5344CB8AC3E}">
        <p14:creationId xmlns:p14="http://schemas.microsoft.com/office/powerpoint/2010/main" val="17296234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14720</TotalTime>
  <Words>863</Words>
  <Application>Microsoft Office PowerPoint</Application>
  <PresentationFormat>On-screen Show (4:3)</PresentationFormat>
  <Paragraphs>156</Paragraphs>
  <Slides>24</Slides>
  <Notes>24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3</vt:i4>
      </vt:variant>
      <vt:variant>
        <vt:lpstr>Slide Titles</vt:lpstr>
      </vt:variant>
      <vt:variant>
        <vt:i4>24</vt:i4>
      </vt:variant>
    </vt:vector>
  </HeadingPairs>
  <TitlesOfParts>
    <vt:vector size="31" baseType="lpstr">
      <vt:lpstr>Arial</vt:lpstr>
      <vt:lpstr>Calibri</vt:lpstr>
      <vt:lpstr>Symbol</vt:lpstr>
      <vt:lpstr>Office Theme</vt:lpstr>
      <vt:lpstr>Equation</vt:lpstr>
      <vt:lpstr>数式</vt:lpstr>
      <vt:lpstr>MathType 7.0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723</cp:revision>
  <cp:lastPrinted>2020-10-08T04:47:38Z</cp:lastPrinted>
  <dcterms:created xsi:type="dcterms:W3CDTF">2012-01-10T18:32:24Z</dcterms:created>
  <dcterms:modified xsi:type="dcterms:W3CDTF">2020-10-08T04:48:02Z</dcterms:modified>
</cp:coreProperties>
</file>