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354" r:id="rId3"/>
    <p:sldId id="379" r:id="rId4"/>
    <p:sldId id="380" r:id="rId5"/>
    <p:sldId id="381" r:id="rId6"/>
    <p:sldId id="382" r:id="rId7"/>
    <p:sldId id="383" r:id="rId8"/>
    <p:sldId id="385" r:id="rId9"/>
    <p:sldId id="386" r:id="rId10"/>
    <p:sldId id="387" r:id="rId11"/>
    <p:sldId id="388" r:id="rId12"/>
    <p:sldId id="384" r:id="rId13"/>
    <p:sldId id="372" r:id="rId14"/>
    <p:sldId id="373" r:id="rId15"/>
    <p:sldId id="374" r:id="rId16"/>
    <p:sldId id="375" r:id="rId17"/>
    <p:sldId id="389" r:id="rId18"/>
    <p:sldId id="376" r:id="rId19"/>
    <p:sldId id="356" r:id="rId20"/>
    <p:sldId id="357" r:id="rId21"/>
    <p:sldId id="358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5" d="100"/>
          <a:sy n="7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 we will start to cover various useful mathematical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Determining the constants.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83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41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now consider another technique that is uses to solve initial value equations.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29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 introduction to Laplace transform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01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70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42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24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of transforms for simple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94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Mathematical treatment of general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96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properties of complex numbers.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schedule.    You will receive an email containing the mid term exam.    It will be due next Monday.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Notion of analytic function.   Some of these functions are not analytic.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63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details.     To </a:t>
            </a:r>
            <a:r>
              <a:rPr lang="en-US"/>
              <a:t>be continued.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the Sturm Liouville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9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Specializing to the simplest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1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Visualizing the completeness condition.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Numerical evaluation of 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96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Numerical evaluation of less convergent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33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Fourier methods to solve the wave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15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the boundary and initial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6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artmouth.edu/~sullivan/22files/New%20Laplace%20Transform%20Table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online or (occasionally in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/>
              <a:t>Plan for Lecture 21: Chap. 7 &amp; App. A-D (F&amp;W)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Generalization of the one dimensional wave equation </a:t>
            </a: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 various mathematical problems and techniques including: 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Fourier transforms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Laplace transforms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Complex variables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  <a:sym typeface="Wingdings" panose="05000000000000000000" pitchFamily="2" charset="2"/>
              </a:rPr>
              <a:t>Contour integrals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E3243-B0F1-43CA-A815-CDD6D8A4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DC827-7496-4174-B03C-8F0301AE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64BF4-CB98-43BD-8D92-13C8A70C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7ACEF-EE45-45D1-B593-1B4935FE6FCC}"/>
              </a:ext>
            </a:extLst>
          </p:cNvPr>
          <p:cNvSpPr txBox="1"/>
          <p:nvPr/>
        </p:nvSpPr>
        <p:spPr>
          <a:xfrm>
            <a:off x="228600" y="136525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Fourier series to solve the wave equation -- continued. Finding the constants from the eigenfunction (Fourier) expansion.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4F6696-5637-4A69-AA58-07C27FBE4D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21998"/>
              </p:ext>
            </p:extLst>
          </p:nvPr>
        </p:nvGraphicFramePr>
        <p:xfrm>
          <a:off x="547688" y="1081176"/>
          <a:ext cx="6005512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4" name="Equation" r:id="rId4" imgW="2869920" imgH="1320480" progId="Equation.DSMT4">
                  <p:embed/>
                </p:oleObj>
              </mc:Choice>
              <mc:Fallback>
                <p:oleObj name="Equation" r:id="rId4" imgW="2869920" imgH="1320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2C2FA50-999A-4950-98AF-AEBFB1CF2B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688" y="1081176"/>
                        <a:ext cx="6005512" cy="276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2D96B97-5F6E-4A05-B46F-D3C7DCD2A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55273"/>
              </p:ext>
            </p:extLst>
          </p:nvPr>
        </p:nvGraphicFramePr>
        <p:xfrm>
          <a:off x="457200" y="3922712"/>
          <a:ext cx="6923088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5" name="Equation" r:id="rId6" imgW="3695400" imgH="1396800" progId="Equation.DSMT4">
                  <p:embed/>
                </p:oleObj>
              </mc:Choice>
              <mc:Fallback>
                <p:oleObj name="Equation" r:id="rId6" imgW="369540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3922712"/>
                        <a:ext cx="6923088" cy="261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51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1CD4A-6554-4623-80A4-7CB5A1AE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D9620-D470-4549-A88F-4B1BB15B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AD29D-DBF6-4C83-86CF-0B61AD9E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A055DC8-7581-460E-8ED0-C733F5AA0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8942"/>
              </p:ext>
            </p:extLst>
          </p:nvPr>
        </p:nvGraphicFramePr>
        <p:xfrm>
          <a:off x="609600" y="381000"/>
          <a:ext cx="6542088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9" name="Equation" r:id="rId4" imgW="3492360" imgH="1879560" progId="Equation.DSMT4">
                  <p:embed/>
                </p:oleObj>
              </mc:Choice>
              <mc:Fallback>
                <p:oleObj name="Equation" r:id="rId4" imgW="3492360" imgH="1879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2D96B97-5F6E-4A05-B46F-D3C7DCD2A4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381000"/>
                        <a:ext cx="6542088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D8A3A6-26FF-46BE-A1FD-98F78DC16CF9}"/>
              </a:ext>
            </a:extLst>
          </p:cNvPr>
          <p:cNvSpPr txBox="1"/>
          <p:nvPr/>
        </p:nvSpPr>
        <p:spPr>
          <a:xfrm>
            <a:off x="685800" y="42672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Are these two solutions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Identical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Equivalent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Totally different</a:t>
            </a:r>
          </a:p>
        </p:txBody>
      </p:sp>
    </p:spTree>
    <p:extLst>
      <p:ext uri="{BB962C8B-B14F-4D97-AF65-F5344CB8AC3E}">
        <p14:creationId xmlns:p14="http://schemas.microsoft.com/office/powerpoint/2010/main" val="333824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46DE4-5383-4DC4-9C13-7E016666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52553-ABDD-486D-875D-38A2B73E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34144-A033-48F7-8E06-BA2F07F9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36889-4431-4DE2-9F63-E9BCE8627ACB}"/>
              </a:ext>
            </a:extLst>
          </p:cNvPr>
          <p:cNvSpPr txBox="1"/>
          <p:nvPr/>
        </p:nvSpPr>
        <p:spPr>
          <a:xfrm>
            <a:off x="457200" y="14478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Fourier series and Fourier transforms are useful for solving and analyzing a wide variety of functions, also beyond the Sturm-Liouville context.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In the next several slides we will consider a related concept – the Laplace transform.</a:t>
            </a:r>
          </a:p>
        </p:txBody>
      </p:sp>
    </p:spTree>
    <p:extLst>
      <p:ext uri="{BB962C8B-B14F-4D97-AF65-F5344CB8AC3E}">
        <p14:creationId xmlns:p14="http://schemas.microsoft.com/office/powerpoint/2010/main" val="78831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1141" r="13094" b="57863"/>
          <a:stretch/>
        </p:blipFill>
        <p:spPr bwMode="auto">
          <a:xfrm>
            <a:off x="-13290" y="533400"/>
            <a:ext cx="9004890" cy="203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62536" r="14104" b="6398"/>
          <a:stretch/>
        </p:blipFill>
        <p:spPr bwMode="auto">
          <a:xfrm>
            <a:off x="-13290" y="2438400"/>
            <a:ext cx="8916254" cy="20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227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2304" r="12962" b="29513"/>
          <a:stretch/>
        </p:blipFill>
        <p:spPr bwMode="auto">
          <a:xfrm>
            <a:off x="51450" y="1140152"/>
            <a:ext cx="9016350" cy="381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13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13339" r="14414" b="11742"/>
          <a:stretch/>
        </p:blipFill>
        <p:spPr bwMode="auto">
          <a:xfrm>
            <a:off x="0" y="0"/>
            <a:ext cx="8921008" cy="490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0600" y="5029200"/>
          <a:ext cx="704697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01" name="数式" r:id="rId5" imgW="3670200" imgH="634680" progId="Equation.3">
                  <p:embed/>
                </p:oleObj>
              </mc:Choice>
              <mc:Fallback>
                <p:oleObj name="数式" r:id="rId5" imgW="36702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5029200"/>
                        <a:ext cx="7046976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58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7200" y="76200"/>
          <a:ext cx="709771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43" name="数式" r:id="rId4" imgW="3657600" imgH="685800" progId="Equation.3">
                  <p:embed/>
                </p:oleObj>
              </mc:Choice>
              <mc:Fallback>
                <p:oleObj name="数式" r:id="rId4" imgW="3657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"/>
                        <a:ext cx="709771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00287" y="1371600"/>
          <a:ext cx="5472113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44" name="数式" r:id="rId6" imgW="2819160" imgH="1676160" progId="Equation.3">
                  <p:embed/>
                </p:oleObj>
              </mc:Choice>
              <mc:Fallback>
                <p:oleObj name="数式" r:id="rId6" imgW="281916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7" y="1371600"/>
                        <a:ext cx="5472113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4648200"/>
          <a:ext cx="49799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45" name="数式" r:id="rId8" imgW="2565360" imgH="939600" progId="Equation.3">
                  <p:embed/>
                </p:oleObj>
              </mc:Choice>
              <mc:Fallback>
                <p:oleObj name="数式" r:id="rId8" imgW="25653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497998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89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7D02E-9D30-4DA4-BA0F-7C601CE6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10F4C-F7D7-47C5-9BCA-08FFC8C8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FCEC5-2F89-4A95-8495-257D8FB7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42EE0-3F02-4256-8920-E31280C92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379" y="136525"/>
            <a:ext cx="5134841" cy="6180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21CE7-8E9E-4C46-A9EE-3E3173738172}"/>
              </a:ext>
            </a:extLst>
          </p:cNvPr>
          <p:cNvSpPr txBox="1"/>
          <p:nvPr/>
        </p:nvSpPr>
        <p:spPr>
          <a:xfrm>
            <a:off x="152400" y="304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Table of Laplace transforms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A41BD-0334-4272-8428-C00599848982}"/>
              </a:ext>
            </a:extLst>
          </p:cNvPr>
          <p:cNvSpPr txBox="1"/>
          <p:nvPr/>
        </p:nvSpPr>
        <p:spPr>
          <a:xfrm>
            <a:off x="457200" y="6147786"/>
            <a:ext cx="8358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4"/>
              </a:rPr>
              <a:t>https://www.dartmouth.edu/~sullivan/22files/New%20Laplace%20Transform%20Table.pdf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5533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04800"/>
          <a:ext cx="3614737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08" name="数式" r:id="rId4" imgW="1676160" imgH="1180800" progId="Equation.3">
                  <p:embed/>
                </p:oleObj>
              </mc:Choice>
              <mc:Fallback>
                <p:oleObj name="数式" r:id="rId4" imgW="167616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3614737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65450"/>
              </p:ext>
            </p:extLst>
          </p:nvPr>
        </p:nvGraphicFramePr>
        <p:xfrm>
          <a:off x="762000" y="2603431"/>
          <a:ext cx="8027105" cy="37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09" name="Equation" r:id="rId6" imgW="5511600" imgH="2857320" progId="Equation.DSMT4">
                  <p:embed/>
                </p:oleObj>
              </mc:Choice>
              <mc:Fallback>
                <p:oleObj name="Equation" r:id="rId6" imgW="5511600" imgH="285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03431"/>
                        <a:ext cx="8027105" cy="375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FDCD9C-1081-446A-9986-09D14A0AD969}"/>
              </a:ext>
            </a:extLst>
          </p:cNvPr>
          <p:cNvSpPr txBox="1"/>
          <p:nvPr/>
        </p:nvSpPr>
        <p:spPr>
          <a:xfrm>
            <a:off x="4495801" y="596687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order to evaluate these integrals, we need to use complex analysis.</a:t>
            </a:r>
          </a:p>
        </p:txBody>
      </p:sp>
    </p:spTree>
    <p:extLst>
      <p:ext uri="{BB962C8B-B14F-4D97-AF65-F5344CB8AC3E}">
        <p14:creationId xmlns:p14="http://schemas.microsoft.com/office/powerpoint/2010/main" val="3602551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Complex numbers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90583"/>
              </p:ext>
            </p:extLst>
          </p:nvPr>
        </p:nvGraphicFramePr>
        <p:xfrm>
          <a:off x="838200" y="405125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64" name="Equation" r:id="rId4" imgW="4140000" imgH="1854000" progId="Equation.DSMT4">
                  <p:embed/>
                </p:oleObj>
              </mc:Choice>
              <mc:Fallback>
                <p:oleObj name="Equation" r:id="rId4" imgW="414000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05125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592" y="2967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Functions of complex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36955"/>
              </p:ext>
            </p:extLst>
          </p:nvPr>
        </p:nvGraphicFramePr>
        <p:xfrm>
          <a:off x="1355553" y="3470353"/>
          <a:ext cx="6432893" cy="53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65" name="Equation" r:id="rId6" imgW="4394160" imgH="368280" progId="Equation.DSMT4">
                  <p:embed/>
                </p:oleObj>
              </mc:Choice>
              <mc:Fallback>
                <p:oleObj name="Equation" r:id="rId6" imgW="4394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5553" y="3470353"/>
                        <a:ext cx="6432893" cy="53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6301" y="4279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Derivatives: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7110"/>
              </p:ext>
            </p:extLst>
          </p:nvPr>
        </p:nvGraphicFramePr>
        <p:xfrm>
          <a:off x="812799" y="4953000"/>
          <a:ext cx="7806256" cy="14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66" name="Equation" r:id="rId8" imgW="7518240" imgH="1358640" progId="Equation.DSMT4">
                  <p:embed/>
                </p:oleObj>
              </mc:Choice>
              <mc:Fallback>
                <p:oleObj name="Equation" r:id="rId8" imgW="751824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799" y="4953000"/>
                        <a:ext cx="7806256" cy="141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4281067"/>
            <a:ext cx="45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Cauchy-Riemann equations</a:t>
            </a:r>
          </a:p>
        </p:txBody>
      </p:sp>
    </p:spTree>
    <p:extLst>
      <p:ext uri="{BB962C8B-B14F-4D97-AF65-F5344CB8AC3E}">
        <p14:creationId xmlns:p14="http://schemas.microsoft.com/office/powerpoint/2010/main" val="266618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2231" y="5638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E6A8B-B721-4F95-A3DF-E1AFC8D5A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229084"/>
            <a:ext cx="8191500" cy="60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function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21040"/>
              </p:ext>
            </p:extLst>
          </p:nvPr>
        </p:nvGraphicFramePr>
        <p:xfrm>
          <a:off x="1066799" y="990600"/>
          <a:ext cx="673297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22" name="Equation" r:id="rId4" imgW="6083280" imgH="1307880" progId="Equation.DSMT4">
                  <p:embed/>
                </p:oleObj>
              </mc:Choice>
              <mc:Fallback>
                <p:oleObj name="Equation" r:id="rId4" imgW="608328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799" y="990600"/>
                        <a:ext cx="673297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210426"/>
              </p:ext>
            </p:extLst>
          </p:nvPr>
        </p:nvGraphicFramePr>
        <p:xfrm>
          <a:off x="409876" y="3020728"/>
          <a:ext cx="7264400" cy="295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23" name="Equation" r:id="rId6" imgW="4279680" imgH="1739880" progId="Equation.DSMT4">
                  <p:embed/>
                </p:oleObj>
              </mc:Choice>
              <mc:Fallback>
                <p:oleObj name="Equation" r:id="rId6" imgW="4279680" imgH="1739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9876" y="3020728"/>
                        <a:ext cx="7264400" cy="295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39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22576"/>
              </p:ext>
            </p:extLst>
          </p:nvPr>
        </p:nvGraphicFramePr>
        <p:xfrm>
          <a:off x="1143000" y="1143000"/>
          <a:ext cx="6659993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42" name="Equation" r:id="rId4" imgW="4216320" imgH="977760" progId="Equation.DSMT4">
                  <p:embed/>
                </p:oleObj>
              </mc:Choice>
              <mc:Fallback>
                <p:oleObj name="Equation" r:id="rId4" imgW="421632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143000"/>
                        <a:ext cx="6659993" cy="15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78106"/>
              </p:ext>
            </p:extLst>
          </p:nvPr>
        </p:nvGraphicFramePr>
        <p:xfrm>
          <a:off x="1168399" y="3276600"/>
          <a:ext cx="540123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43" name="Equation" r:id="rId6" imgW="3060360" imgH="1079280" progId="Equation.DSMT4">
                  <p:embed/>
                </p:oleObj>
              </mc:Choice>
              <mc:Fallback>
                <p:oleObj name="Equation" r:id="rId6" imgW="306036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8399" y="3276600"/>
                        <a:ext cx="540123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1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6F7FD-480C-4CCF-94FA-D6F56ED6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D321A-A68F-479C-894C-917FA143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F9954-F1EF-4622-87DF-15E4FF69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1A8A313-917A-4120-808B-FA8627C02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256429"/>
              </p:ext>
            </p:extLst>
          </p:nvPr>
        </p:nvGraphicFramePr>
        <p:xfrm>
          <a:off x="338138" y="698500"/>
          <a:ext cx="8467725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1" name="Equation" r:id="rId4" imgW="4228920" imgH="1790640" progId="Equation.DSMT4">
                  <p:embed/>
                </p:oleObj>
              </mc:Choice>
              <mc:Fallback>
                <p:oleObj name="Equation" r:id="rId4" imgW="4228920" imgH="1790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8DCCE4A-C2FF-460A-84F5-8A3AE6CF3F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698500"/>
                        <a:ext cx="8467725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01D0D8D-FDF3-43F9-99DF-98763B1E2231}"/>
              </a:ext>
            </a:extLst>
          </p:cNvPr>
          <p:cNvSpPr txBox="1"/>
          <p:nvPr/>
        </p:nvSpPr>
        <p:spPr>
          <a:xfrm>
            <a:off x="76200" y="13652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– Sturm-Liouville equations defined over a range of 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B50C0-8D6F-4E3B-B1C7-4658E6EFFEAF}"/>
              </a:ext>
            </a:extLst>
          </p:cNvPr>
          <p:cNvSpPr txBox="1"/>
          <p:nvPr/>
        </p:nvSpPr>
        <p:spPr>
          <a:xfrm>
            <a:off x="474662" y="4343400"/>
            <a:ext cx="8059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that, because Sturm-Liouville operator is Hermitian, the eigenvalues are real and the eigenfunctions are orthogonal.   In the last lecture, we argued that the eigenfunctions form a “complete” set over the range of x defined for the particular system.</a:t>
            </a:r>
          </a:p>
        </p:txBody>
      </p:sp>
    </p:spTree>
    <p:extLst>
      <p:ext uri="{BB962C8B-B14F-4D97-AF65-F5344CB8AC3E}">
        <p14:creationId xmlns:p14="http://schemas.microsoft.com/office/powerpoint/2010/main" val="151935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8DB34-0CCB-498E-906A-159C4E6D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146A5-2AB8-482F-9DA6-BF492191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F2926-DA8D-485A-B537-EDE5578A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9C7F0E-31BC-4995-BEE9-96CB6B39B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049507"/>
              </p:ext>
            </p:extLst>
          </p:nvPr>
        </p:nvGraphicFramePr>
        <p:xfrm>
          <a:off x="173831" y="174625"/>
          <a:ext cx="8796338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4" name="Equation" r:id="rId4" imgW="5981400" imgH="1054080" progId="Equation.DSMT4">
                  <p:embed/>
                </p:oleObj>
              </mc:Choice>
              <mc:Fallback>
                <p:oleObj name="Equation" r:id="rId4" imgW="59814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831" y="174625"/>
                        <a:ext cx="8796338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8D64D95-8F20-4A93-BE40-39E84DA16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208052"/>
              </p:ext>
            </p:extLst>
          </p:nvPr>
        </p:nvGraphicFramePr>
        <p:xfrm>
          <a:off x="381000" y="2128838"/>
          <a:ext cx="8212138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5" name="Equation" r:id="rId6" imgW="4101840" imgH="888840" progId="Equation.DSMT4">
                  <p:embed/>
                </p:oleObj>
              </mc:Choice>
              <mc:Fallback>
                <p:oleObj name="Equation" r:id="rId6" imgW="410184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1A8A313-917A-4120-808B-FA8627C029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28838"/>
                        <a:ext cx="8212138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13EF552-9340-47D7-8444-045E81261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247869"/>
              </p:ext>
            </p:extLst>
          </p:nvPr>
        </p:nvGraphicFramePr>
        <p:xfrm>
          <a:off x="381000" y="4487069"/>
          <a:ext cx="602121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6" name="Equation" r:id="rId8" imgW="3187440" imgH="685800" progId="Equation.DSMT4">
                  <p:embed/>
                </p:oleObj>
              </mc:Choice>
              <mc:Fallback>
                <p:oleObj name="Equation" r:id="rId8" imgW="31874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" y="4487069"/>
                        <a:ext cx="6021211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05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172C3-E266-45BA-B34B-015E05BD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68C31-873A-43DE-AA7A-98F72B40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33602-AB02-414E-820F-4D5CCDA9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CC9E62-2640-4BD2-AD49-3AE4967FD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385835"/>
              </p:ext>
            </p:extLst>
          </p:nvPr>
        </p:nvGraphicFramePr>
        <p:xfrm>
          <a:off x="457200" y="304800"/>
          <a:ext cx="804672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5" name="Equation" r:id="rId4" imgW="5029200" imgH="952200" progId="Equation.DSMT4">
                  <p:embed/>
                </p:oleObj>
              </mc:Choice>
              <mc:Fallback>
                <p:oleObj name="Equation" r:id="rId4" imgW="50292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04800"/>
                        <a:ext cx="804672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5B2B907-B351-4CC1-8F57-812B62D2A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5083"/>
            <a:ext cx="9144000" cy="4058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581F66-9F0D-4288-B1D7-7BA5B8EEAA10}"/>
              </a:ext>
            </a:extLst>
          </p:cNvPr>
          <p:cNvSpPr txBox="1"/>
          <p:nvPr/>
        </p:nvSpPr>
        <p:spPr>
          <a:xfrm>
            <a:off x="5029200" y="3429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sum with 100 terms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6F1A7-5BC0-402F-9E17-8A3260AEF64A}"/>
              </a:ext>
            </a:extLst>
          </p:cNvPr>
          <p:cNvSpPr txBox="1"/>
          <p:nvPr/>
        </p:nvSpPr>
        <p:spPr>
          <a:xfrm rot="21111733">
            <a:off x="5384800" y="48863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sum with 5 terms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002D7-9845-47A0-A8FC-95D839A13A2A}"/>
              </a:ext>
            </a:extLst>
          </p:cNvPr>
          <p:cNvSpPr txBox="1"/>
          <p:nvPr/>
        </p:nvSpPr>
        <p:spPr>
          <a:xfrm>
            <a:off x="5368621" y="6019800"/>
            <a:ext cx="313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x’ </a:t>
            </a:r>
            <a:r>
              <a:rPr lang="en-US" sz="2400" dirty="0">
                <a:latin typeface="+mj-lt"/>
              </a:rPr>
              <a:t>for </a:t>
            </a:r>
            <a:r>
              <a:rPr lang="en-US" sz="2400" i="1" dirty="0">
                <a:latin typeface="+mj-lt"/>
              </a:rPr>
              <a:t>x=0.5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85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EA829-CA91-4C9F-877E-F6121FE7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96989-8A3F-478F-9645-116EFC33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FECEF-0135-4D31-8472-DAB2B67F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F2EEE-3212-4751-BA9B-D8591CD49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685800"/>
            <a:ext cx="9144000" cy="3060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67F6B-7422-4751-B171-0E21FB711AE2}"/>
              </a:ext>
            </a:extLst>
          </p:cNvPr>
          <p:cNvSpPr txBox="1"/>
          <p:nvPr/>
        </p:nvSpPr>
        <p:spPr>
          <a:xfrm>
            <a:off x="0" y="13652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h(x)=x</a:t>
            </a:r>
            <a:r>
              <a:rPr lang="en-US" sz="2400" i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(1-x)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1E908-C193-4001-91C6-D14B54EFFEB8}"/>
              </a:ext>
            </a:extLst>
          </p:cNvPr>
          <p:cNvSpPr txBox="1"/>
          <p:nvPr/>
        </p:nvSpPr>
        <p:spPr>
          <a:xfrm>
            <a:off x="1066800" y="167248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1 term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C21DB-04DF-4AED-8171-16C4A74DBAE4}"/>
              </a:ext>
            </a:extLst>
          </p:cNvPr>
          <p:cNvSpPr txBox="1"/>
          <p:nvPr/>
        </p:nvSpPr>
        <p:spPr>
          <a:xfrm rot="19664100">
            <a:off x="7156600" y="4549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</a:t>
            </a:r>
            <a:r>
              <a:rPr lang="en-US" sz="2400" dirty="0">
                <a:latin typeface="+mj-lt"/>
              </a:rPr>
              <a:t>5 terms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60D80B1-EB23-4F76-97F7-95D506B31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67936"/>
              </p:ext>
            </p:extLst>
          </p:nvPr>
        </p:nvGraphicFramePr>
        <p:xfrm>
          <a:off x="609600" y="3789157"/>
          <a:ext cx="71628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7" name="Equation" r:id="rId5" imgW="2666880" imgH="939600" progId="Equation.DSMT4">
                  <p:embed/>
                </p:oleObj>
              </mc:Choice>
              <mc:Fallback>
                <p:oleObj name="Equation" r:id="rId5" imgW="26668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789157"/>
                        <a:ext cx="716280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71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887AB-027B-420D-8F91-90783145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96C6D-0B1C-469B-8EB3-98A71C2B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7EE7-DB58-4EF3-8459-3F90AE26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3564E-18AA-4389-99B5-0FA93621262D}"/>
              </a:ext>
            </a:extLst>
          </p:cNvPr>
          <p:cNvSpPr txBox="1"/>
          <p:nvPr/>
        </p:nvSpPr>
        <p:spPr>
          <a:xfrm>
            <a:off x="152400" y="4747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Convergence of the Fourier series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EF578D2-CBFC-4303-8053-A1BE93EEC3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825038"/>
              </p:ext>
            </p:extLst>
          </p:nvPr>
        </p:nvGraphicFramePr>
        <p:xfrm>
          <a:off x="228600" y="451733"/>
          <a:ext cx="6974491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3" name="Equation" r:id="rId4" imgW="3035160" imgH="431640" progId="Equation.DSMT4">
                  <p:embed/>
                </p:oleObj>
              </mc:Choice>
              <mc:Fallback>
                <p:oleObj name="Equation" r:id="rId4" imgW="303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451733"/>
                        <a:ext cx="6974491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7D8B599-7AEB-4A14-AB98-F325E5488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" y="1179622"/>
            <a:ext cx="9144000" cy="40085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989AD3-5F74-4F2E-9B49-4133A53B057B}"/>
              </a:ext>
            </a:extLst>
          </p:cNvPr>
          <p:cNvSpPr txBox="1"/>
          <p:nvPr/>
        </p:nvSpPr>
        <p:spPr>
          <a:xfrm>
            <a:off x="762000" y="182091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h(x)=x</a:t>
            </a:r>
            <a:r>
              <a:rPr lang="en-US" sz="2400" i="1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49B1F-4F39-4AA7-97B9-B0A951708DC0}"/>
              </a:ext>
            </a:extLst>
          </p:cNvPr>
          <p:cNvSpPr txBox="1"/>
          <p:nvPr/>
        </p:nvSpPr>
        <p:spPr>
          <a:xfrm>
            <a:off x="3124200" y="343329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5 terms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DBC1F-0A1D-4C7C-9FBD-1429A21DADBF}"/>
              </a:ext>
            </a:extLst>
          </p:cNvPr>
          <p:cNvSpPr txBox="1"/>
          <p:nvPr/>
        </p:nvSpPr>
        <p:spPr>
          <a:xfrm>
            <a:off x="6858000" y="137105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20 terms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D8619D6-7DB5-422B-BCF0-EEF08ADB5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929765"/>
              </p:ext>
            </p:extLst>
          </p:nvPr>
        </p:nvGraphicFramePr>
        <p:xfrm>
          <a:off x="884237" y="5232509"/>
          <a:ext cx="7878763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4" name="Equation" r:id="rId7" imgW="3581280" imgH="482400" progId="Equation.DSMT4">
                  <p:embed/>
                </p:oleObj>
              </mc:Choice>
              <mc:Fallback>
                <p:oleObj name="Equation" r:id="rId7" imgW="358128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60D80B1-EB23-4F76-97F7-95D506B31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4237" y="5232509"/>
                        <a:ext cx="7878763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7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AC1CA-38A9-4906-AD0A-16BE8871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96FE6-6594-4164-9095-CE63DC7E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4E2E8-880A-4ACC-93AF-2ABE6CD8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A59F0-B89A-4AE8-BC7A-4F1633C6ABFF}"/>
              </a:ext>
            </a:extLst>
          </p:cNvPr>
          <p:cNvSpPr txBox="1"/>
          <p:nvPr/>
        </p:nvSpPr>
        <p:spPr>
          <a:xfrm>
            <a:off x="457200" y="228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Fourier series to solve the wave equation.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61C615-015D-43EC-8A9D-8E9FEA84F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255452"/>
              </p:ext>
            </p:extLst>
          </p:nvPr>
        </p:nvGraphicFramePr>
        <p:xfrm>
          <a:off x="361156" y="1066800"/>
          <a:ext cx="8421688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1" name="Equation" r:id="rId4" imgW="4889160" imgH="1930320" progId="Equation.DSMT4">
                  <p:embed/>
                </p:oleObj>
              </mc:Choice>
              <mc:Fallback>
                <p:oleObj name="Equation" r:id="rId4" imgW="4889160" imgH="193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156" y="1066800"/>
                        <a:ext cx="8421688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B05724E-6776-4E98-81B8-F2B414005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397166"/>
              </p:ext>
            </p:extLst>
          </p:nvPr>
        </p:nvGraphicFramePr>
        <p:xfrm>
          <a:off x="482600" y="4749007"/>
          <a:ext cx="7749378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2" name="Equation" r:id="rId6" imgW="4457520" imgH="685800" progId="Equation.DSMT4">
                  <p:embed/>
                </p:oleObj>
              </mc:Choice>
              <mc:Fallback>
                <p:oleObj name="Equation" r:id="rId6" imgW="44575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600" y="4749007"/>
                        <a:ext cx="7749378" cy="119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16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D1D27-1D74-4024-9102-6D83FEBA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10/12/2020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96794-B2B8-40AB-AFCC-6A38D0FB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492FD-76B1-4F4D-87F3-4554F068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2D894-A440-4DB3-8115-AAD517639AC3}"/>
              </a:ext>
            </a:extLst>
          </p:cNvPr>
          <p:cNvSpPr txBox="1"/>
          <p:nvPr/>
        </p:nvSpPr>
        <p:spPr>
          <a:xfrm>
            <a:off x="228600" y="136525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Using Fourier series to solve the wave equation -- continued. The general solution can be formed by taking a linear combination of the eigenfunction results.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2C2FA50-999A-4950-98AF-AEBFB1CF2B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94396"/>
              </p:ext>
            </p:extLst>
          </p:nvPr>
        </p:nvGraphicFramePr>
        <p:xfrm>
          <a:off x="228600" y="1336854"/>
          <a:ext cx="8822939" cy="441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4" name="Equation" r:id="rId4" imgW="4216320" imgH="2108160" progId="Equation.DSMT4">
                  <p:embed/>
                </p:oleObj>
              </mc:Choice>
              <mc:Fallback>
                <p:oleObj name="Equation" r:id="rId4" imgW="4216320" imgH="2108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B05724E-6776-4E98-81B8-F2B414005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336854"/>
                        <a:ext cx="8822939" cy="4416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37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14985</TotalTime>
  <Words>690</Words>
  <Application>Microsoft Office PowerPoint</Application>
  <PresentationFormat>On-screen Show (4:3)</PresentationFormat>
  <Paragraphs>147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754</cp:revision>
  <cp:lastPrinted>2018-10-19T00:33:43Z</cp:lastPrinted>
  <dcterms:created xsi:type="dcterms:W3CDTF">2012-01-10T18:32:24Z</dcterms:created>
  <dcterms:modified xsi:type="dcterms:W3CDTF">2020-10-12T01:43:30Z</dcterms:modified>
</cp:coreProperties>
</file>