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96" r:id="rId2"/>
    <p:sldId id="354" r:id="rId3"/>
    <p:sldId id="400" r:id="rId4"/>
    <p:sldId id="403" r:id="rId5"/>
    <p:sldId id="381" r:id="rId6"/>
    <p:sldId id="380" r:id="rId7"/>
    <p:sldId id="382" r:id="rId8"/>
    <p:sldId id="383" r:id="rId9"/>
    <p:sldId id="384" r:id="rId10"/>
    <p:sldId id="385" r:id="rId11"/>
    <p:sldId id="401" r:id="rId12"/>
    <p:sldId id="402" r:id="rId13"/>
    <p:sldId id="399" r:id="rId14"/>
    <p:sldId id="386" r:id="rId15"/>
    <p:sldId id="387" r:id="rId16"/>
    <p:sldId id="388" r:id="rId17"/>
    <p:sldId id="389" r:id="rId18"/>
    <p:sldId id="390" r:id="rId19"/>
    <p:sldId id="391" r:id="rId20"/>
    <p:sldId id="392" r:id="rId21"/>
    <p:sldId id="393" r:id="rId22"/>
    <p:sldId id="394" r:id="rId23"/>
    <p:sldId id="395" r:id="rId24"/>
    <p:sldId id="396" r:id="rId25"/>
    <p:sldId id="397" r:id="rId26"/>
    <p:sldId id="398" r:id="rId2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75" d="100"/>
          <a:sy n="75" d="100"/>
        </p:scale>
        <p:origin x="1452" y="78"/>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4" Type="http://schemas.openxmlformats.org/officeDocument/2006/relationships/image" Target="../media/image32.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 Id="rId4" Type="http://schemas.openxmlformats.org/officeDocument/2006/relationships/image" Target="../media/image37.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49.wmf"/><Relationship Id="rId1" Type="http://schemas.openxmlformats.org/officeDocument/2006/relationships/image" Target="../media/image48.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10/16/2020</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10/16/2020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5191613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a simple rectangular solid with a coordinate system at the edge of the system.</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3738956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moment of inertia tensor in matrix form is a symmetric matrix and therefore can be diagonalized.   The eigenvalues are known as principal moments of inertia and the eigenvectors are known as principal axes.</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35571732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consider what happens when we evaluate the moment of inertia tensor about a different origin.   In this case, the new origin  happens to be at the center of mass.</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11113505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22071835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 dust clears for this case.     Note that I’ happens to be diagonal already,       however it is not generally true that shifting the origin for the moment of inertia would result in a diagonal matrix.</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17655974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next slides we will focus on the fact that each rigid body has 3 principal axes and 3 moments of inertia for a given origin.     It is often convenient to use that coordinate system to analyze rigid body motion.</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24785084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consider the angular moment expressed in the diagonalized body fixed frame of reference.</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147866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it is very difficult to express torque in this reference frame, we can readily solve problems with zero torque.</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28290119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 general system with three distinct moment of inertia, the solutions are difficult, but simplifications occur when two moments are the same, in this I1=I2.</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29891982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Time dependence of the symmetric top in free space</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882360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consider the rotational motion of rigid bodies as presented in Chapter 5 of your textbook.</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the more general case.</a:t>
            </a:r>
          </a:p>
        </p:txBody>
      </p:sp>
      <p:sp>
        <p:nvSpPr>
          <p:cNvPr id="4" name="Slide Number Placeholder 3"/>
          <p:cNvSpPr>
            <a:spLocks noGrp="1"/>
          </p:cNvSpPr>
          <p:nvPr>
            <p:ph type="sldNum" sz="quarter" idx="10"/>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38092123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Reasonable approximations.</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3245297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see that there are conditions that allow stability for this system,.   --- to </a:t>
            </a:r>
            <a:r>
              <a:rPr lang="en-US"/>
              <a:t>be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4081221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Determining the relationship between the inertial and body frames.</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36028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Recall our previous discussion of rotating frames of reference.</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3328198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an infinitesimal rotation.</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645989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Rotational acceleration.</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3936650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rigid body, internal motions are negligible.</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3169072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convenient to group terms that depend on the body geometry – leading to the definition of the moment of inertia tensor.</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21321591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angular momentum can also be calculated.</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906817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10/16/2020</a:t>
            </a:r>
            <a:endParaRPr lang="en-US" dirty="0"/>
          </a:p>
        </p:txBody>
      </p:sp>
      <p:sp>
        <p:nvSpPr>
          <p:cNvPr id="5" name="Footer Placeholder 4"/>
          <p:cNvSpPr>
            <a:spLocks noGrp="1"/>
          </p:cNvSpPr>
          <p:nvPr>
            <p:ph type="ftr" sz="quarter" idx="11"/>
          </p:nvPr>
        </p:nvSpPr>
        <p:spPr/>
        <p:txBody>
          <a:bodyPr/>
          <a:lstStyle/>
          <a:p>
            <a:r>
              <a:rPr lang="en-US"/>
              <a:t>PHY 711  Fall 2020 -- Lecture 23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10/16/2020</a:t>
            </a:r>
            <a:endParaRPr lang="en-US" dirty="0"/>
          </a:p>
        </p:txBody>
      </p:sp>
      <p:sp>
        <p:nvSpPr>
          <p:cNvPr id="5" name="Footer Placeholder 4"/>
          <p:cNvSpPr>
            <a:spLocks noGrp="1"/>
          </p:cNvSpPr>
          <p:nvPr>
            <p:ph type="ftr" sz="quarter" idx="11"/>
          </p:nvPr>
        </p:nvSpPr>
        <p:spPr/>
        <p:txBody>
          <a:bodyPr/>
          <a:lstStyle/>
          <a:p>
            <a:r>
              <a:rPr lang="en-US"/>
              <a:t>PHY 711  Fall 2020 -- Lecture 23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10/16/2020</a:t>
            </a:r>
            <a:endParaRPr lang="en-US" dirty="0"/>
          </a:p>
        </p:txBody>
      </p:sp>
      <p:sp>
        <p:nvSpPr>
          <p:cNvPr id="5" name="Footer Placeholder 4"/>
          <p:cNvSpPr>
            <a:spLocks noGrp="1"/>
          </p:cNvSpPr>
          <p:nvPr>
            <p:ph type="ftr" sz="quarter" idx="11"/>
          </p:nvPr>
        </p:nvSpPr>
        <p:spPr/>
        <p:txBody>
          <a:bodyPr/>
          <a:lstStyle/>
          <a:p>
            <a:r>
              <a:rPr lang="en-US"/>
              <a:t>PHY 711  Fall 2020 -- Lecture 23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10/16/2020</a:t>
            </a:r>
            <a:endParaRPr lang="en-US" dirty="0"/>
          </a:p>
        </p:txBody>
      </p:sp>
      <p:sp>
        <p:nvSpPr>
          <p:cNvPr id="5" name="Footer Placeholder 4"/>
          <p:cNvSpPr>
            <a:spLocks noGrp="1"/>
          </p:cNvSpPr>
          <p:nvPr>
            <p:ph type="ftr" sz="quarter" idx="11"/>
          </p:nvPr>
        </p:nvSpPr>
        <p:spPr/>
        <p:txBody>
          <a:bodyPr/>
          <a:lstStyle/>
          <a:p>
            <a:r>
              <a:rPr lang="en-US"/>
              <a:t>PHY 711  Fall 2020 -- Lecture 23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10/16/2020</a:t>
            </a:r>
            <a:endParaRPr lang="en-US" dirty="0"/>
          </a:p>
        </p:txBody>
      </p:sp>
      <p:sp>
        <p:nvSpPr>
          <p:cNvPr id="5" name="Footer Placeholder 4"/>
          <p:cNvSpPr>
            <a:spLocks noGrp="1"/>
          </p:cNvSpPr>
          <p:nvPr>
            <p:ph type="ftr" sz="quarter" idx="11"/>
          </p:nvPr>
        </p:nvSpPr>
        <p:spPr/>
        <p:txBody>
          <a:bodyPr/>
          <a:lstStyle/>
          <a:p>
            <a:r>
              <a:rPr lang="en-US"/>
              <a:t>PHY 711  Fall 2020 -- Lecture 23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10/16/2020</a:t>
            </a:r>
            <a:endParaRPr lang="en-US" dirty="0"/>
          </a:p>
        </p:txBody>
      </p:sp>
      <p:sp>
        <p:nvSpPr>
          <p:cNvPr id="6" name="Footer Placeholder 5"/>
          <p:cNvSpPr>
            <a:spLocks noGrp="1"/>
          </p:cNvSpPr>
          <p:nvPr>
            <p:ph type="ftr" sz="quarter" idx="11"/>
          </p:nvPr>
        </p:nvSpPr>
        <p:spPr/>
        <p:txBody>
          <a:bodyPr/>
          <a:lstStyle/>
          <a:p>
            <a:r>
              <a:rPr lang="en-US"/>
              <a:t>PHY 711  Fall 2020 -- Lecture 23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10/16/2020</a:t>
            </a:r>
            <a:endParaRPr lang="en-US" dirty="0"/>
          </a:p>
        </p:txBody>
      </p:sp>
      <p:sp>
        <p:nvSpPr>
          <p:cNvPr id="8" name="Footer Placeholder 7"/>
          <p:cNvSpPr>
            <a:spLocks noGrp="1"/>
          </p:cNvSpPr>
          <p:nvPr>
            <p:ph type="ftr" sz="quarter" idx="11"/>
          </p:nvPr>
        </p:nvSpPr>
        <p:spPr/>
        <p:txBody>
          <a:bodyPr/>
          <a:lstStyle/>
          <a:p>
            <a:r>
              <a:rPr lang="en-US"/>
              <a:t>PHY 711  Fall 2020 -- Lecture 23</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10/16/2020</a:t>
            </a:r>
            <a:endParaRPr lang="en-US" dirty="0"/>
          </a:p>
        </p:txBody>
      </p:sp>
      <p:sp>
        <p:nvSpPr>
          <p:cNvPr id="4" name="Footer Placeholder 3"/>
          <p:cNvSpPr>
            <a:spLocks noGrp="1"/>
          </p:cNvSpPr>
          <p:nvPr>
            <p:ph type="ftr" sz="quarter" idx="11"/>
          </p:nvPr>
        </p:nvSpPr>
        <p:spPr/>
        <p:txBody>
          <a:bodyPr/>
          <a:lstStyle/>
          <a:p>
            <a:r>
              <a:rPr lang="en-US"/>
              <a:t>PHY 711  Fall 2020 -- Lecture 23</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10/16/2020</a:t>
            </a:r>
            <a:endParaRPr lang="en-US" dirty="0"/>
          </a:p>
        </p:txBody>
      </p:sp>
      <p:sp>
        <p:nvSpPr>
          <p:cNvPr id="6" name="Footer Placeholder 5"/>
          <p:cNvSpPr>
            <a:spLocks noGrp="1"/>
          </p:cNvSpPr>
          <p:nvPr>
            <p:ph type="ftr" sz="quarter" idx="11"/>
          </p:nvPr>
        </p:nvSpPr>
        <p:spPr/>
        <p:txBody>
          <a:bodyPr/>
          <a:lstStyle/>
          <a:p>
            <a:r>
              <a:rPr lang="en-US"/>
              <a:t>PHY 711  Fall 2020 -- Lecture 23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10/16/2020</a:t>
            </a:r>
            <a:endParaRPr lang="en-US" dirty="0"/>
          </a:p>
        </p:txBody>
      </p:sp>
      <p:sp>
        <p:nvSpPr>
          <p:cNvPr id="6" name="Footer Placeholder 5"/>
          <p:cNvSpPr>
            <a:spLocks noGrp="1"/>
          </p:cNvSpPr>
          <p:nvPr>
            <p:ph type="ftr" sz="quarter" idx="11"/>
          </p:nvPr>
        </p:nvSpPr>
        <p:spPr/>
        <p:txBody>
          <a:bodyPr/>
          <a:lstStyle/>
          <a:p>
            <a:r>
              <a:rPr lang="en-US"/>
              <a:t>PHY 711  Fall 2020 -- Lecture 23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10/16/2020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2020 -- Lecture 23</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notesSlide" Target="../notesSlides/notesSlide8.xml"/><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3.bin"/><Relationship Id="rId5" Type="http://schemas.openxmlformats.org/officeDocument/2006/relationships/image" Target="../media/image14.wmf"/><Relationship Id="rId4" Type="http://schemas.openxmlformats.org/officeDocument/2006/relationships/oleObject" Target="../embeddings/oleObject12.bin"/><Relationship Id="rId9" Type="http://schemas.openxmlformats.org/officeDocument/2006/relationships/image" Target="../media/image16.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3.bin"/><Relationship Id="rId7" Type="http://schemas.openxmlformats.org/officeDocument/2006/relationships/image" Target="../media/image17.png"/><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6.wmf"/><Relationship Id="rId5" Type="http://schemas.openxmlformats.org/officeDocument/2006/relationships/oleObject" Target="../embeddings/oleObject14.bin"/><Relationship Id="rId4" Type="http://schemas.openxmlformats.org/officeDocument/2006/relationships/image" Target="../media/image15.wmf"/></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image" Target="../media/image19.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6.bin"/><Relationship Id="rId5" Type="http://schemas.openxmlformats.org/officeDocument/2006/relationships/image" Target="../media/image18.wmf"/><Relationship Id="rId4" Type="http://schemas.openxmlformats.org/officeDocument/2006/relationships/oleObject" Target="../embeddings/oleObject15.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21.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8.bin"/><Relationship Id="rId5" Type="http://schemas.openxmlformats.org/officeDocument/2006/relationships/image" Target="../media/image20.wmf"/><Relationship Id="rId4" Type="http://schemas.openxmlformats.org/officeDocument/2006/relationships/oleObject" Target="../embeddings/oleObject17.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22.wmf"/><Relationship Id="rId4" Type="http://schemas.openxmlformats.org/officeDocument/2006/relationships/oleObject" Target="../embeddings/oleObject19.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22.bin"/><Relationship Id="rId3" Type="http://schemas.openxmlformats.org/officeDocument/2006/relationships/notesSlide" Target="../notesSlides/notesSlide11.xml"/><Relationship Id="rId7" Type="http://schemas.openxmlformats.org/officeDocument/2006/relationships/image" Target="../media/image24.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21.bin"/><Relationship Id="rId5" Type="http://schemas.openxmlformats.org/officeDocument/2006/relationships/image" Target="../media/image23.wmf"/><Relationship Id="rId4" Type="http://schemas.openxmlformats.org/officeDocument/2006/relationships/oleObject" Target="../embeddings/oleObject20.bin"/><Relationship Id="rId9" Type="http://schemas.openxmlformats.org/officeDocument/2006/relationships/image" Target="../media/image25.wmf"/></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25.bin"/><Relationship Id="rId3" Type="http://schemas.openxmlformats.org/officeDocument/2006/relationships/notesSlide" Target="../notesSlides/notesSlide12.xml"/><Relationship Id="rId7" Type="http://schemas.openxmlformats.org/officeDocument/2006/relationships/image" Target="../media/image27.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4.bin"/><Relationship Id="rId5" Type="http://schemas.openxmlformats.org/officeDocument/2006/relationships/image" Target="../media/image26.wmf"/><Relationship Id="rId4" Type="http://schemas.openxmlformats.org/officeDocument/2006/relationships/oleObject" Target="../embeddings/oleObject23.bin"/><Relationship Id="rId9" Type="http://schemas.openxmlformats.org/officeDocument/2006/relationships/image" Target="../media/image28.wmf"/></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notesSlide" Target="../notesSlides/notesSlide13.xml"/><Relationship Id="rId7" Type="http://schemas.openxmlformats.org/officeDocument/2006/relationships/image" Target="../media/image30.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7.bin"/><Relationship Id="rId11" Type="http://schemas.openxmlformats.org/officeDocument/2006/relationships/image" Target="../media/image32.wmf"/><Relationship Id="rId5" Type="http://schemas.openxmlformats.org/officeDocument/2006/relationships/image" Target="../media/image29.wmf"/><Relationship Id="rId10" Type="http://schemas.openxmlformats.org/officeDocument/2006/relationships/oleObject" Target="../embeddings/oleObject29.bin"/><Relationship Id="rId4" Type="http://schemas.openxmlformats.org/officeDocument/2006/relationships/oleObject" Target="../embeddings/oleObject26.bin"/><Relationship Id="rId9" Type="http://schemas.openxmlformats.org/officeDocument/2006/relationships/image" Target="../media/image31.wmf"/></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33.wmf"/><Relationship Id="rId4" Type="http://schemas.openxmlformats.org/officeDocument/2006/relationships/oleObject" Target="../embeddings/oleObject30.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33.bin"/><Relationship Id="rId3" Type="http://schemas.openxmlformats.org/officeDocument/2006/relationships/notesSlide" Target="../notesSlides/notesSlide15.xml"/><Relationship Id="rId7" Type="http://schemas.openxmlformats.org/officeDocument/2006/relationships/image" Target="../media/image35.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32.bin"/><Relationship Id="rId11" Type="http://schemas.openxmlformats.org/officeDocument/2006/relationships/image" Target="../media/image37.wmf"/><Relationship Id="rId5" Type="http://schemas.openxmlformats.org/officeDocument/2006/relationships/image" Target="../media/image34.wmf"/><Relationship Id="rId10" Type="http://schemas.openxmlformats.org/officeDocument/2006/relationships/oleObject" Target="../embeddings/oleObject34.bin"/><Relationship Id="rId4" Type="http://schemas.openxmlformats.org/officeDocument/2006/relationships/oleObject" Target="../embeddings/oleObject31.bin"/><Relationship Id="rId9" Type="http://schemas.openxmlformats.org/officeDocument/2006/relationships/image" Target="../media/image36.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5.vml"/><Relationship Id="rId5" Type="http://schemas.openxmlformats.org/officeDocument/2006/relationships/image" Target="../media/image38.wmf"/><Relationship Id="rId4" Type="http://schemas.openxmlformats.org/officeDocument/2006/relationships/oleObject" Target="../embeddings/oleObject35.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39.wmf"/><Relationship Id="rId4" Type="http://schemas.openxmlformats.org/officeDocument/2006/relationships/oleObject" Target="../embeddings/oleObject36.bin"/></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notesSlide" Target="../notesSlides/notesSlide18.xml"/><Relationship Id="rId7" Type="http://schemas.openxmlformats.org/officeDocument/2006/relationships/image" Target="../media/image41.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38.bin"/><Relationship Id="rId5" Type="http://schemas.openxmlformats.org/officeDocument/2006/relationships/image" Target="../media/image40.wmf"/><Relationship Id="rId4" Type="http://schemas.openxmlformats.org/officeDocument/2006/relationships/oleObject" Target="../embeddings/oleObject37.bin"/><Relationship Id="rId9" Type="http://schemas.openxmlformats.org/officeDocument/2006/relationships/image" Target="../media/image42.w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42.bin"/><Relationship Id="rId3" Type="http://schemas.openxmlformats.org/officeDocument/2006/relationships/notesSlide" Target="../notesSlides/notesSlide19.xml"/><Relationship Id="rId7" Type="http://schemas.openxmlformats.org/officeDocument/2006/relationships/image" Target="../media/image44.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41.bin"/><Relationship Id="rId5" Type="http://schemas.openxmlformats.org/officeDocument/2006/relationships/image" Target="../media/image43.wmf"/><Relationship Id="rId4" Type="http://schemas.openxmlformats.org/officeDocument/2006/relationships/oleObject" Target="../embeddings/oleObject40.bin"/><Relationship Id="rId9" Type="http://schemas.openxmlformats.org/officeDocument/2006/relationships/image" Target="../media/image45.wmf"/></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47.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44.bin"/><Relationship Id="rId5" Type="http://schemas.openxmlformats.org/officeDocument/2006/relationships/image" Target="../media/image46.wmf"/><Relationship Id="rId4" Type="http://schemas.openxmlformats.org/officeDocument/2006/relationships/oleObject" Target="../embeddings/oleObject43.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49.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46.bin"/><Relationship Id="rId5" Type="http://schemas.openxmlformats.org/officeDocument/2006/relationships/image" Target="../media/image48.wmf"/><Relationship Id="rId4" Type="http://schemas.openxmlformats.org/officeDocument/2006/relationships/oleObject" Target="../embeddings/oleObject45.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2.xml"/><Relationship Id="rId7" Type="http://schemas.openxmlformats.org/officeDocument/2006/relationships/image" Target="../media/image51.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48.bin"/><Relationship Id="rId5" Type="http://schemas.openxmlformats.org/officeDocument/2006/relationships/image" Target="../media/image50.wmf"/><Relationship Id="rId4" Type="http://schemas.openxmlformats.org/officeDocument/2006/relationships/oleObject" Target="../embeddings/oleObject47.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8.wmf"/><Relationship Id="rId3" Type="http://schemas.openxmlformats.org/officeDocument/2006/relationships/notesSlide" Target="../notesSlides/notesSlide5.xml"/><Relationship Id="rId7" Type="http://schemas.openxmlformats.org/officeDocument/2006/relationships/image" Target="../media/image5.wmf"/><Relationship Id="rId12"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7.wmf"/><Relationship Id="rId5" Type="http://schemas.openxmlformats.org/officeDocument/2006/relationships/image" Target="../media/image4.wmf"/><Relationship Id="rId15" Type="http://schemas.openxmlformats.org/officeDocument/2006/relationships/image" Target="../media/image9.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6.wmf"/><Relationship Id="rId1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9.bin"/><Relationship Id="rId5" Type="http://schemas.openxmlformats.org/officeDocument/2006/relationships/image" Target="../media/image10.wmf"/><Relationship Id="rId4"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1.bin"/><Relationship Id="rId5" Type="http://schemas.openxmlformats.org/officeDocument/2006/relationships/image" Target="../media/image12.wmf"/><Relationship Id="rId4" Type="http://schemas.openxmlformats.org/officeDocument/2006/relationships/oleObject" Target="../embeddings/oleObject10.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0" y="117693"/>
            <a:ext cx="9144000" cy="5509200"/>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online or (occasionally) in Olin 103</a:t>
            </a:r>
          </a:p>
          <a:p>
            <a:pPr algn="ctr"/>
            <a:endParaRPr lang="en-US" sz="2400" b="1" dirty="0"/>
          </a:p>
          <a:p>
            <a:pPr algn="ctr"/>
            <a:r>
              <a:rPr lang="en-US" sz="2800" b="1" dirty="0"/>
              <a:t>Discussion for Lecture 23: Rigid bodies – </a:t>
            </a:r>
          </a:p>
          <a:p>
            <a:pPr algn="ctr"/>
            <a:r>
              <a:rPr lang="en-US" sz="2800" b="1" dirty="0"/>
              <a:t>Chap. 5 (F &amp;W)</a:t>
            </a:r>
            <a:endParaRPr lang="en-US" sz="2800" b="1" dirty="0">
              <a:solidFill>
                <a:schemeClr val="folHlink"/>
              </a:solidFill>
            </a:endParaRPr>
          </a:p>
          <a:p>
            <a:pPr marL="1428750" lvl="3" indent="-514350">
              <a:spcBef>
                <a:spcPct val="50000"/>
              </a:spcBef>
              <a:buFont typeface="+mj-lt"/>
              <a:buAutoNum type="arabicPeriod"/>
            </a:pPr>
            <a:r>
              <a:rPr lang="en-US" sz="3200" b="1" dirty="0">
                <a:solidFill>
                  <a:schemeClr val="folHlink"/>
                </a:solidFill>
              </a:rPr>
              <a:t>Rigid body motion</a:t>
            </a:r>
            <a:endParaRPr lang="en-US" sz="3200" b="1" dirty="0">
              <a:solidFill>
                <a:schemeClr val="folHlink"/>
              </a:solidFill>
              <a:sym typeface="Wingdings" pitchFamily="2" charset="2"/>
            </a:endParaRPr>
          </a:p>
          <a:p>
            <a:pPr marL="1428750" lvl="3" indent="-514350">
              <a:spcBef>
                <a:spcPct val="50000"/>
              </a:spcBef>
              <a:buFont typeface="+mj-lt"/>
              <a:buAutoNum type="arabicPeriod"/>
            </a:pPr>
            <a:r>
              <a:rPr lang="en-US" sz="3200" b="1" dirty="0">
                <a:solidFill>
                  <a:schemeClr val="folHlink"/>
                </a:solidFill>
                <a:sym typeface="Wingdings" pitchFamily="2" charset="2"/>
              </a:rPr>
              <a:t>Moment of inertia tensor</a:t>
            </a:r>
          </a:p>
          <a:p>
            <a:pPr marL="1428750" lvl="3" indent="-514350">
              <a:spcBef>
                <a:spcPct val="50000"/>
              </a:spcBef>
              <a:buFont typeface="+mj-lt"/>
              <a:buAutoNum type="arabicPeriod"/>
            </a:pPr>
            <a:r>
              <a:rPr lang="en-US" sz="3200" b="1" dirty="0">
                <a:solidFill>
                  <a:schemeClr val="folHlink"/>
                </a:solidFill>
                <a:sym typeface="Wingdings" pitchFamily="2" charset="2"/>
              </a:rPr>
              <a:t>Torque free motion</a:t>
            </a:r>
            <a:endParaRPr lang="en-US" sz="3200" b="1" dirty="0">
              <a:solidFill>
                <a:schemeClr val="folHlink"/>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458327580"/>
              </p:ext>
            </p:extLst>
          </p:nvPr>
        </p:nvGraphicFramePr>
        <p:xfrm>
          <a:off x="457200" y="419694"/>
          <a:ext cx="5361664" cy="1790106"/>
        </p:xfrm>
        <a:graphic>
          <a:graphicData uri="http://schemas.openxmlformats.org/presentationml/2006/ole">
            <mc:AlternateContent xmlns:mc="http://schemas.openxmlformats.org/markup-compatibility/2006">
              <mc:Choice xmlns:v="urn:schemas-microsoft-com:vml" Requires="v">
                <p:oleObj spid="_x0000_s259152" name="Equation" r:id="rId4" imgW="3657600" imgH="1257120" progId="Equation.DSMT4">
                  <p:embed/>
                </p:oleObj>
              </mc:Choice>
              <mc:Fallback>
                <p:oleObj name="Equation" r:id="rId4" imgW="3657600" imgH="1257120" progId="Equation.DSMT4">
                  <p:embed/>
                  <p:pic>
                    <p:nvPicPr>
                      <p:cNvPr id="5" name="Object 4"/>
                      <p:cNvPicPr>
                        <a:picLocks noChangeAspect="1" noChangeArrowheads="1"/>
                      </p:cNvPicPr>
                      <p:nvPr/>
                    </p:nvPicPr>
                    <p:blipFill>
                      <a:blip r:embed="rId5"/>
                      <a:srcRect/>
                      <a:stretch>
                        <a:fillRect/>
                      </a:stretch>
                    </p:blipFill>
                    <p:spPr bwMode="auto">
                      <a:xfrm>
                        <a:off x="457200" y="419694"/>
                        <a:ext cx="5361664" cy="1790106"/>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494216801"/>
              </p:ext>
            </p:extLst>
          </p:nvPr>
        </p:nvGraphicFramePr>
        <p:xfrm>
          <a:off x="388938" y="2360613"/>
          <a:ext cx="5819775" cy="1220787"/>
        </p:xfrm>
        <a:graphic>
          <a:graphicData uri="http://schemas.openxmlformats.org/presentationml/2006/ole">
            <mc:AlternateContent xmlns:mc="http://schemas.openxmlformats.org/markup-compatibility/2006">
              <mc:Choice xmlns:v="urn:schemas-microsoft-com:vml" Requires="v">
                <p:oleObj spid="_x0000_s259153" name="Equation" r:id="rId6" imgW="2705040" imgH="583920" progId="Equation.DSMT4">
                  <p:embed/>
                </p:oleObj>
              </mc:Choice>
              <mc:Fallback>
                <p:oleObj name="Equation" r:id="rId6" imgW="2705040" imgH="583920" progId="Equation.DSMT4">
                  <p:embed/>
                  <p:pic>
                    <p:nvPicPr>
                      <p:cNvPr id="6" name="Object 5"/>
                      <p:cNvPicPr>
                        <a:picLocks noChangeAspect="1" noChangeArrowheads="1"/>
                      </p:cNvPicPr>
                      <p:nvPr/>
                    </p:nvPicPr>
                    <p:blipFill>
                      <a:blip r:embed="rId7"/>
                      <a:srcRect/>
                      <a:stretch>
                        <a:fillRect/>
                      </a:stretch>
                    </p:blipFill>
                    <p:spPr bwMode="auto">
                      <a:xfrm>
                        <a:off x="388938" y="2360613"/>
                        <a:ext cx="5819775" cy="122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252023344"/>
              </p:ext>
            </p:extLst>
          </p:nvPr>
        </p:nvGraphicFramePr>
        <p:xfrm>
          <a:off x="685800" y="3581400"/>
          <a:ext cx="3987800" cy="2786063"/>
        </p:xfrm>
        <a:graphic>
          <a:graphicData uri="http://schemas.openxmlformats.org/presentationml/2006/ole">
            <mc:AlternateContent xmlns:mc="http://schemas.openxmlformats.org/markup-compatibility/2006">
              <mc:Choice xmlns:v="urn:schemas-microsoft-com:vml" Requires="v">
                <p:oleObj spid="_x0000_s259154" name="数式" r:id="rId8" imgW="1854000" imgH="1333440" progId="Equation.3">
                  <p:embed/>
                </p:oleObj>
              </mc:Choice>
              <mc:Fallback>
                <p:oleObj name="数式" r:id="rId8" imgW="1854000" imgH="1333440" progId="Equation.3">
                  <p:embed/>
                  <p:pic>
                    <p:nvPicPr>
                      <p:cNvPr id="7" name="Object 6"/>
                      <p:cNvPicPr>
                        <a:picLocks noChangeAspect="1" noChangeArrowheads="1"/>
                      </p:cNvPicPr>
                      <p:nvPr/>
                    </p:nvPicPr>
                    <p:blipFill>
                      <a:blip r:embed="rId9"/>
                      <a:srcRect/>
                      <a:stretch>
                        <a:fillRect/>
                      </a:stretch>
                    </p:blipFill>
                    <p:spPr bwMode="auto">
                      <a:xfrm>
                        <a:off x="685800" y="3581400"/>
                        <a:ext cx="3987800" cy="278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70971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563B4A-3224-482E-A940-D712947C457F}"/>
              </a:ext>
            </a:extLst>
          </p:cNvPr>
          <p:cNvSpPr>
            <a:spLocks noGrp="1"/>
          </p:cNvSpPr>
          <p:nvPr>
            <p:ph type="dt" sz="half" idx="10"/>
          </p:nvPr>
        </p:nvSpPr>
        <p:spPr/>
        <p:txBody>
          <a:bodyPr/>
          <a:lstStyle/>
          <a:p>
            <a:r>
              <a:rPr lang="en-US"/>
              <a:t>10/16/2020</a:t>
            </a:r>
            <a:endParaRPr lang="en-US" dirty="0"/>
          </a:p>
        </p:txBody>
      </p:sp>
      <p:sp>
        <p:nvSpPr>
          <p:cNvPr id="3" name="Footer Placeholder 2">
            <a:extLst>
              <a:ext uri="{FF2B5EF4-FFF2-40B4-BE49-F238E27FC236}">
                <a16:creationId xmlns:a16="http://schemas.microsoft.com/office/drawing/2014/main" id="{AA697859-5921-4E19-AFC4-2110FF2BD72D}"/>
              </a:ext>
            </a:extLst>
          </p:cNvPr>
          <p:cNvSpPr>
            <a:spLocks noGrp="1"/>
          </p:cNvSpPr>
          <p:nvPr>
            <p:ph type="ftr" sz="quarter" idx="11"/>
          </p:nvPr>
        </p:nvSpPr>
        <p:spPr/>
        <p:txBody>
          <a:bodyPr/>
          <a:lstStyle/>
          <a:p>
            <a:r>
              <a:rPr lang="en-US"/>
              <a:t>PHY 711  Fall 2020 -- Lecture 23</a:t>
            </a:r>
            <a:endParaRPr lang="en-US" dirty="0"/>
          </a:p>
        </p:txBody>
      </p:sp>
      <p:sp>
        <p:nvSpPr>
          <p:cNvPr id="4" name="Slide Number Placeholder 3">
            <a:extLst>
              <a:ext uri="{FF2B5EF4-FFF2-40B4-BE49-F238E27FC236}">
                <a16:creationId xmlns:a16="http://schemas.microsoft.com/office/drawing/2014/main" id="{3378D4CC-857A-4B1B-AB70-A7ECCF1C5541}"/>
              </a:ext>
            </a:extLst>
          </p:cNvPr>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a:extLst>
              <a:ext uri="{FF2B5EF4-FFF2-40B4-BE49-F238E27FC236}">
                <a16:creationId xmlns:a16="http://schemas.microsoft.com/office/drawing/2014/main" id="{9E14D9E9-D752-4534-9D80-6B00A5CD936A}"/>
              </a:ext>
            </a:extLst>
          </p:cNvPr>
          <p:cNvSpPr txBox="1"/>
          <p:nvPr/>
        </p:nvSpPr>
        <p:spPr>
          <a:xfrm>
            <a:off x="161925" y="1339696"/>
            <a:ext cx="6934200" cy="830997"/>
          </a:xfrm>
          <a:prstGeom prst="rect">
            <a:avLst/>
          </a:prstGeom>
          <a:noFill/>
        </p:spPr>
        <p:txBody>
          <a:bodyPr wrap="square" rtlCol="0">
            <a:spAutoFit/>
          </a:bodyPr>
          <a:lstStyle/>
          <a:p>
            <a:r>
              <a:rPr lang="en-US" sz="2400" dirty="0">
                <a:latin typeface="+mj-lt"/>
              </a:rPr>
              <a:t>Note:    For a given object and a given coordinate system, one can find the moment of inertia matrix</a:t>
            </a:r>
          </a:p>
        </p:txBody>
      </p:sp>
      <p:graphicFrame>
        <p:nvGraphicFramePr>
          <p:cNvPr id="6" name="Object 5">
            <a:extLst>
              <a:ext uri="{FF2B5EF4-FFF2-40B4-BE49-F238E27FC236}">
                <a16:creationId xmlns:a16="http://schemas.microsoft.com/office/drawing/2014/main" id="{2AA638CB-2E59-4293-91F0-14717514554A}"/>
              </a:ext>
            </a:extLst>
          </p:cNvPr>
          <p:cNvGraphicFramePr>
            <a:graphicFrameLocks noChangeAspect="1"/>
          </p:cNvGraphicFramePr>
          <p:nvPr>
            <p:extLst>
              <p:ext uri="{D42A27DB-BD31-4B8C-83A1-F6EECF244321}">
                <p14:modId xmlns:p14="http://schemas.microsoft.com/office/powerpoint/2010/main" val="2079906476"/>
              </p:ext>
            </p:extLst>
          </p:nvPr>
        </p:nvGraphicFramePr>
        <p:xfrm>
          <a:off x="200025" y="132770"/>
          <a:ext cx="5819775" cy="1220787"/>
        </p:xfrm>
        <a:graphic>
          <a:graphicData uri="http://schemas.openxmlformats.org/presentationml/2006/ole">
            <mc:AlternateContent xmlns:mc="http://schemas.openxmlformats.org/markup-compatibility/2006">
              <mc:Choice xmlns:v="urn:schemas-microsoft-com:vml" Requires="v">
                <p:oleObj spid="_x0000_s274456" name="Equation" r:id="rId3" imgW="2705040" imgH="583920" progId="Equation.DSMT4">
                  <p:embed/>
                </p:oleObj>
              </mc:Choice>
              <mc:Fallback>
                <p:oleObj name="Equation" r:id="rId3" imgW="2705040" imgH="583920" progId="Equation.DSMT4">
                  <p:embed/>
                  <p:pic>
                    <p:nvPicPr>
                      <p:cNvPr id="6" name="Object 5"/>
                      <p:cNvPicPr>
                        <a:picLocks noChangeAspect="1" noChangeArrowheads="1"/>
                      </p:cNvPicPr>
                      <p:nvPr/>
                    </p:nvPicPr>
                    <p:blipFill>
                      <a:blip r:embed="rId4"/>
                      <a:srcRect/>
                      <a:stretch>
                        <a:fillRect/>
                      </a:stretch>
                    </p:blipFill>
                    <p:spPr bwMode="auto">
                      <a:xfrm>
                        <a:off x="200025" y="132770"/>
                        <a:ext cx="5819775" cy="122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a:extLst>
              <a:ext uri="{FF2B5EF4-FFF2-40B4-BE49-F238E27FC236}">
                <a16:creationId xmlns:a16="http://schemas.microsoft.com/office/drawing/2014/main" id="{7CD40EE7-6174-4A01-B602-E4EAE0138482}"/>
              </a:ext>
            </a:extLst>
          </p:cNvPr>
          <p:cNvGraphicFramePr>
            <a:graphicFrameLocks noChangeAspect="1"/>
          </p:cNvGraphicFramePr>
          <p:nvPr>
            <p:extLst>
              <p:ext uri="{D42A27DB-BD31-4B8C-83A1-F6EECF244321}">
                <p14:modId xmlns:p14="http://schemas.microsoft.com/office/powerpoint/2010/main" val="2273327019"/>
              </p:ext>
            </p:extLst>
          </p:nvPr>
        </p:nvGraphicFramePr>
        <p:xfrm>
          <a:off x="762000" y="2211387"/>
          <a:ext cx="3987800" cy="2786063"/>
        </p:xfrm>
        <a:graphic>
          <a:graphicData uri="http://schemas.openxmlformats.org/presentationml/2006/ole">
            <mc:AlternateContent xmlns:mc="http://schemas.openxmlformats.org/markup-compatibility/2006">
              <mc:Choice xmlns:v="urn:schemas-microsoft-com:vml" Requires="v">
                <p:oleObj spid="_x0000_s274457" name="数式" r:id="rId5" imgW="1854000" imgH="1333440" progId="Equation.3">
                  <p:embed/>
                </p:oleObj>
              </mc:Choice>
              <mc:Fallback>
                <p:oleObj name="数式" r:id="rId5" imgW="1854000" imgH="1333440" progId="Equation.3">
                  <p:embed/>
                  <p:pic>
                    <p:nvPicPr>
                      <p:cNvPr id="7" name="Object 6"/>
                      <p:cNvPicPr>
                        <a:picLocks noChangeAspect="1" noChangeArrowheads="1"/>
                      </p:cNvPicPr>
                      <p:nvPr/>
                    </p:nvPicPr>
                    <p:blipFill>
                      <a:blip r:embed="rId6"/>
                      <a:srcRect/>
                      <a:stretch>
                        <a:fillRect/>
                      </a:stretch>
                    </p:blipFill>
                    <p:spPr bwMode="auto">
                      <a:xfrm>
                        <a:off x="762000" y="2211387"/>
                        <a:ext cx="3987800" cy="278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9" name="Picture 8">
            <a:extLst>
              <a:ext uri="{FF2B5EF4-FFF2-40B4-BE49-F238E27FC236}">
                <a16:creationId xmlns:a16="http://schemas.microsoft.com/office/drawing/2014/main" id="{F349D823-9210-4189-8D0B-037405FFB2C3}"/>
              </a:ext>
            </a:extLst>
          </p:cNvPr>
          <p:cNvPicPr>
            <a:picLocks noChangeAspect="1"/>
          </p:cNvPicPr>
          <p:nvPr/>
        </p:nvPicPr>
        <p:blipFill>
          <a:blip r:embed="rId7"/>
          <a:stretch>
            <a:fillRect/>
          </a:stretch>
        </p:blipFill>
        <p:spPr>
          <a:xfrm>
            <a:off x="5046662" y="2458185"/>
            <a:ext cx="3686175" cy="2667000"/>
          </a:xfrm>
          <a:prstGeom prst="rect">
            <a:avLst/>
          </a:prstGeom>
        </p:spPr>
      </p:pic>
      <p:cxnSp>
        <p:nvCxnSpPr>
          <p:cNvPr id="11" name="Straight Arrow Connector 10">
            <a:extLst>
              <a:ext uri="{FF2B5EF4-FFF2-40B4-BE49-F238E27FC236}">
                <a16:creationId xmlns:a16="http://schemas.microsoft.com/office/drawing/2014/main" id="{1AB890C2-8CE3-4BC5-8F55-5A55E6BB75C2}"/>
              </a:ext>
            </a:extLst>
          </p:cNvPr>
          <p:cNvCxnSpPr/>
          <p:nvPr/>
        </p:nvCxnSpPr>
        <p:spPr>
          <a:xfrm flipV="1">
            <a:off x="6889749" y="2211387"/>
            <a:ext cx="0" cy="1674813"/>
          </a:xfrm>
          <a:prstGeom prst="straightConnector1">
            <a:avLst/>
          </a:prstGeom>
          <a:ln w="254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7EA05635-E065-4B49-82FD-423139F918A9}"/>
              </a:ext>
            </a:extLst>
          </p:cNvPr>
          <p:cNvCxnSpPr>
            <a:cxnSpLocks/>
          </p:cNvCxnSpPr>
          <p:nvPr/>
        </p:nvCxnSpPr>
        <p:spPr>
          <a:xfrm flipV="1">
            <a:off x="6877049" y="3898900"/>
            <a:ext cx="1339851" cy="1"/>
          </a:xfrm>
          <a:prstGeom prst="straightConnector1">
            <a:avLst/>
          </a:prstGeom>
          <a:ln w="254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349DCD2E-3B10-4AFC-9E97-40D7FE2B7921}"/>
              </a:ext>
            </a:extLst>
          </p:cNvPr>
          <p:cNvCxnSpPr>
            <a:cxnSpLocks/>
          </p:cNvCxnSpPr>
          <p:nvPr/>
        </p:nvCxnSpPr>
        <p:spPr>
          <a:xfrm flipH="1">
            <a:off x="5856287" y="3886200"/>
            <a:ext cx="1009649" cy="946148"/>
          </a:xfrm>
          <a:prstGeom prst="straightConnector1">
            <a:avLst/>
          </a:prstGeom>
          <a:ln w="254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80A85F49-0DA1-43C4-BDBB-B2284B5CF5CB}"/>
              </a:ext>
            </a:extLst>
          </p:cNvPr>
          <p:cNvSpPr txBox="1"/>
          <p:nvPr/>
        </p:nvSpPr>
        <p:spPr>
          <a:xfrm>
            <a:off x="5450681" y="4997450"/>
            <a:ext cx="492919" cy="461665"/>
          </a:xfrm>
          <a:prstGeom prst="rect">
            <a:avLst/>
          </a:prstGeom>
          <a:noFill/>
        </p:spPr>
        <p:txBody>
          <a:bodyPr wrap="square" rtlCol="0">
            <a:spAutoFit/>
          </a:bodyPr>
          <a:lstStyle/>
          <a:p>
            <a:r>
              <a:rPr lang="en-US" sz="2400" b="1" i="1" dirty="0">
                <a:latin typeface="+mj-lt"/>
              </a:rPr>
              <a:t>x</a:t>
            </a:r>
          </a:p>
        </p:txBody>
      </p:sp>
      <p:sp>
        <p:nvSpPr>
          <p:cNvPr id="17" name="TextBox 16">
            <a:extLst>
              <a:ext uri="{FF2B5EF4-FFF2-40B4-BE49-F238E27FC236}">
                <a16:creationId xmlns:a16="http://schemas.microsoft.com/office/drawing/2014/main" id="{FFB41959-9FCF-4463-8EC9-909518BCFB81}"/>
              </a:ext>
            </a:extLst>
          </p:cNvPr>
          <p:cNvSpPr txBox="1"/>
          <p:nvPr/>
        </p:nvSpPr>
        <p:spPr>
          <a:xfrm>
            <a:off x="8244283" y="3655367"/>
            <a:ext cx="492919" cy="461665"/>
          </a:xfrm>
          <a:prstGeom prst="rect">
            <a:avLst/>
          </a:prstGeom>
          <a:noFill/>
        </p:spPr>
        <p:txBody>
          <a:bodyPr wrap="square" rtlCol="0">
            <a:spAutoFit/>
          </a:bodyPr>
          <a:lstStyle/>
          <a:p>
            <a:r>
              <a:rPr lang="en-US" sz="2400" b="1" i="1" dirty="0">
                <a:latin typeface="+mj-lt"/>
              </a:rPr>
              <a:t>y</a:t>
            </a:r>
          </a:p>
        </p:txBody>
      </p:sp>
      <p:sp>
        <p:nvSpPr>
          <p:cNvPr id="18" name="TextBox 17">
            <a:extLst>
              <a:ext uri="{FF2B5EF4-FFF2-40B4-BE49-F238E27FC236}">
                <a16:creationId xmlns:a16="http://schemas.microsoft.com/office/drawing/2014/main" id="{86515761-951D-4CBF-B506-BFF91488A503}"/>
              </a:ext>
            </a:extLst>
          </p:cNvPr>
          <p:cNvSpPr txBox="1"/>
          <p:nvPr/>
        </p:nvSpPr>
        <p:spPr>
          <a:xfrm>
            <a:off x="6898481" y="2057400"/>
            <a:ext cx="492919" cy="461665"/>
          </a:xfrm>
          <a:prstGeom prst="rect">
            <a:avLst/>
          </a:prstGeom>
          <a:noFill/>
        </p:spPr>
        <p:txBody>
          <a:bodyPr wrap="square" rtlCol="0">
            <a:spAutoFit/>
          </a:bodyPr>
          <a:lstStyle/>
          <a:p>
            <a:r>
              <a:rPr lang="en-US" sz="2400" b="1" i="1" dirty="0">
                <a:latin typeface="+mj-lt"/>
              </a:rPr>
              <a:t>z</a:t>
            </a:r>
          </a:p>
        </p:txBody>
      </p:sp>
    </p:spTree>
    <p:extLst>
      <p:ext uri="{BB962C8B-B14F-4D97-AF65-F5344CB8AC3E}">
        <p14:creationId xmlns:p14="http://schemas.microsoft.com/office/powerpoint/2010/main" val="912648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2A9C3-4D4D-4367-8935-731D9D2A598F}"/>
              </a:ext>
            </a:extLst>
          </p:cNvPr>
          <p:cNvSpPr>
            <a:spLocks noGrp="1"/>
          </p:cNvSpPr>
          <p:nvPr>
            <p:ph type="dt" sz="half" idx="10"/>
          </p:nvPr>
        </p:nvSpPr>
        <p:spPr/>
        <p:txBody>
          <a:bodyPr/>
          <a:lstStyle/>
          <a:p>
            <a:r>
              <a:rPr lang="en-US"/>
              <a:t>10/16/2020</a:t>
            </a:r>
            <a:endParaRPr lang="en-US" dirty="0"/>
          </a:p>
        </p:txBody>
      </p:sp>
      <p:sp>
        <p:nvSpPr>
          <p:cNvPr id="3" name="Footer Placeholder 2">
            <a:extLst>
              <a:ext uri="{FF2B5EF4-FFF2-40B4-BE49-F238E27FC236}">
                <a16:creationId xmlns:a16="http://schemas.microsoft.com/office/drawing/2014/main" id="{BB1835FE-34F4-4BB1-B829-5BCC04D98371}"/>
              </a:ext>
            </a:extLst>
          </p:cNvPr>
          <p:cNvSpPr>
            <a:spLocks noGrp="1"/>
          </p:cNvSpPr>
          <p:nvPr>
            <p:ph type="ftr" sz="quarter" idx="11"/>
          </p:nvPr>
        </p:nvSpPr>
        <p:spPr/>
        <p:txBody>
          <a:bodyPr/>
          <a:lstStyle/>
          <a:p>
            <a:r>
              <a:rPr lang="en-US"/>
              <a:t>PHY 711  Fall 2020 -- Lecture 23</a:t>
            </a:r>
            <a:endParaRPr lang="en-US" dirty="0"/>
          </a:p>
        </p:txBody>
      </p:sp>
      <p:sp>
        <p:nvSpPr>
          <p:cNvPr id="4" name="Slide Number Placeholder 3">
            <a:extLst>
              <a:ext uri="{FF2B5EF4-FFF2-40B4-BE49-F238E27FC236}">
                <a16:creationId xmlns:a16="http://schemas.microsoft.com/office/drawing/2014/main" id="{96926744-FFEB-4B53-8EEB-C2C625344BA6}"/>
              </a:ext>
            </a:extLst>
          </p:cNvPr>
          <p:cNvSpPr>
            <a:spLocks noGrp="1"/>
          </p:cNvSpPr>
          <p:nvPr>
            <p:ph type="sldNum" sz="quarter" idx="12"/>
          </p:nvPr>
        </p:nvSpPr>
        <p:spPr/>
        <p:txBody>
          <a:bodyPr/>
          <a:lstStyle/>
          <a:p>
            <a:fld id="{CE368B07-CEBF-4C80-90AF-53B34FA04CF3}" type="slidenum">
              <a:rPr lang="en-US" smtClean="0"/>
              <a:t>12</a:t>
            </a:fld>
            <a:endParaRPr lang="en-US" dirty="0"/>
          </a:p>
        </p:txBody>
      </p:sp>
      <p:pic>
        <p:nvPicPr>
          <p:cNvPr id="5" name="Picture 4">
            <a:extLst>
              <a:ext uri="{FF2B5EF4-FFF2-40B4-BE49-F238E27FC236}">
                <a16:creationId xmlns:a16="http://schemas.microsoft.com/office/drawing/2014/main" id="{04D9B8DA-426F-46AF-AA9F-3AD7CADAEA11}"/>
              </a:ext>
            </a:extLst>
          </p:cNvPr>
          <p:cNvPicPr>
            <a:picLocks noChangeAspect="1"/>
          </p:cNvPicPr>
          <p:nvPr/>
        </p:nvPicPr>
        <p:blipFill>
          <a:blip r:embed="rId3"/>
          <a:stretch>
            <a:fillRect/>
          </a:stretch>
        </p:blipFill>
        <p:spPr>
          <a:xfrm>
            <a:off x="457200" y="780198"/>
            <a:ext cx="3686175" cy="2667000"/>
          </a:xfrm>
          <a:prstGeom prst="rect">
            <a:avLst/>
          </a:prstGeom>
        </p:spPr>
      </p:pic>
      <p:cxnSp>
        <p:nvCxnSpPr>
          <p:cNvPr id="6" name="Straight Arrow Connector 5">
            <a:extLst>
              <a:ext uri="{FF2B5EF4-FFF2-40B4-BE49-F238E27FC236}">
                <a16:creationId xmlns:a16="http://schemas.microsoft.com/office/drawing/2014/main" id="{585D4CC2-2BA0-45FF-8D00-A1B786B5ACA6}"/>
              </a:ext>
            </a:extLst>
          </p:cNvPr>
          <p:cNvCxnSpPr/>
          <p:nvPr/>
        </p:nvCxnSpPr>
        <p:spPr>
          <a:xfrm flipV="1">
            <a:off x="2300287" y="533400"/>
            <a:ext cx="0" cy="1674813"/>
          </a:xfrm>
          <a:prstGeom prst="straightConnector1">
            <a:avLst/>
          </a:prstGeom>
          <a:ln w="254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FC44B8C6-1B8D-4EFD-8B9C-4A4B48AB761C}"/>
              </a:ext>
            </a:extLst>
          </p:cNvPr>
          <p:cNvCxnSpPr>
            <a:cxnSpLocks/>
          </p:cNvCxnSpPr>
          <p:nvPr/>
        </p:nvCxnSpPr>
        <p:spPr>
          <a:xfrm flipV="1">
            <a:off x="2287587" y="2220913"/>
            <a:ext cx="1339851" cy="1"/>
          </a:xfrm>
          <a:prstGeom prst="straightConnector1">
            <a:avLst/>
          </a:prstGeom>
          <a:ln w="254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9F17634F-0CE8-49D6-B9F2-2D63531E2581}"/>
              </a:ext>
            </a:extLst>
          </p:cNvPr>
          <p:cNvCxnSpPr>
            <a:cxnSpLocks/>
          </p:cNvCxnSpPr>
          <p:nvPr/>
        </p:nvCxnSpPr>
        <p:spPr>
          <a:xfrm flipH="1">
            <a:off x="1266825" y="2208213"/>
            <a:ext cx="1009649" cy="946148"/>
          </a:xfrm>
          <a:prstGeom prst="straightConnector1">
            <a:avLst/>
          </a:prstGeom>
          <a:ln w="254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401F5843-9A87-4441-A88F-1E845F594E6F}"/>
              </a:ext>
            </a:extLst>
          </p:cNvPr>
          <p:cNvSpPr txBox="1"/>
          <p:nvPr/>
        </p:nvSpPr>
        <p:spPr>
          <a:xfrm>
            <a:off x="861219" y="3319463"/>
            <a:ext cx="492919" cy="461665"/>
          </a:xfrm>
          <a:prstGeom prst="rect">
            <a:avLst/>
          </a:prstGeom>
          <a:noFill/>
        </p:spPr>
        <p:txBody>
          <a:bodyPr wrap="square" rtlCol="0">
            <a:spAutoFit/>
          </a:bodyPr>
          <a:lstStyle/>
          <a:p>
            <a:r>
              <a:rPr lang="en-US" sz="2400" b="1" i="1" dirty="0">
                <a:latin typeface="+mj-lt"/>
              </a:rPr>
              <a:t>x</a:t>
            </a:r>
          </a:p>
        </p:txBody>
      </p:sp>
      <p:sp>
        <p:nvSpPr>
          <p:cNvPr id="10" name="TextBox 9">
            <a:extLst>
              <a:ext uri="{FF2B5EF4-FFF2-40B4-BE49-F238E27FC236}">
                <a16:creationId xmlns:a16="http://schemas.microsoft.com/office/drawing/2014/main" id="{826B901A-C190-403B-BF33-6A7A302B549F}"/>
              </a:ext>
            </a:extLst>
          </p:cNvPr>
          <p:cNvSpPr txBox="1"/>
          <p:nvPr/>
        </p:nvSpPr>
        <p:spPr>
          <a:xfrm>
            <a:off x="3654821" y="1977380"/>
            <a:ext cx="492919" cy="461665"/>
          </a:xfrm>
          <a:prstGeom prst="rect">
            <a:avLst/>
          </a:prstGeom>
          <a:noFill/>
        </p:spPr>
        <p:txBody>
          <a:bodyPr wrap="square" rtlCol="0">
            <a:spAutoFit/>
          </a:bodyPr>
          <a:lstStyle/>
          <a:p>
            <a:r>
              <a:rPr lang="en-US" sz="2400" b="1" i="1" dirty="0">
                <a:latin typeface="+mj-lt"/>
              </a:rPr>
              <a:t>y</a:t>
            </a:r>
          </a:p>
        </p:txBody>
      </p:sp>
      <p:sp>
        <p:nvSpPr>
          <p:cNvPr id="11" name="TextBox 10">
            <a:extLst>
              <a:ext uri="{FF2B5EF4-FFF2-40B4-BE49-F238E27FC236}">
                <a16:creationId xmlns:a16="http://schemas.microsoft.com/office/drawing/2014/main" id="{3002B780-0F3D-4567-8C40-895287E19A79}"/>
              </a:ext>
            </a:extLst>
          </p:cNvPr>
          <p:cNvSpPr txBox="1"/>
          <p:nvPr/>
        </p:nvSpPr>
        <p:spPr>
          <a:xfrm>
            <a:off x="2276474" y="215435"/>
            <a:ext cx="492919" cy="461665"/>
          </a:xfrm>
          <a:prstGeom prst="rect">
            <a:avLst/>
          </a:prstGeom>
          <a:noFill/>
        </p:spPr>
        <p:txBody>
          <a:bodyPr wrap="square" rtlCol="0">
            <a:spAutoFit/>
          </a:bodyPr>
          <a:lstStyle/>
          <a:p>
            <a:r>
              <a:rPr lang="en-US" sz="2400" b="1" i="1" dirty="0">
                <a:latin typeface="+mj-lt"/>
              </a:rPr>
              <a:t>z</a:t>
            </a:r>
          </a:p>
        </p:txBody>
      </p:sp>
      <p:cxnSp>
        <p:nvCxnSpPr>
          <p:cNvPr id="12" name="Straight Arrow Connector 11">
            <a:extLst>
              <a:ext uri="{FF2B5EF4-FFF2-40B4-BE49-F238E27FC236}">
                <a16:creationId xmlns:a16="http://schemas.microsoft.com/office/drawing/2014/main" id="{D96E91B8-1C87-448B-B09F-544690CB69DC}"/>
              </a:ext>
            </a:extLst>
          </p:cNvPr>
          <p:cNvCxnSpPr>
            <a:cxnSpLocks/>
          </p:cNvCxnSpPr>
          <p:nvPr/>
        </p:nvCxnSpPr>
        <p:spPr>
          <a:xfrm flipH="1" flipV="1">
            <a:off x="1771649" y="438886"/>
            <a:ext cx="504825" cy="1769326"/>
          </a:xfrm>
          <a:prstGeom prst="straightConnector1">
            <a:avLst/>
          </a:prstGeom>
          <a:ln w="571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E9A63927-BED1-4DAA-B180-78F9060F6D5B}"/>
              </a:ext>
            </a:extLst>
          </p:cNvPr>
          <p:cNvCxnSpPr>
            <a:cxnSpLocks/>
          </p:cNvCxnSpPr>
          <p:nvPr/>
        </p:nvCxnSpPr>
        <p:spPr>
          <a:xfrm flipH="1">
            <a:off x="1914327" y="2220913"/>
            <a:ext cx="362148" cy="1208087"/>
          </a:xfrm>
          <a:prstGeom prst="straightConnector1">
            <a:avLst/>
          </a:prstGeom>
          <a:ln w="571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2D563B13-E235-424F-8FF3-4E8B907DDD32}"/>
              </a:ext>
            </a:extLst>
          </p:cNvPr>
          <p:cNvCxnSpPr>
            <a:cxnSpLocks/>
          </p:cNvCxnSpPr>
          <p:nvPr/>
        </p:nvCxnSpPr>
        <p:spPr>
          <a:xfrm flipV="1">
            <a:off x="2276474" y="1762891"/>
            <a:ext cx="1525390" cy="429079"/>
          </a:xfrm>
          <a:prstGeom prst="straightConnector1">
            <a:avLst/>
          </a:prstGeom>
          <a:ln w="571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0BD23B4-8E86-4F71-9BDE-CF8AD67C329F}"/>
              </a:ext>
            </a:extLst>
          </p:cNvPr>
          <p:cNvSpPr txBox="1"/>
          <p:nvPr/>
        </p:nvSpPr>
        <p:spPr>
          <a:xfrm>
            <a:off x="1447800" y="152400"/>
            <a:ext cx="492919" cy="461665"/>
          </a:xfrm>
          <a:prstGeom prst="rect">
            <a:avLst/>
          </a:prstGeom>
          <a:noFill/>
        </p:spPr>
        <p:txBody>
          <a:bodyPr wrap="square" rtlCol="0">
            <a:spAutoFit/>
          </a:bodyPr>
          <a:lstStyle/>
          <a:p>
            <a:r>
              <a:rPr lang="en-US" sz="2400" b="1" i="1" dirty="0">
                <a:latin typeface="+mj-lt"/>
              </a:rPr>
              <a:t>z’</a:t>
            </a:r>
          </a:p>
        </p:txBody>
      </p:sp>
      <p:sp>
        <p:nvSpPr>
          <p:cNvPr id="22" name="TextBox 21">
            <a:extLst>
              <a:ext uri="{FF2B5EF4-FFF2-40B4-BE49-F238E27FC236}">
                <a16:creationId xmlns:a16="http://schemas.microsoft.com/office/drawing/2014/main" id="{009ED26B-C9AC-457B-A2E5-CEDAF9A099F9}"/>
              </a:ext>
            </a:extLst>
          </p:cNvPr>
          <p:cNvSpPr txBox="1"/>
          <p:nvPr/>
        </p:nvSpPr>
        <p:spPr>
          <a:xfrm>
            <a:off x="3774281" y="1519535"/>
            <a:ext cx="492919" cy="461665"/>
          </a:xfrm>
          <a:prstGeom prst="rect">
            <a:avLst/>
          </a:prstGeom>
          <a:noFill/>
        </p:spPr>
        <p:txBody>
          <a:bodyPr wrap="square" rtlCol="0">
            <a:spAutoFit/>
          </a:bodyPr>
          <a:lstStyle/>
          <a:p>
            <a:r>
              <a:rPr lang="en-US" sz="2400" b="1" i="1" dirty="0">
                <a:latin typeface="+mj-lt"/>
              </a:rPr>
              <a:t>y’</a:t>
            </a:r>
          </a:p>
        </p:txBody>
      </p:sp>
      <p:sp>
        <p:nvSpPr>
          <p:cNvPr id="23" name="TextBox 22">
            <a:extLst>
              <a:ext uri="{FF2B5EF4-FFF2-40B4-BE49-F238E27FC236}">
                <a16:creationId xmlns:a16="http://schemas.microsoft.com/office/drawing/2014/main" id="{AA946153-E618-40C8-B192-96BC0BA625AC}"/>
              </a:ext>
            </a:extLst>
          </p:cNvPr>
          <p:cNvSpPr txBox="1"/>
          <p:nvPr/>
        </p:nvSpPr>
        <p:spPr>
          <a:xfrm>
            <a:off x="1752600" y="3352800"/>
            <a:ext cx="492919" cy="461665"/>
          </a:xfrm>
          <a:prstGeom prst="rect">
            <a:avLst/>
          </a:prstGeom>
          <a:noFill/>
        </p:spPr>
        <p:txBody>
          <a:bodyPr wrap="square" rtlCol="0">
            <a:spAutoFit/>
          </a:bodyPr>
          <a:lstStyle/>
          <a:p>
            <a:r>
              <a:rPr lang="en-US" sz="2400" b="1" i="1" dirty="0">
                <a:latin typeface="+mj-lt"/>
              </a:rPr>
              <a:t>x’</a:t>
            </a:r>
          </a:p>
        </p:txBody>
      </p:sp>
      <p:graphicFrame>
        <p:nvGraphicFramePr>
          <p:cNvPr id="24" name="Object 23">
            <a:extLst>
              <a:ext uri="{FF2B5EF4-FFF2-40B4-BE49-F238E27FC236}">
                <a16:creationId xmlns:a16="http://schemas.microsoft.com/office/drawing/2014/main" id="{086561F7-1433-4E96-B0A1-522D70B69D7F}"/>
              </a:ext>
            </a:extLst>
          </p:cNvPr>
          <p:cNvGraphicFramePr>
            <a:graphicFrameLocks noChangeAspect="1"/>
          </p:cNvGraphicFramePr>
          <p:nvPr>
            <p:extLst>
              <p:ext uri="{D42A27DB-BD31-4B8C-83A1-F6EECF244321}">
                <p14:modId xmlns:p14="http://schemas.microsoft.com/office/powerpoint/2010/main" val="2512152104"/>
              </p:ext>
            </p:extLst>
          </p:nvPr>
        </p:nvGraphicFramePr>
        <p:xfrm>
          <a:off x="5075237" y="331936"/>
          <a:ext cx="4068763" cy="3290888"/>
        </p:xfrm>
        <a:graphic>
          <a:graphicData uri="http://schemas.openxmlformats.org/presentationml/2006/ole">
            <mc:AlternateContent xmlns:mc="http://schemas.openxmlformats.org/markup-compatibility/2006">
              <mc:Choice xmlns:v="urn:schemas-microsoft-com:vml" Requires="v">
                <p:oleObj spid="_x0000_s275476" name="Equation" r:id="rId4" imgW="1892160" imgH="1574640" progId="Equation.DSMT4">
                  <p:embed/>
                </p:oleObj>
              </mc:Choice>
              <mc:Fallback>
                <p:oleObj name="Equation" r:id="rId4" imgW="1892160" imgH="1574640" progId="Equation.DSMT4">
                  <p:embed/>
                  <p:pic>
                    <p:nvPicPr>
                      <p:cNvPr id="7" name="Object 6">
                        <a:extLst>
                          <a:ext uri="{FF2B5EF4-FFF2-40B4-BE49-F238E27FC236}">
                            <a16:creationId xmlns:a16="http://schemas.microsoft.com/office/drawing/2014/main" id="{7CD40EE7-6174-4A01-B602-E4EAE0138482}"/>
                          </a:ext>
                        </a:extLst>
                      </p:cNvPr>
                      <p:cNvPicPr>
                        <a:picLocks noChangeAspect="1" noChangeArrowheads="1"/>
                      </p:cNvPicPr>
                      <p:nvPr/>
                    </p:nvPicPr>
                    <p:blipFill>
                      <a:blip r:embed="rId5"/>
                      <a:srcRect/>
                      <a:stretch>
                        <a:fillRect/>
                      </a:stretch>
                    </p:blipFill>
                    <p:spPr bwMode="auto">
                      <a:xfrm>
                        <a:off x="5075237" y="331936"/>
                        <a:ext cx="4068763" cy="329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a:extLst>
              <a:ext uri="{FF2B5EF4-FFF2-40B4-BE49-F238E27FC236}">
                <a16:creationId xmlns:a16="http://schemas.microsoft.com/office/drawing/2014/main" id="{12B0A639-57DC-4DCC-9E01-5F2AFC4A03B4}"/>
              </a:ext>
            </a:extLst>
          </p:cNvPr>
          <p:cNvGraphicFramePr>
            <a:graphicFrameLocks noChangeAspect="1"/>
          </p:cNvGraphicFramePr>
          <p:nvPr>
            <p:extLst>
              <p:ext uri="{D42A27DB-BD31-4B8C-83A1-F6EECF244321}">
                <p14:modId xmlns:p14="http://schemas.microsoft.com/office/powerpoint/2010/main" val="793579375"/>
              </p:ext>
            </p:extLst>
          </p:nvPr>
        </p:nvGraphicFramePr>
        <p:xfrm>
          <a:off x="1810542" y="4012904"/>
          <a:ext cx="5218113" cy="2171700"/>
        </p:xfrm>
        <a:graphic>
          <a:graphicData uri="http://schemas.openxmlformats.org/presentationml/2006/ole">
            <mc:AlternateContent xmlns:mc="http://schemas.openxmlformats.org/markup-compatibility/2006">
              <mc:Choice xmlns:v="urn:schemas-microsoft-com:vml" Requires="v">
                <p:oleObj spid="_x0000_s275477" name="Equation" r:id="rId6" imgW="2197080" imgH="914400" progId="Equation.DSMT4">
                  <p:embed/>
                </p:oleObj>
              </mc:Choice>
              <mc:Fallback>
                <p:oleObj name="Equation" r:id="rId6" imgW="2197080" imgH="914400" progId="Equation.DSMT4">
                  <p:embed/>
                  <p:pic>
                    <p:nvPicPr>
                      <p:cNvPr id="0" name=""/>
                      <p:cNvPicPr/>
                      <p:nvPr/>
                    </p:nvPicPr>
                    <p:blipFill>
                      <a:blip r:embed="rId7"/>
                      <a:stretch>
                        <a:fillRect/>
                      </a:stretch>
                    </p:blipFill>
                    <p:spPr>
                      <a:xfrm>
                        <a:off x="1810542" y="4012904"/>
                        <a:ext cx="5218113" cy="2171700"/>
                      </a:xfrm>
                      <a:prstGeom prst="rect">
                        <a:avLst/>
                      </a:prstGeom>
                    </p:spPr>
                  </p:pic>
                </p:oleObj>
              </mc:Fallback>
            </mc:AlternateContent>
          </a:graphicData>
        </a:graphic>
      </p:graphicFrame>
      <p:sp>
        <p:nvSpPr>
          <p:cNvPr id="26" name="TextBox 25">
            <a:extLst>
              <a:ext uri="{FF2B5EF4-FFF2-40B4-BE49-F238E27FC236}">
                <a16:creationId xmlns:a16="http://schemas.microsoft.com/office/drawing/2014/main" id="{A2F42566-E40D-4787-BCBB-B8F858228F61}"/>
              </a:ext>
            </a:extLst>
          </p:cNvPr>
          <p:cNvSpPr txBox="1"/>
          <p:nvPr/>
        </p:nvSpPr>
        <p:spPr>
          <a:xfrm>
            <a:off x="7109618" y="4012904"/>
            <a:ext cx="3276600" cy="461665"/>
          </a:xfrm>
          <a:prstGeom prst="rect">
            <a:avLst/>
          </a:prstGeom>
          <a:noFill/>
        </p:spPr>
        <p:txBody>
          <a:bodyPr wrap="square" rtlCol="0">
            <a:spAutoFit/>
          </a:bodyPr>
          <a:lstStyle/>
          <a:p>
            <a:r>
              <a:rPr lang="en-US" sz="2400" b="1" i="1" dirty="0">
                <a:latin typeface="+mj-lt"/>
              </a:rPr>
              <a:t>(</a:t>
            </a:r>
            <a:r>
              <a:rPr lang="en-US" sz="2400" b="1" i="1" dirty="0" err="1">
                <a:latin typeface="+mj-lt"/>
              </a:rPr>
              <a:t>x’,y’,z</a:t>
            </a:r>
            <a:r>
              <a:rPr lang="en-US" sz="2400" b="1" i="1" dirty="0">
                <a:latin typeface="+mj-lt"/>
              </a:rPr>
              <a:t>’)</a:t>
            </a:r>
          </a:p>
        </p:txBody>
      </p:sp>
    </p:spTree>
    <p:extLst>
      <p:ext uri="{BB962C8B-B14F-4D97-AF65-F5344CB8AC3E}">
        <p14:creationId xmlns:p14="http://schemas.microsoft.com/office/powerpoint/2010/main" val="4127165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p:cNvSpPr/>
          <p:nvPr/>
        </p:nvSpPr>
        <p:spPr>
          <a:xfrm>
            <a:off x="5638800" y="914400"/>
            <a:ext cx="2133600" cy="1676400"/>
          </a:xfrm>
          <a:prstGeom prst="cloud">
            <a:avLst/>
          </a:prstGeom>
          <a:pattFill prst="smConfetti">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7048500" y="1104900"/>
            <a:ext cx="381000" cy="381000"/>
          </a:xfrm>
          <a:prstGeom prst="ellipse">
            <a:avLst/>
          </a:prstGeom>
          <a:pattFill prst="smConfetti">
            <a:fgClr>
              <a:srgbClr val="FF0000"/>
            </a:fgClr>
            <a:bgClr>
              <a:srgbClr val="FFFF00"/>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280417994"/>
              </p:ext>
            </p:extLst>
          </p:nvPr>
        </p:nvGraphicFramePr>
        <p:xfrm>
          <a:off x="246306" y="620579"/>
          <a:ext cx="4589463" cy="1431925"/>
        </p:xfrm>
        <a:graphic>
          <a:graphicData uri="http://schemas.openxmlformats.org/presentationml/2006/ole">
            <mc:AlternateContent xmlns:mc="http://schemas.openxmlformats.org/markup-compatibility/2006">
              <mc:Choice xmlns:v="urn:schemas-microsoft-com:vml" Requires="v">
                <p:oleObj spid="_x0000_s273448" name="Equation" r:id="rId4" imgW="2133360" imgH="685800" progId="Equation.DSMT4">
                  <p:embed/>
                </p:oleObj>
              </mc:Choice>
              <mc:Fallback>
                <p:oleObj name="Equation" r:id="rId4" imgW="2133360" imgH="685800" progId="Equation.DSMT4">
                  <p:embed/>
                  <p:pic>
                    <p:nvPicPr>
                      <p:cNvPr id="5" name="Object 4"/>
                      <p:cNvPicPr>
                        <a:picLocks noChangeAspect="1" noChangeArrowheads="1"/>
                      </p:cNvPicPr>
                      <p:nvPr/>
                    </p:nvPicPr>
                    <p:blipFill>
                      <a:blip r:embed="rId5"/>
                      <a:srcRect/>
                      <a:stretch>
                        <a:fillRect/>
                      </a:stretch>
                    </p:blipFill>
                    <p:spPr bwMode="auto">
                      <a:xfrm>
                        <a:off x="246306" y="620579"/>
                        <a:ext cx="4589463"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8" name="Straight Arrow Connector 7"/>
          <p:cNvCxnSpPr/>
          <p:nvPr/>
        </p:nvCxnSpPr>
        <p:spPr>
          <a:xfrm flipH="1" flipV="1">
            <a:off x="5791200" y="381000"/>
            <a:ext cx="1905000" cy="243840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Curved Right Arrow 8"/>
          <p:cNvSpPr/>
          <p:nvPr/>
        </p:nvSpPr>
        <p:spPr>
          <a:xfrm rot="20579033">
            <a:off x="5663305" y="605934"/>
            <a:ext cx="685800" cy="3198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1" name="Straight Arrow Connector 10"/>
          <p:cNvCxnSpPr/>
          <p:nvPr/>
        </p:nvCxnSpPr>
        <p:spPr>
          <a:xfrm flipV="1">
            <a:off x="6934200" y="1295400"/>
            <a:ext cx="304800" cy="457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086600" y="1371600"/>
            <a:ext cx="381000" cy="457200"/>
          </a:xfrm>
          <a:prstGeom prst="rect">
            <a:avLst/>
          </a:prstGeom>
          <a:noFill/>
        </p:spPr>
        <p:txBody>
          <a:bodyPr wrap="square" rtlCol="0">
            <a:spAutoFit/>
          </a:bodyPr>
          <a:lstStyle/>
          <a:p>
            <a:r>
              <a:rPr lang="en-US" sz="2400" b="1" dirty="0">
                <a:latin typeface="+mj-lt"/>
              </a:rPr>
              <a:t>r</a:t>
            </a:r>
          </a:p>
        </p:txBody>
      </p:sp>
      <p:sp>
        <p:nvSpPr>
          <p:cNvPr id="14" name="TextBox 13"/>
          <p:cNvSpPr txBox="1"/>
          <p:nvPr/>
        </p:nvSpPr>
        <p:spPr>
          <a:xfrm>
            <a:off x="6324600" y="228600"/>
            <a:ext cx="381000" cy="457200"/>
          </a:xfrm>
          <a:prstGeom prst="rect">
            <a:avLst/>
          </a:prstGeom>
          <a:noFill/>
        </p:spPr>
        <p:txBody>
          <a:bodyPr wrap="square" rtlCol="0">
            <a:spAutoFit/>
          </a:bodyPr>
          <a:lstStyle/>
          <a:p>
            <a:r>
              <a:rPr lang="en-US" sz="2400" b="1" dirty="0">
                <a:latin typeface="Symbol" pitchFamily="18" charset="2"/>
              </a:rPr>
              <a:t>w</a:t>
            </a:r>
          </a:p>
        </p:txBody>
      </p:sp>
      <p:graphicFrame>
        <p:nvGraphicFramePr>
          <p:cNvPr id="15" name="Object 14"/>
          <p:cNvGraphicFramePr>
            <a:graphicFrameLocks noChangeAspect="1"/>
          </p:cNvGraphicFramePr>
          <p:nvPr>
            <p:extLst>
              <p:ext uri="{D42A27DB-BD31-4B8C-83A1-F6EECF244321}">
                <p14:modId xmlns:p14="http://schemas.microsoft.com/office/powerpoint/2010/main" val="4281203581"/>
              </p:ext>
            </p:extLst>
          </p:nvPr>
        </p:nvGraphicFramePr>
        <p:xfrm>
          <a:off x="801688" y="2771433"/>
          <a:ext cx="5218112" cy="3395662"/>
        </p:xfrm>
        <a:graphic>
          <a:graphicData uri="http://schemas.openxmlformats.org/presentationml/2006/ole">
            <mc:AlternateContent xmlns:mc="http://schemas.openxmlformats.org/markup-compatibility/2006">
              <mc:Choice xmlns:v="urn:schemas-microsoft-com:vml" Requires="v">
                <p:oleObj spid="_x0000_s273449" name="Equation" r:id="rId6" imgW="2425680" imgH="1625400" progId="Equation.DSMT4">
                  <p:embed/>
                </p:oleObj>
              </mc:Choice>
              <mc:Fallback>
                <p:oleObj name="Equation" r:id="rId6" imgW="2425680" imgH="1625400" progId="Equation.DSMT4">
                  <p:embed/>
                  <p:pic>
                    <p:nvPicPr>
                      <p:cNvPr id="15" name="Object 14"/>
                      <p:cNvPicPr>
                        <a:picLocks noChangeAspect="1" noChangeArrowheads="1"/>
                      </p:cNvPicPr>
                      <p:nvPr/>
                    </p:nvPicPr>
                    <p:blipFill>
                      <a:blip r:embed="rId7"/>
                      <a:srcRect/>
                      <a:stretch>
                        <a:fillRect/>
                      </a:stretch>
                    </p:blipFill>
                    <p:spPr bwMode="auto">
                      <a:xfrm>
                        <a:off x="801688" y="2771433"/>
                        <a:ext cx="5218112" cy="3395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7" name="Group 16"/>
          <p:cNvGrpSpPr/>
          <p:nvPr/>
        </p:nvGrpSpPr>
        <p:grpSpPr>
          <a:xfrm>
            <a:off x="2057400" y="1295400"/>
            <a:ext cx="3200400" cy="1347401"/>
            <a:chOff x="2057400" y="1295400"/>
            <a:chExt cx="3200400" cy="1347401"/>
          </a:xfrm>
        </p:grpSpPr>
        <p:cxnSp>
          <p:nvCxnSpPr>
            <p:cNvPr id="10" name="Straight Arrow Connector 9"/>
            <p:cNvCxnSpPr/>
            <p:nvPr/>
          </p:nvCxnSpPr>
          <p:spPr>
            <a:xfrm>
              <a:off x="2057400" y="1295400"/>
              <a:ext cx="914400" cy="990600"/>
            </a:xfrm>
            <a:prstGeom prst="straightConnector1">
              <a:avLst/>
            </a:prstGeom>
            <a:ln w="57150">
              <a:solidFill>
                <a:srgbClr val="DA32AA"/>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590800" y="2181136"/>
              <a:ext cx="2667000" cy="461665"/>
            </a:xfrm>
            <a:prstGeom prst="rect">
              <a:avLst/>
            </a:prstGeom>
            <a:noFill/>
          </p:spPr>
          <p:txBody>
            <a:bodyPr wrap="square" rtlCol="0">
              <a:spAutoFit/>
            </a:bodyPr>
            <a:lstStyle/>
            <a:p>
              <a:r>
                <a:rPr lang="en-US" sz="2400" b="1" dirty="0">
                  <a:solidFill>
                    <a:srgbClr val="DA32AA"/>
                  </a:solidFill>
                  <a:latin typeface="+mj-lt"/>
                </a:rPr>
                <a:t>=0 for rigid body</a:t>
              </a:r>
            </a:p>
          </p:txBody>
        </p:sp>
      </p:grpSp>
      <p:sp>
        <p:nvSpPr>
          <p:cNvPr id="18" name="TextBox 17"/>
          <p:cNvSpPr txBox="1"/>
          <p:nvPr/>
        </p:nvSpPr>
        <p:spPr>
          <a:xfrm>
            <a:off x="246306" y="2967335"/>
            <a:ext cx="704850" cy="461665"/>
          </a:xfrm>
          <a:prstGeom prst="rect">
            <a:avLst/>
          </a:prstGeom>
          <a:noFill/>
        </p:spPr>
        <p:txBody>
          <a:bodyPr wrap="square" rtlCol="0">
            <a:spAutoFit/>
          </a:bodyPr>
          <a:lstStyle/>
          <a:p>
            <a:r>
              <a:rPr lang="en-US" sz="2400" dirty="0">
                <a:solidFill>
                  <a:srgbClr val="DA32AA"/>
                </a:solidFill>
                <a:latin typeface="+mj-lt"/>
                <a:sym typeface="Wingdings" panose="05000000000000000000" pitchFamily="2" charset="2"/>
              </a:rPr>
              <a:t></a:t>
            </a:r>
            <a:endParaRPr lang="en-US" sz="2400" dirty="0">
              <a:solidFill>
                <a:srgbClr val="DA32AA"/>
              </a:solidFill>
              <a:latin typeface="+mj-lt"/>
            </a:endParaRPr>
          </a:p>
        </p:txBody>
      </p:sp>
    </p:spTree>
    <p:extLst>
      <p:ext uri="{BB962C8B-B14F-4D97-AF65-F5344CB8AC3E}">
        <p14:creationId xmlns:p14="http://schemas.microsoft.com/office/powerpoint/2010/main" val="3200989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grpSp>
        <p:nvGrpSpPr>
          <p:cNvPr id="18" name="Group 17"/>
          <p:cNvGrpSpPr/>
          <p:nvPr/>
        </p:nvGrpSpPr>
        <p:grpSpPr>
          <a:xfrm>
            <a:off x="228600" y="76200"/>
            <a:ext cx="4800600" cy="4428530"/>
            <a:chOff x="1143000" y="452735"/>
            <a:chExt cx="4800600" cy="4428530"/>
          </a:xfrm>
        </p:grpSpPr>
        <p:sp>
          <p:nvSpPr>
            <p:cNvPr id="5" name="Cube 4"/>
            <p:cNvSpPr/>
            <p:nvPr/>
          </p:nvSpPr>
          <p:spPr>
            <a:xfrm rot="10800000" flipV="1">
              <a:off x="1462658" y="1909480"/>
              <a:ext cx="2819400" cy="1734662"/>
            </a:xfrm>
            <a:prstGeom prst="cube">
              <a:avLst>
                <a:gd name="adj" fmla="val 38449"/>
              </a:avLst>
            </a:prstGeom>
            <a:solidFill>
              <a:schemeClr val="accent6">
                <a:alpha val="2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flipV="1">
              <a:off x="1447800" y="838200"/>
              <a:ext cx="0" cy="2133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447800" y="2971800"/>
              <a:ext cx="1524000" cy="1447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447800" y="2971800"/>
              <a:ext cx="3886200" cy="76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124200" y="4419600"/>
              <a:ext cx="609600" cy="461665"/>
            </a:xfrm>
            <a:prstGeom prst="rect">
              <a:avLst/>
            </a:prstGeom>
            <a:noFill/>
          </p:spPr>
          <p:txBody>
            <a:bodyPr wrap="square" rtlCol="0">
              <a:spAutoFit/>
            </a:bodyPr>
            <a:lstStyle/>
            <a:p>
              <a:r>
                <a:rPr lang="en-US" sz="2400" b="1" dirty="0">
                  <a:latin typeface="+mj-lt"/>
                </a:rPr>
                <a:t>x</a:t>
              </a:r>
            </a:p>
          </p:txBody>
        </p:sp>
        <p:sp>
          <p:nvSpPr>
            <p:cNvPr id="13" name="TextBox 12"/>
            <p:cNvSpPr txBox="1"/>
            <p:nvPr/>
          </p:nvSpPr>
          <p:spPr>
            <a:xfrm>
              <a:off x="1447800" y="452735"/>
              <a:ext cx="609600" cy="461665"/>
            </a:xfrm>
            <a:prstGeom prst="rect">
              <a:avLst/>
            </a:prstGeom>
            <a:noFill/>
          </p:spPr>
          <p:txBody>
            <a:bodyPr wrap="square" rtlCol="0">
              <a:spAutoFit/>
            </a:bodyPr>
            <a:lstStyle/>
            <a:p>
              <a:r>
                <a:rPr lang="en-US" sz="2400" b="1" dirty="0">
                  <a:latin typeface="+mj-lt"/>
                </a:rPr>
                <a:t>z</a:t>
              </a:r>
            </a:p>
          </p:txBody>
        </p:sp>
        <p:sp>
          <p:nvSpPr>
            <p:cNvPr id="14" name="TextBox 13"/>
            <p:cNvSpPr txBox="1"/>
            <p:nvPr/>
          </p:nvSpPr>
          <p:spPr>
            <a:xfrm>
              <a:off x="5334000" y="2819400"/>
              <a:ext cx="609600" cy="461665"/>
            </a:xfrm>
            <a:prstGeom prst="rect">
              <a:avLst/>
            </a:prstGeom>
            <a:noFill/>
          </p:spPr>
          <p:txBody>
            <a:bodyPr wrap="square" rtlCol="0">
              <a:spAutoFit/>
            </a:bodyPr>
            <a:lstStyle/>
            <a:p>
              <a:r>
                <a:rPr lang="en-US" sz="2400" b="1" dirty="0">
                  <a:latin typeface="+mj-lt"/>
                </a:rPr>
                <a:t>y</a:t>
              </a:r>
            </a:p>
          </p:txBody>
        </p:sp>
        <p:sp>
          <p:nvSpPr>
            <p:cNvPr id="15" name="TextBox 14"/>
            <p:cNvSpPr txBox="1"/>
            <p:nvPr/>
          </p:nvSpPr>
          <p:spPr>
            <a:xfrm>
              <a:off x="1371600" y="3124200"/>
              <a:ext cx="609600" cy="461665"/>
            </a:xfrm>
            <a:prstGeom prst="rect">
              <a:avLst/>
            </a:prstGeom>
            <a:noFill/>
          </p:spPr>
          <p:txBody>
            <a:bodyPr wrap="square" rtlCol="0">
              <a:spAutoFit/>
            </a:bodyPr>
            <a:lstStyle/>
            <a:p>
              <a:r>
                <a:rPr lang="en-US" sz="2400" b="1" dirty="0">
                  <a:latin typeface="+mj-lt"/>
                </a:rPr>
                <a:t>a</a:t>
              </a:r>
            </a:p>
          </p:txBody>
        </p:sp>
        <p:sp>
          <p:nvSpPr>
            <p:cNvPr id="16" name="TextBox 15"/>
            <p:cNvSpPr txBox="1"/>
            <p:nvPr/>
          </p:nvSpPr>
          <p:spPr>
            <a:xfrm>
              <a:off x="1143000" y="2281535"/>
              <a:ext cx="609600" cy="461665"/>
            </a:xfrm>
            <a:prstGeom prst="rect">
              <a:avLst/>
            </a:prstGeom>
            <a:noFill/>
          </p:spPr>
          <p:txBody>
            <a:bodyPr wrap="square" rtlCol="0">
              <a:spAutoFit/>
            </a:bodyPr>
            <a:lstStyle/>
            <a:p>
              <a:r>
                <a:rPr lang="en-US" sz="2400" b="1" dirty="0">
                  <a:latin typeface="+mj-lt"/>
                </a:rPr>
                <a:t>c</a:t>
              </a:r>
            </a:p>
          </p:txBody>
        </p:sp>
        <p:sp>
          <p:nvSpPr>
            <p:cNvPr id="17" name="TextBox 16"/>
            <p:cNvSpPr txBox="1"/>
            <p:nvPr/>
          </p:nvSpPr>
          <p:spPr>
            <a:xfrm>
              <a:off x="3048000" y="3576935"/>
              <a:ext cx="609600" cy="461665"/>
            </a:xfrm>
            <a:prstGeom prst="rect">
              <a:avLst/>
            </a:prstGeom>
            <a:noFill/>
          </p:spPr>
          <p:txBody>
            <a:bodyPr wrap="square" rtlCol="0">
              <a:spAutoFit/>
            </a:bodyPr>
            <a:lstStyle/>
            <a:p>
              <a:r>
                <a:rPr lang="en-US" sz="2400" b="1" dirty="0">
                  <a:latin typeface="+mj-lt"/>
                </a:rPr>
                <a:t>b</a:t>
              </a:r>
            </a:p>
          </p:txBody>
        </p:sp>
      </p:grpSp>
      <p:graphicFrame>
        <p:nvGraphicFramePr>
          <p:cNvPr id="19" name="Object 18"/>
          <p:cNvGraphicFramePr>
            <a:graphicFrameLocks noChangeAspect="1"/>
          </p:cNvGraphicFramePr>
          <p:nvPr>
            <p:extLst>
              <p:ext uri="{D42A27DB-BD31-4B8C-83A1-F6EECF244321}">
                <p14:modId xmlns:p14="http://schemas.microsoft.com/office/powerpoint/2010/main" val="3997390061"/>
              </p:ext>
            </p:extLst>
          </p:nvPr>
        </p:nvGraphicFramePr>
        <p:xfrm>
          <a:off x="2962275" y="3840163"/>
          <a:ext cx="5953125" cy="2389187"/>
        </p:xfrm>
        <a:graphic>
          <a:graphicData uri="http://schemas.openxmlformats.org/presentationml/2006/ole">
            <mc:AlternateContent xmlns:mc="http://schemas.openxmlformats.org/markup-compatibility/2006">
              <mc:Choice xmlns:v="urn:schemas-microsoft-com:vml" Requires="v">
                <p:oleObj spid="_x0000_s260122" name="数式" r:id="rId4" imgW="2768400" imgH="1143000" progId="Equation.3">
                  <p:embed/>
                </p:oleObj>
              </mc:Choice>
              <mc:Fallback>
                <p:oleObj name="数式" r:id="rId4" imgW="2768400" imgH="1143000" progId="Equation.3">
                  <p:embed/>
                  <p:pic>
                    <p:nvPicPr>
                      <p:cNvPr id="19" name="Object 18"/>
                      <p:cNvPicPr>
                        <a:picLocks noChangeAspect="1" noChangeArrowheads="1"/>
                      </p:cNvPicPr>
                      <p:nvPr/>
                    </p:nvPicPr>
                    <p:blipFill>
                      <a:blip r:embed="rId5"/>
                      <a:srcRect/>
                      <a:stretch>
                        <a:fillRect/>
                      </a:stretch>
                    </p:blipFill>
                    <p:spPr bwMode="auto">
                      <a:xfrm>
                        <a:off x="2962275" y="3840163"/>
                        <a:ext cx="5953125" cy="238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133600" y="152400"/>
            <a:ext cx="5410200" cy="461665"/>
          </a:xfrm>
          <a:prstGeom prst="rect">
            <a:avLst/>
          </a:prstGeom>
          <a:noFill/>
        </p:spPr>
        <p:txBody>
          <a:bodyPr wrap="square" rtlCol="0">
            <a:spAutoFit/>
          </a:bodyPr>
          <a:lstStyle/>
          <a:p>
            <a:r>
              <a:rPr lang="en-US" sz="2400" dirty="0">
                <a:latin typeface="+mj-lt"/>
              </a:rPr>
              <a:t>Example:</a:t>
            </a:r>
          </a:p>
        </p:txBody>
      </p:sp>
    </p:spTree>
    <p:extLst>
      <p:ext uri="{BB962C8B-B14F-4D97-AF65-F5344CB8AC3E}">
        <p14:creationId xmlns:p14="http://schemas.microsoft.com/office/powerpoint/2010/main" val="2261853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609600" y="533400"/>
            <a:ext cx="7010400" cy="1200329"/>
          </a:xfrm>
          <a:prstGeom prst="rect">
            <a:avLst/>
          </a:prstGeom>
          <a:noFill/>
        </p:spPr>
        <p:txBody>
          <a:bodyPr wrap="square" rtlCol="0">
            <a:spAutoFit/>
          </a:bodyPr>
          <a:lstStyle/>
          <a:p>
            <a:r>
              <a:rPr lang="en-US" sz="2400" dirty="0">
                <a:latin typeface="+mj-lt"/>
              </a:rPr>
              <a:t>Properties of moment of inertia tensor:</a:t>
            </a:r>
          </a:p>
          <a:p>
            <a:pPr marL="800100" lvl="1" indent="-342900">
              <a:buFont typeface="Wingdings" pitchFamily="2" charset="2"/>
              <a:buChar char="Ø"/>
            </a:pPr>
            <a:r>
              <a:rPr lang="en-US" sz="2400" dirty="0">
                <a:latin typeface="+mj-lt"/>
              </a:rPr>
              <a:t>Symmetric matrix </a:t>
            </a:r>
            <a:r>
              <a:rPr lang="en-US" sz="2400" dirty="0">
                <a:latin typeface="+mj-lt"/>
                <a:sym typeface="Wingdings" pitchFamily="2" charset="2"/>
              </a:rPr>
              <a:t>real eigenvalues </a:t>
            </a:r>
            <a:r>
              <a:rPr lang="en-US" sz="2400" i="1" dirty="0">
                <a:latin typeface="+mj-lt"/>
                <a:sym typeface="Wingdings" pitchFamily="2" charset="2"/>
              </a:rPr>
              <a:t>I</a:t>
            </a:r>
            <a:r>
              <a:rPr lang="en-US" sz="2400" i="1" baseline="-25000" dirty="0">
                <a:latin typeface="+mj-lt"/>
                <a:sym typeface="Wingdings" pitchFamily="2" charset="2"/>
              </a:rPr>
              <a:t>1</a:t>
            </a:r>
            <a:r>
              <a:rPr lang="en-US" sz="2400" i="1" dirty="0">
                <a:latin typeface="+mj-lt"/>
                <a:sym typeface="Wingdings" pitchFamily="2" charset="2"/>
              </a:rPr>
              <a:t>,I</a:t>
            </a:r>
            <a:r>
              <a:rPr lang="en-US" sz="2400" i="1" baseline="-25000" dirty="0">
                <a:latin typeface="+mj-lt"/>
                <a:sym typeface="Wingdings" pitchFamily="2" charset="2"/>
              </a:rPr>
              <a:t>2</a:t>
            </a:r>
            <a:r>
              <a:rPr lang="en-US" sz="2400" i="1" dirty="0">
                <a:latin typeface="+mj-lt"/>
                <a:sym typeface="Wingdings" pitchFamily="2" charset="2"/>
              </a:rPr>
              <a:t>,I</a:t>
            </a:r>
            <a:r>
              <a:rPr lang="en-US" sz="2400" i="1" baseline="-25000" dirty="0">
                <a:latin typeface="+mj-lt"/>
                <a:sym typeface="Wingdings" pitchFamily="2" charset="2"/>
              </a:rPr>
              <a:t>3</a:t>
            </a:r>
          </a:p>
          <a:p>
            <a:pPr marL="800100" lvl="1" indent="-342900">
              <a:buFont typeface="Wingdings" pitchFamily="2" charset="2"/>
              <a:buChar char="Ø"/>
            </a:pPr>
            <a:r>
              <a:rPr lang="en-US" sz="2400" i="1" dirty="0">
                <a:latin typeface="+mj-lt"/>
                <a:sym typeface="Wingdings" pitchFamily="2" charset="2"/>
              </a:rPr>
              <a:t>                             </a:t>
            </a:r>
            <a:r>
              <a:rPr lang="en-US" sz="2400" dirty="0">
                <a:latin typeface="+mj-lt"/>
                <a:sym typeface="Wingdings" pitchFamily="2" charset="2"/>
              </a:rPr>
              <a:t>orthogonal eigenvectors</a:t>
            </a:r>
            <a:endParaRPr lang="en-US" sz="2400" dirty="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418890413"/>
              </p:ext>
            </p:extLst>
          </p:nvPr>
        </p:nvGraphicFramePr>
        <p:xfrm>
          <a:off x="990600" y="1733729"/>
          <a:ext cx="3360737" cy="530225"/>
        </p:xfrm>
        <a:graphic>
          <a:graphicData uri="http://schemas.openxmlformats.org/presentationml/2006/ole">
            <mc:AlternateContent xmlns:mc="http://schemas.openxmlformats.org/markup-compatibility/2006">
              <mc:Choice xmlns:v="urn:schemas-microsoft-com:vml" Requires="v">
                <p:oleObj spid="_x0000_s261194" name="数式" r:id="rId4" imgW="1562040" imgH="253800" progId="Equation.3">
                  <p:embed/>
                </p:oleObj>
              </mc:Choice>
              <mc:Fallback>
                <p:oleObj name="数式" r:id="rId4" imgW="1562040" imgH="253800" progId="Equation.3">
                  <p:embed/>
                  <p:pic>
                    <p:nvPicPr>
                      <p:cNvPr id="6" name="Object 5"/>
                      <p:cNvPicPr>
                        <a:picLocks noChangeAspect="1" noChangeArrowheads="1"/>
                      </p:cNvPicPr>
                      <p:nvPr/>
                    </p:nvPicPr>
                    <p:blipFill>
                      <a:blip r:embed="rId5"/>
                      <a:srcRect/>
                      <a:stretch>
                        <a:fillRect/>
                      </a:stretch>
                    </p:blipFill>
                    <p:spPr bwMode="auto">
                      <a:xfrm>
                        <a:off x="990600" y="1733729"/>
                        <a:ext cx="3360737"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84451124"/>
              </p:ext>
            </p:extLst>
          </p:nvPr>
        </p:nvGraphicFramePr>
        <p:xfrm>
          <a:off x="640080" y="2514600"/>
          <a:ext cx="5953125" cy="2389187"/>
        </p:xfrm>
        <a:graphic>
          <a:graphicData uri="http://schemas.openxmlformats.org/presentationml/2006/ole">
            <mc:AlternateContent xmlns:mc="http://schemas.openxmlformats.org/markup-compatibility/2006">
              <mc:Choice xmlns:v="urn:schemas-microsoft-com:vml" Requires="v">
                <p:oleObj spid="_x0000_s261195" name="数式" r:id="rId6" imgW="2768400" imgH="1143000" progId="Equation.3">
                  <p:embed/>
                </p:oleObj>
              </mc:Choice>
              <mc:Fallback>
                <p:oleObj name="数式" r:id="rId6" imgW="2768400" imgH="1143000" progId="Equation.3">
                  <p:embed/>
                  <p:pic>
                    <p:nvPicPr>
                      <p:cNvPr id="7"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0080" y="2514600"/>
                        <a:ext cx="5953125" cy="238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283461998"/>
              </p:ext>
            </p:extLst>
          </p:nvPr>
        </p:nvGraphicFramePr>
        <p:xfrm>
          <a:off x="1231900" y="4727575"/>
          <a:ext cx="5626100" cy="1673225"/>
        </p:xfrm>
        <a:graphic>
          <a:graphicData uri="http://schemas.openxmlformats.org/presentationml/2006/ole">
            <mc:AlternateContent xmlns:mc="http://schemas.openxmlformats.org/markup-compatibility/2006">
              <mc:Choice xmlns:v="urn:schemas-microsoft-com:vml" Requires="v">
                <p:oleObj spid="_x0000_s261196" name="数式" r:id="rId8" imgW="2616120" imgH="799920" progId="Equation.3">
                  <p:embed/>
                </p:oleObj>
              </mc:Choice>
              <mc:Fallback>
                <p:oleObj name="数式" r:id="rId8" imgW="2616120" imgH="799920" progId="Equation.3">
                  <p:embed/>
                  <p:pic>
                    <p:nvPicPr>
                      <p:cNvPr id="8" name="Object 7"/>
                      <p:cNvPicPr>
                        <a:picLocks noChangeAspect="1" noChangeArrowheads="1"/>
                      </p:cNvPicPr>
                      <p:nvPr/>
                    </p:nvPicPr>
                    <p:blipFill>
                      <a:blip r:embed="rId9"/>
                      <a:srcRect/>
                      <a:stretch>
                        <a:fillRect/>
                      </a:stretch>
                    </p:blipFill>
                    <p:spPr bwMode="auto">
                      <a:xfrm>
                        <a:off x="1231900" y="4727575"/>
                        <a:ext cx="5626100"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76139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533400" y="304800"/>
            <a:ext cx="6858000" cy="461665"/>
          </a:xfrm>
          <a:prstGeom prst="rect">
            <a:avLst/>
          </a:prstGeom>
          <a:noFill/>
        </p:spPr>
        <p:txBody>
          <a:bodyPr wrap="square" rtlCol="0">
            <a:spAutoFit/>
          </a:bodyPr>
          <a:lstStyle/>
          <a:p>
            <a:r>
              <a:rPr lang="en-US" sz="2400" dirty="0">
                <a:latin typeface="+mj-lt"/>
              </a:rPr>
              <a:t>Changing origin of rotation</a:t>
            </a:r>
          </a:p>
        </p:txBody>
      </p:sp>
      <p:graphicFrame>
        <p:nvGraphicFramePr>
          <p:cNvPr id="29" name="Object 28"/>
          <p:cNvGraphicFramePr>
            <a:graphicFrameLocks noChangeAspect="1"/>
          </p:cNvGraphicFramePr>
          <p:nvPr>
            <p:extLst>
              <p:ext uri="{D42A27DB-BD31-4B8C-83A1-F6EECF244321}">
                <p14:modId xmlns:p14="http://schemas.microsoft.com/office/powerpoint/2010/main" val="1192080367"/>
              </p:ext>
            </p:extLst>
          </p:nvPr>
        </p:nvGraphicFramePr>
        <p:xfrm>
          <a:off x="5029200" y="762000"/>
          <a:ext cx="3987800" cy="1539875"/>
        </p:xfrm>
        <a:graphic>
          <a:graphicData uri="http://schemas.openxmlformats.org/presentationml/2006/ole">
            <mc:AlternateContent xmlns:mc="http://schemas.openxmlformats.org/markup-compatibility/2006">
              <mc:Choice xmlns:v="urn:schemas-microsoft-com:vml" Requires="v">
                <p:oleObj spid="_x0000_s262218" name="数式" r:id="rId4" imgW="1854000" imgH="736560" progId="Equation.3">
                  <p:embed/>
                </p:oleObj>
              </mc:Choice>
              <mc:Fallback>
                <p:oleObj name="数式" r:id="rId4" imgW="1854000" imgH="736560" progId="Equation.3">
                  <p:embed/>
                  <p:pic>
                    <p:nvPicPr>
                      <p:cNvPr id="29" name="Object 28"/>
                      <p:cNvPicPr>
                        <a:picLocks noChangeAspect="1" noChangeArrowheads="1"/>
                      </p:cNvPicPr>
                      <p:nvPr/>
                    </p:nvPicPr>
                    <p:blipFill>
                      <a:blip r:embed="rId5"/>
                      <a:srcRect/>
                      <a:stretch>
                        <a:fillRect/>
                      </a:stretch>
                    </p:blipFill>
                    <p:spPr bwMode="auto">
                      <a:xfrm>
                        <a:off x="5029200" y="762000"/>
                        <a:ext cx="3987800"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3" name="Object 32"/>
          <p:cNvGraphicFramePr>
            <a:graphicFrameLocks noChangeAspect="1"/>
          </p:cNvGraphicFramePr>
          <p:nvPr>
            <p:extLst>
              <p:ext uri="{D42A27DB-BD31-4B8C-83A1-F6EECF244321}">
                <p14:modId xmlns:p14="http://schemas.microsoft.com/office/powerpoint/2010/main" val="3026959855"/>
              </p:ext>
            </p:extLst>
          </p:nvPr>
        </p:nvGraphicFramePr>
        <p:xfrm>
          <a:off x="5116513" y="2438400"/>
          <a:ext cx="3659187" cy="2468563"/>
        </p:xfrm>
        <a:graphic>
          <a:graphicData uri="http://schemas.openxmlformats.org/presentationml/2006/ole">
            <mc:AlternateContent xmlns:mc="http://schemas.openxmlformats.org/markup-compatibility/2006">
              <mc:Choice xmlns:v="urn:schemas-microsoft-com:vml" Requires="v">
                <p:oleObj spid="_x0000_s262219" name="数式" r:id="rId6" imgW="1701720" imgH="1180800" progId="Equation.3">
                  <p:embed/>
                </p:oleObj>
              </mc:Choice>
              <mc:Fallback>
                <p:oleObj name="数式" r:id="rId6" imgW="1701720" imgH="1180800" progId="Equation.3">
                  <p:embed/>
                  <p:pic>
                    <p:nvPicPr>
                      <p:cNvPr id="33" name="Object 32"/>
                      <p:cNvPicPr>
                        <a:picLocks noChangeAspect="1" noChangeArrowheads="1"/>
                      </p:cNvPicPr>
                      <p:nvPr/>
                    </p:nvPicPr>
                    <p:blipFill>
                      <a:blip r:embed="rId7"/>
                      <a:srcRect/>
                      <a:stretch>
                        <a:fillRect/>
                      </a:stretch>
                    </p:blipFill>
                    <p:spPr bwMode="auto">
                      <a:xfrm>
                        <a:off x="5116513" y="2438400"/>
                        <a:ext cx="3659187" cy="246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168533751"/>
              </p:ext>
            </p:extLst>
          </p:nvPr>
        </p:nvGraphicFramePr>
        <p:xfrm>
          <a:off x="644525" y="5486400"/>
          <a:ext cx="7977188" cy="530225"/>
        </p:xfrm>
        <a:graphic>
          <a:graphicData uri="http://schemas.openxmlformats.org/presentationml/2006/ole">
            <mc:AlternateContent xmlns:mc="http://schemas.openxmlformats.org/markup-compatibility/2006">
              <mc:Choice xmlns:v="urn:schemas-microsoft-com:vml" Requires="v">
                <p:oleObj spid="_x0000_s262220" name="数式" r:id="rId8" imgW="3708360" imgH="253800" progId="Equation.3">
                  <p:embed/>
                </p:oleObj>
              </mc:Choice>
              <mc:Fallback>
                <p:oleObj name="数式" r:id="rId8" imgW="3708360" imgH="253800" progId="Equation.3">
                  <p:embed/>
                  <p:pic>
                    <p:nvPicPr>
                      <p:cNvPr id="34" name="Object 33"/>
                      <p:cNvPicPr>
                        <a:picLocks noChangeAspect="1" noChangeArrowheads="1"/>
                      </p:cNvPicPr>
                      <p:nvPr/>
                    </p:nvPicPr>
                    <p:blipFill>
                      <a:blip r:embed="rId9"/>
                      <a:srcRect/>
                      <a:stretch>
                        <a:fillRect/>
                      </a:stretch>
                    </p:blipFill>
                    <p:spPr bwMode="auto">
                      <a:xfrm>
                        <a:off x="644525" y="5486400"/>
                        <a:ext cx="7977188"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38" name="Group 37"/>
          <p:cNvGrpSpPr/>
          <p:nvPr/>
        </p:nvGrpSpPr>
        <p:grpSpPr>
          <a:xfrm>
            <a:off x="228600" y="753070"/>
            <a:ext cx="4800600" cy="4428530"/>
            <a:chOff x="228600" y="753070"/>
            <a:chExt cx="4800600" cy="4428530"/>
          </a:xfrm>
        </p:grpSpPr>
        <p:grpSp>
          <p:nvGrpSpPr>
            <p:cNvPr id="35" name="Group 34"/>
            <p:cNvGrpSpPr/>
            <p:nvPr/>
          </p:nvGrpSpPr>
          <p:grpSpPr>
            <a:xfrm>
              <a:off x="228600" y="753070"/>
              <a:ext cx="4800600" cy="4428530"/>
              <a:chOff x="228600" y="753070"/>
              <a:chExt cx="4800600" cy="4428530"/>
            </a:xfrm>
          </p:grpSpPr>
          <p:grpSp>
            <p:nvGrpSpPr>
              <p:cNvPr id="28" name="Group 27"/>
              <p:cNvGrpSpPr/>
              <p:nvPr/>
            </p:nvGrpSpPr>
            <p:grpSpPr>
              <a:xfrm>
                <a:off x="228600" y="753070"/>
                <a:ext cx="4800600" cy="4428530"/>
                <a:chOff x="228600" y="753070"/>
                <a:chExt cx="4800600" cy="4428530"/>
              </a:xfrm>
            </p:grpSpPr>
            <p:grpSp>
              <p:nvGrpSpPr>
                <p:cNvPr id="6" name="Group 5"/>
                <p:cNvGrpSpPr/>
                <p:nvPr/>
              </p:nvGrpSpPr>
              <p:grpSpPr>
                <a:xfrm>
                  <a:off x="228600" y="753070"/>
                  <a:ext cx="4800600" cy="4428530"/>
                  <a:chOff x="1143000" y="452735"/>
                  <a:chExt cx="4800600" cy="4428530"/>
                </a:xfrm>
              </p:grpSpPr>
              <p:sp>
                <p:nvSpPr>
                  <p:cNvPr id="7" name="Cube 6"/>
                  <p:cNvSpPr/>
                  <p:nvPr/>
                </p:nvSpPr>
                <p:spPr>
                  <a:xfrm rot="10800000" flipV="1">
                    <a:off x="1462658" y="1909480"/>
                    <a:ext cx="2819400" cy="1734662"/>
                  </a:xfrm>
                  <a:prstGeom prst="cube">
                    <a:avLst>
                      <a:gd name="adj" fmla="val 38449"/>
                    </a:avLst>
                  </a:prstGeom>
                  <a:solidFill>
                    <a:schemeClr val="accent6">
                      <a:alpha val="2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flipV="1">
                    <a:off x="1447800" y="838200"/>
                    <a:ext cx="0" cy="2133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447800" y="2971800"/>
                    <a:ext cx="1524000" cy="1447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447800" y="2971800"/>
                    <a:ext cx="3886200" cy="76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124200" y="4419600"/>
                    <a:ext cx="609600" cy="461665"/>
                  </a:xfrm>
                  <a:prstGeom prst="rect">
                    <a:avLst/>
                  </a:prstGeom>
                  <a:noFill/>
                </p:spPr>
                <p:txBody>
                  <a:bodyPr wrap="square" rtlCol="0">
                    <a:spAutoFit/>
                  </a:bodyPr>
                  <a:lstStyle/>
                  <a:p>
                    <a:r>
                      <a:rPr lang="en-US" sz="2400" b="1" dirty="0">
                        <a:latin typeface="+mj-lt"/>
                      </a:rPr>
                      <a:t>x</a:t>
                    </a:r>
                  </a:p>
                </p:txBody>
              </p:sp>
              <p:sp>
                <p:nvSpPr>
                  <p:cNvPr id="12" name="TextBox 11"/>
                  <p:cNvSpPr txBox="1"/>
                  <p:nvPr/>
                </p:nvSpPr>
                <p:spPr>
                  <a:xfrm>
                    <a:off x="1447800" y="452735"/>
                    <a:ext cx="609600" cy="461665"/>
                  </a:xfrm>
                  <a:prstGeom prst="rect">
                    <a:avLst/>
                  </a:prstGeom>
                  <a:noFill/>
                </p:spPr>
                <p:txBody>
                  <a:bodyPr wrap="square" rtlCol="0">
                    <a:spAutoFit/>
                  </a:bodyPr>
                  <a:lstStyle/>
                  <a:p>
                    <a:r>
                      <a:rPr lang="en-US" sz="2400" b="1" dirty="0">
                        <a:latin typeface="+mj-lt"/>
                      </a:rPr>
                      <a:t>z</a:t>
                    </a:r>
                  </a:p>
                </p:txBody>
              </p:sp>
              <p:sp>
                <p:nvSpPr>
                  <p:cNvPr id="13" name="TextBox 12"/>
                  <p:cNvSpPr txBox="1"/>
                  <p:nvPr/>
                </p:nvSpPr>
                <p:spPr>
                  <a:xfrm>
                    <a:off x="5334000" y="2819400"/>
                    <a:ext cx="609600" cy="461665"/>
                  </a:xfrm>
                  <a:prstGeom prst="rect">
                    <a:avLst/>
                  </a:prstGeom>
                  <a:noFill/>
                </p:spPr>
                <p:txBody>
                  <a:bodyPr wrap="square" rtlCol="0">
                    <a:spAutoFit/>
                  </a:bodyPr>
                  <a:lstStyle/>
                  <a:p>
                    <a:r>
                      <a:rPr lang="en-US" sz="2400" b="1" dirty="0">
                        <a:latin typeface="+mj-lt"/>
                      </a:rPr>
                      <a:t>y</a:t>
                    </a:r>
                  </a:p>
                </p:txBody>
              </p:sp>
              <p:sp>
                <p:nvSpPr>
                  <p:cNvPr id="14" name="TextBox 13"/>
                  <p:cNvSpPr txBox="1"/>
                  <p:nvPr/>
                </p:nvSpPr>
                <p:spPr>
                  <a:xfrm>
                    <a:off x="1371600" y="3124200"/>
                    <a:ext cx="609600" cy="461665"/>
                  </a:xfrm>
                  <a:prstGeom prst="rect">
                    <a:avLst/>
                  </a:prstGeom>
                  <a:noFill/>
                </p:spPr>
                <p:txBody>
                  <a:bodyPr wrap="square" rtlCol="0">
                    <a:spAutoFit/>
                  </a:bodyPr>
                  <a:lstStyle/>
                  <a:p>
                    <a:r>
                      <a:rPr lang="en-US" sz="2400" b="1" dirty="0">
                        <a:latin typeface="+mj-lt"/>
                      </a:rPr>
                      <a:t>a</a:t>
                    </a:r>
                  </a:p>
                </p:txBody>
              </p:sp>
              <p:sp>
                <p:nvSpPr>
                  <p:cNvPr id="15" name="TextBox 14"/>
                  <p:cNvSpPr txBox="1"/>
                  <p:nvPr/>
                </p:nvSpPr>
                <p:spPr>
                  <a:xfrm>
                    <a:off x="1143000" y="2281535"/>
                    <a:ext cx="609600" cy="461665"/>
                  </a:xfrm>
                  <a:prstGeom prst="rect">
                    <a:avLst/>
                  </a:prstGeom>
                  <a:noFill/>
                </p:spPr>
                <p:txBody>
                  <a:bodyPr wrap="square" rtlCol="0">
                    <a:spAutoFit/>
                  </a:bodyPr>
                  <a:lstStyle/>
                  <a:p>
                    <a:r>
                      <a:rPr lang="en-US" sz="2400" b="1" dirty="0">
                        <a:latin typeface="+mj-lt"/>
                      </a:rPr>
                      <a:t>c</a:t>
                    </a:r>
                  </a:p>
                </p:txBody>
              </p:sp>
              <p:sp>
                <p:nvSpPr>
                  <p:cNvPr id="16" name="TextBox 15"/>
                  <p:cNvSpPr txBox="1"/>
                  <p:nvPr/>
                </p:nvSpPr>
                <p:spPr>
                  <a:xfrm>
                    <a:off x="3048000" y="3576935"/>
                    <a:ext cx="609600" cy="461665"/>
                  </a:xfrm>
                  <a:prstGeom prst="rect">
                    <a:avLst/>
                  </a:prstGeom>
                  <a:noFill/>
                </p:spPr>
                <p:txBody>
                  <a:bodyPr wrap="square" rtlCol="0">
                    <a:spAutoFit/>
                  </a:bodyPr>
                  <a:lstStyle/>
                  <a:p>
                    <a:r>
                      <a:rPr lang="en-US" sz="2400" b="1" dirty="0">
                        <a:latin typeface="+mj-lt"/>
                      </a:rPr>
                      <a:t>b</a:t>
                    </a:r>
                  </a:p>
                </p:txBody>
              </p:sp>
            </p:grpSp>
            <p:grpSp>
              <p:nvGrpSpPr>
                <p:cNvPr id="27" name="Group 26"/>
                <p:cNvGrpSpPr/>
                <p:nvPr/>
              </p:nvGrpSpPr>
              <p:grpSpPr>
                <a:xfrm>
                  <a:off x="1905000" y="983902"/>
                  <a:ext cx="2138362" cy="2826098"/>
                  <a:chOff x="1905000" y="983902"/>
                  <a:chExt cx="2138362" cy="2826098"/>
                </a:xfrm>
              </p:grpSpPr>
              <p:cxnSp>
                <p:nvCxnSpPr>
                  <p:cNvPr id="18" name="Straight Arrow Connector 17"/>
                  <p:cNvCxnSpPr/>
                  <p:nvPr/>
                </p:nvCxnSpPr>
                <p:spPr>
                  <a:xfrm flipV="1">
                    <a:off x="1905000" y="1143000"/>
                    <a:ext cx="0" cy="190500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1905000" y="3048000"/>
                    <a:ext cx="762000" cy="757535"/>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905000" y="3048000"/>
                    <a:ext cx="1524000" cy="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057400" y="983902"/>
                    <a:ext cx="609600" cy="461665"/>
                  </a:xfrm>
                  <a:prstGeom prst="rect">
                    <a:avLst/>
                  </a:prstGeom>
                  <a:noFill/>
                </p:spPr>
                <p:txBody>
                  <a:bodyPr wrap="square" rtlCol="0">
                    <a:spAutoFit/>
                  </a:bodyPr>
                  <a:lstStyle/>
                  <a:p>
                    <a:r>
                      <a:rPr lang="en-US" sz="2400" dirty="0">
                        <a:solidFill>
                          <a:srgbClr val="DA32AA"/>
                        </a:solidFill>
                        <a:latin typeface="+mj-lt"/>
                      </a:rPr>
                      <a:t>z’</a:t>
                    </a:r>
                  </a:p>
                </p:txBody>
              </p:sp>
              <p:sp>
                <p:nvSpPr>
                  <p:cNvPr id="25" name="TextBox 24"/>
                  <p:cNvSpPr txBox="1"/>
                  <p:nvPr/>
                </p:nvSpPr>
                <p:spPr>
                  <a:xfrm>
                    <a:off x="3433762" y="2810470"/>
                    <a:ext cx="609600" cy="461665"/>
                  </a:xfrm>
                  <a:prstGeom prst="rect">
                    <a:avLst/>
                  </a:prstGeom>
                  <a:noFill/>
                </p:spPr>
                <p:txBody>
                  <a:bodyPr wrap="square" rtlCol="0">
                    <a:spAutoFit/>
                  </a:bodyPr>
                  <a:lstStyle/>
                  <a:p>
                    <a:r>
                      <a:rPr lang="en-US" sz="2400" dirty="0">
                        <a:solidFill>
                          <a:srgbClr val="DA32AA"/>
                        </a:solidFill>
                        <a:latin typeface="+mj-lt"/>
                      </a:rPr>
                      <a:t>y’</a:t>
                    </a:r>
                  </a:p>
                </p:txBody>
              </p:sp>
              <p:sp>
                <p:nvSpPr>
                  <p:cNvPr id="26" name="TextBox 25"/>
                  <p:cNvSpPr txBox="1"/>
                  <p:nvPr/>
                </p:nvSpPr>
                <p:spPr>
                  <a:xfrm>
                    <a:off x="2667000" y="3348335"/>
                    <a:ext cx="609600" cy="461665"/>
                  </a:xfrm>
                  <a:prstGeom prst="rect">
                    <a:avLst/>
                  </a:prstGeom>
                  <a:noFill/>
                </p:spPr>
                <p:txBody>
                  <a:bodyPr wrap="square" rtlCol="0">
                    <a:spAutoFit/>
                  </a:bodyPr>
                  <a:lstStyle/>
                  <a:p>
                    <a:r>
                      <a:rPr lang="en-US" sz="2400" dirty="0">
                        <a:solidFill>
                          <a:srgbClr val="DA32AA"/>
                        </a:solidFill>
                        <a:latin typeface="+mj-lt"/>
                      </a:rPr>
                      <a:t>x’</a:t>
                    </a:r>
                  </a:p>
                </p:txBody>
              </p:sp>
            </p:grpSp>
          </p:grpSp>
          <p:cxnSp>
            <p:nvCxnSpPr>
              <p:cNvPr id="31" name="Straight Arrow Connector 30"/>
              <p:cNvCxnSpPr/>
              <p:nvPr/>
            </p:nvCxnSpPr>
            <p:spPr>
              <a:xfrm flipH="1">
                <a:off x="548258" y="3043535"/>
                <a:ext cx="1356742" cy="228600"/>
              </a:xfrm>
              <a:prstGeom prst="straightConnector1">
                <a:avLst/>
              </a:prstGeom>
              <a:ln w="635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853058" y="2743200"/>
                <a:ext cx="518542" cy="461665"/>
              </a:xfrm>
              <a:prstGeom prst="rect">
                <a:avLst/>
              </a:prstGeom>
              <a:noFill/>
            </p:spPr>
            <p:txBody>
              <a:bodyPr wrap="square" rtlCol="0">
                <a:spAutoFit/>
              </a:bodyPr>
              <a:lstStyle/>
              <a:p>
                <a:r>
                  <a:rPr lang="en-US" sz="2400" b="1" dirty="0">
                    <a:solidFill>
                      <a:srgbClr val="FF0000"/>
                    </a:solidFill>
                    <a:latin typeface="+mj-lt"/>
                  </a:rPr>
                  <a:t>R</a:t>
                </a:r>
              </a:p>
            </p:txBody>
          </p:sp>
        </p:grpSp>
        <p:grpSp>
          <p:nvGrpSpPr>
            <p:cNvPr id="37" name="Group 36"/>
            <p:cNvGrpSpPr/>
            <p:nvPr/>
          </p:nvGrpSpPr>
          <p:grpSpPr>
            <a:xfrm>
              <a:off x="548258" y="2281535"/>
              <a:ext cx="2123504" cy="995065"/>
              <a:chOff x="548258" y="2281535"/>
              <a:chExt cx="2123504" cy="995065"/>
            </a:xfrm>
          </p:grpSpPr>
          <p:cxnSp>
            <p:nvCxnSpPr>
              <p:cNvPr id="21" name="Straight Arrow Connector 20"/>
              <p:cNvCxnSpPr/>
              <p:nvPr/>
            </p:nvCxnSpPr>
            <p:spPr>
              <a:xfrm flipV="1">
                <a:off x="548258" y="2433935"/>
                <a:ext cx="1737742" cy="84266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1957958" y="2433935"/>
                <a:ext cx="328042" cy="54009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143000" y="2281535"/>
                <a:ext cx="538162" cy="461665"/>
              </a:xfrm>
              <a:prstGeom prst="rect">
                <a:avLst/>
              </a:prstGeom>
              <a:noFill/>
            </p:spPr>
            <p:txBody>
              <a:bodyPr wrap="square" rtlCol="0">
                <a:spAutoFit/>
              </a:bodyPr>
              <a:lstStyle/>
              <a:p>
                <a:r>
                  <a:rPr lang="en-US" sz="2400" b="1" dirty="0" err="1">
                    <a:latin typeface="+mj-lt"/>
                  </a:rPr>
                  <a:t>r</a:t>
                </a:r>
                <a:r>
                  <a:rPr lang="en-US" sz="2400" b="1" baseline="-25000" dirty="0" err="1">
                    <a:latin typeface="+mj-lt"/>
                  </a:rPr>
                  <a:t>p</a:t>
                </a:r>
                <a:endParaRPr lang="en-US" sz="2400" b="1" dirty="0">
                  <a:latin typeface="+mj-lt"/>
                </a:endParaRPr>
              </a:p>
            </p:txBody>
          </p:sp>
          <p:sp>
            <p:nvSpPr>
              <p:cNvPr id="36" name="TextBox 35"/>
              <p:cNvSpPr txBox="1"/>
              <p:nvPr/>
            </p:nvSpPr>
            <p:spPr>
              <a:xfrm>
                <a:off x="2133600" y="2438400"/>
                <a:ext cx="538162" cy="461665"/>
              </a:xfrm>
              <a:prstGeom prst="rect">
                <a:avLst/>
              </a:prstGeom>
              <a:noFill/>
            </p:spPr>
            <p:txBody>
              <a:bodyPr wrap="square" rtlCol="0">
                <a:spAutoFit/>
              </a:bodyPr>
              <a:lstStyle/>
              <a:p>
                <a:r>
                  <a:rPr lang="en-US" sz="2400" b="1" dirty="0" err="1">
                    <a:latin typeface="+mj-lt"/>
                  </a:rPr>
                  <a:t>r’</a:t>
                </a:r>
                <a:r>
                  <a:rPr lang="en-US" sz="2400" b="1" baseline="-25000" dirty="0" err="1">
                    <a:latin typeface="+mj-lt"/>
                  </a:rPr>
                  <a:t>p</a:t>
                </a:r>
                <a:endParaRPr lang="en-US" sz="2400" b="1" dirty="0">
                  <a:latin typeface="+mj-lt"/>
                </a:endParaRPr>
              </a:p>
            </p:txBody>
          </p:sp>
        </p:grpSp>
      </p:grpSp>
    </p:spTree>
    <p:extLst>
      <p:ext uri="{BB962C8B-B14F-4D97-AF65-F5344CB8AC3E}">
        <p14:creationId xmlns:p14="http://schemas.microsoft.com/office/powerpoint/2010/main" val="3968011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graphicFrame>
        <p:nvGraphicFramePr>
          <p:cNvPr id="27" name="Object 26"/>
          <p:cNvGraphicFramePr>
            <a:graphicFrameLocks noChangeAspect="1"/>
          </p:cNvGraphicFramePr>
          <p:nvPr>
            <p:extLst>
              <p:ext uri="{D42A27DB-BD31-4B8C-83A1-F6EECF244321}">
                <p14:modId xmlns:p14="http://schemas.microsoft.com/office/powerpoint/2010/main" val="3845216205"/>
              </p:ext>
            </p:extLst>
          </p:nvPr>
        </p:nvGraphicFramePr>
        <p:xfrm>
          <a:off x="373063" y="457200"/>
          <a:ext cx="7975600" cy="530225"/>
        </p:xfrm>
        <a:graphic>
          <a:graphicData uri="http://schemas.openxmlformats.org/presentationml/2006/ole">
            <mc:AlternateContent xmlns:mc="http://schemas.openxmlformats.org/markup-compatibility/2006">
              <mc:Choice xmlns:v="urn:schemas-microsoft-com:vml" Requires="v">
                <p:oleObj spid="_x0000_s263266" name="数式" r:id="rId4" imgW="3708360" imgH="253800" progId="Equation.3">
                  <p:embed/>
                </p:oleObj>
              </mc:Choice>
              <mc:Fallback>
                <p:oleObj name="数式" r:id="rId4" imgW="3708360" imgH="253800" progId="Equation.3">
                  <p:embed/>
                  <p:pic>
                    <p:nvPicPr>
                      <p:cNvPr id="27" name="Object 26"/>
                      <p:cNvPicPr>
                        <a:picLocks noChangeAspect="1" noChangeArrowheads="1"/>
                      </p:cNvPicPr>
                      <p:nvPr/>
                    </p:nvPicPr>
                    <p:blipFill>
                      <a:blip r:embed="rId5"/>
                      <a:srcRect/>
                      <a:stretch>
                        <a:fillRect/>
                      </a:stretch>
                    </p:blipFill>
                    <p:spPr bwMode="auto">
                      <a:xfrm>
                        <a:off x="373063" y="457200"/>
                        <a:ext cx="79756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 name="Object 28"/>
          <p:cNvGraphicFramePr>
            <a:graphicFrameLocks noChangeAspect="1"/>
          </p:cNvGraphicFramePr>
          <p:nvPr>
            <p:extLst>
              <p:ext uri="{D42A27DB-BD31-4B8C-83A1-F6EECF244321}">
                <p14:modId xmlns:p14="http://schemas.microsoft.com/office/powerpoint/2010/main" val="1829360775"/>
              </p:ext>
            </p:extLst>
          </p:nvPr>
        </p:nvGraphicFramePr>
        <p:xfrm>
          <a:off x="4448175" y="1392238"/>
          <a:ext cx="4314825" cy="954087"/>
        </p:xfrm>
        <a:graphic>
          <a:graphicData uri="http://schemas.openxmlformats.org/presentationml/2006/ole">
            <mc:AlternateContent xmlns:mc="http://schemas.openxmlformats.org/markup-compatibility/2006">
              <mc:Choice xmlns:v="urn:schemas-microsoft-com:vml" Requires="v">
                <p:oleObj spid="_x0000_s263267" name="数式" r:id="rId6" imgW="2006280" imgH="457200" progId="Equation.3">
                  <p:embed/>
                </p:oleObj>
              </mc:Choice>
              <mc:Fallback>
                <p:oleObj name="数式" r:id="rId6" imgW="2006280" imgH="457200" progId="Equation.3">
                  <p:embed/>
                  <p:pic>
                    <p:nvPicPr>
                      <p:cNvPr id="29" name="Object 28"/>
                      <p:cNvPicPr>
                        <a:picLocks noChangeAspect="1" noChangeArrowheads="1"/>
                      </p:cNvPicPr>
                      <p:nvPr/>
                    </p:nvPicPr>
                    <p:blipFill>
                      <a:blip r:embed="rId7"/>
                      <a:srcRect/>
                      <a:stretch>
                        <a:fillRect/>
                      </a:stretch>
                    </p:blipFill>
                    <p:spPr bwMode="auto">
                      <a:xfrm>
                        <a:off x="4448175" y="1392238"/>
                        <a:ext cx="431482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646293592"/>
              </p:ext>
            </p:extLst>
          </p:nvPr>
        </p:nvGraphicFramePr>
        <p:xfrm>
          <a:off x="4568825" y="2514600"/>
          <a:ext cx="3659188" cy="530225"/>
        </p:xfrm>
        <a:graphic>
          <a:graphicData uri="http://schemas.openxmlformats.org/presentationml/2006/ole">
            <mc:AlternateContent xmlns:mc="http://schemas.openxmlformats.org/markup-compatibility/2006">
              <mc:Choice xmlns:v="urn:schemas-microsoft-com:vml" Requires="v">
                <p:oleObj spid="_x0000_s263268" name="数式" r:id="rId8" imgW="1701720" imgH="253800" progId="Equation.3">
                  <p:embed/>
                </p:oleObj>
              </mc:Choice>
              <mc:Fallback>
                <p:oleObj name="数式" r:id="rId8" imgW="1701720" imgH="253800" progId="Equation.3">
                  <p:embed/>
                  <p:pic>
                    <p:nvPicPr>
                      <p:cNvPr id="30" name="Object 29"/>
                      <p:cNvPicPr>
                        <a:picLocks noChangeAspect="1" noChangeArrowheads="1"/>
                      </p:cNvPicPr>
                      <p:nvPr/>
                    </p:nvPicPr>
                    <p:blipFill>
                      <a:blip r:embed="rId9"/>
                      <a:srcRect/>
                      <a:stretch>
                        <a:fillRect/>
                      </a:stretch>
                    </p:blipFill>
                    <p:spPr bwMode="auto">
                      <a:xfrm>
                        <a:off x="4568825" y="2514600"/>
                        <a:ext cx="3659188"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 name="Object 30"/>
          <p:cNvGraphicFramePr>
            <a:graphicFrameLocks noChangeAspect="1"/>
          </p:cNvGraphicFramePr>
          <p:nvPr>
            <p:extLst>
              <p:ext uri="{D42A27DB-BD31-4B8C-83A1-F6EECF244321}">
                <p14:modId xmlns:p14="http://schemas.microsoft.com/office/powerpoint/2010/main" val="1952063099"/>
              </p:ext>
            </p:extLst>
          </p:nvPr>
        </p:nvGraphicFramePr>
        <p:xfrm>
          <a:off x="3994150" y="3478213"/>
          <a:ext cx="5067300" cy="3095625"/>
        </p:xfrm>
        <a:graphic>
          <a:graphicData uri="http://schemas.openxmlformats.org/presentationml/2006/ole">
            <mc:AlternateContent xmlns:mc="http://schemas.openxmlformats.org/markup-compatibility/2006">
              <mc:Choice xmlns:v="urn:schemas-microsoft-com:vml" Requires="v">
                <p:oleObj spid="_x0000_s263269" name="Equation" r:id="rId10" imgW="2869920" imgH="1803240" progId="Equation.DSMT4">
                  <p:embed/>
                </p:oleObj>
              </mc:Choice>
              <mc:Fallback>
                <p:oleObj name="Equation" r:id="rId10" imgW="2869920" imgH="1803240" progId="Equation.DSMT4">
                  <p:embed/>
                  <p:pic>
                    <p:nvPicPr>
                      <p:cNvPr id="31" name="Object 30"/>
                      <p:cNvPicPr>
                        <a:picLocks noChangeAspect="1" noChangeArrowheads="1"/>
                      </p:cNvPicPr>
                      <p:nvPr/>
                    </p:nvPicPr>
                    <p:blipFill>
                      <a:blip r:embed="rId11"/>
                      <a:srcRect/>
                      <a:stretch>
                        <a:fillRect/>
                      </a:stretch>
                    </p:blipFill>
                    <p:spPr bwMode="auto">
                      <a:xfrm>
                        <a:off x="3994150" y="3478213"/>
                        <a:ext cx="5067300" cy="3095625"/>
                      </a:xfrm>
                      <a:prstGeom prst="rect">
                        <a:avLst/>
                      </a:prstGeom>
                      <a:noFill/>
                      <a:ln>
                        <a:noFill/>
                      </a:ln>
                    </p:spPr>
                  </p:pic>
                </p:oleObj>
              </mc:Fallback>
            </mc:AlternateContent>
          </a:graphicData>
        </a:graphic>
      </p:graphicFrame>
      <p:grpSp>
        <p:nvGrpSpPr>
          <p:cNvPr id="32" name="Group 31"/>
          <p:cNvGrpSpPr/>
          <p:nvPr/>
        </p:nvGrpSpPr>
        <p:grpSpPr>
          <a:xfrm>
            <a:off x="228600" y="981670"/>
            <a:ext cx="4800600" cy="4428530"/>
            <a:chOff x="228600" y="753070"/>
            <a:chExt cx="4800600" cy="4428530"/>
          </a:xfrm>
        </p:grpSpPr>
        <p:grpSp>
          <p:nvGrpSpPr>
            <p:cNvPr id="33" name="Group 32"/>
            <p:cNvGrpSpPr/>
            <p:nvPr/>
          </p:nvGrpSpPr>
          <p:grpSpPr>
            <a:xfrm>
              <a:off x="228600" y="753070"/>
              <a:ext cx="4800600" cy="4428530"/>
              <a:chOff x="228600" y="753070"/>
              <a:chExt cx="4800600" cy="4428530"/>
            </a:xfrm>
          </p:grpSpPr>
          <p:grpSp>
            <p:nvGrpSpPr>
              <p:cNvPr id="39" name="Group 38"/>
              <p:cNvGrpSpPr/>
              <p:nvPr/>
            </p:nvGrpSpPr>
            <p:grpSpPr>
              <a:xfrm>
                <a:off x="228600" y="753070"/>
                <a:ext cx="4800600" cy="4428530"/>
                <a:chOff x="228600" y="753070"/>
                <a:chExt cx="4800600" cy="4428530"/>
              </a:xfrm>
            </p:grpSpPr>
            <p:grpSp>
              <p:nvGrpSpPr>
                <p:cNvPr id="42" name="Group 41"/>
                <p:cNvGrpSpPr/>
                <p:nvPr/>
              </p:nvGrpSpPr>
              <p:grpSpPr>
                <a:xfrm>
                  <a:off x="228600" y="753070"/>
                  <a:ext cx="4800600" cy="4428530"/>
                  <a:chOff x="1143000" y="452735"/>
                  <a:chExt cx="4800600" cy="4428530"/>
                </a:xfrm>
              </p:grpSpPr>
              <p:sp>
                <p:nvSpPr>
                  <p:cNvPr id="50" name="Cube 49"/>
                  <p:cNvSpPr/>
                  <p:nvPr/>
                </p:nvSpPr>
                <p:spPr>
                  <a:xfrm rot="10800000" flipV="1">
                    <a:off x="1462658" y="1909480"/>
                    <a:ext cx="2819400" cy="1734662"/>
                  </a:xfrm>
                  <a:prstGeom prst="cube">
                    <a:avLst>
                      <a:gd name="adj" fmla="val 38449"/>
                    </a:avLst>
                  </a:prstGeom>
                  <a:solidFill>
                    <a:schemeClr val="accent6">
                      <a:alpha val="2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1" name="Straight Arrow Connector 50"/>
                  <p:cNvCxnSpPr/>
                  <p:nvPr/>
                </p:nvCxnSpPr>
                <p:spPr>
                  <a:xfrm flipV="1">
                    <a:off x="1447800" y="838200"/>
                    <a:ext cx="0" cy="2133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1447800" y="2971800"/>
                    <a:ext cx="1524000" cy="1447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1447800" y="2971800"/>
                    <a:ext cx="3886200" cy="76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3124200" y="4419600"/>
                    <a:ext cx="609600" cy="461665"/>
                  </a:xfrm>
                  <a:prstGeom prst="rect">
                    <a:avLst/>
                  </a:prstGeom>
                  <a:noFill/>
                </p:spPr>
                <p:txBody>
                  <a:bodyPr wrap="square" rtlCol="0">
                    <a:spAutoFit/>
                  </a:bodyPr>
                  <a:lstStyle/>
                  <a:p>
                    <a:r>
                      <a:rPr lang="en-US" sz="2400" b="1" dirty="0">
                        <a:latin typeface="+mj-lt"/>
                      </a:rPr>
                      <a:t>x</a:t>
                    </a:r>
                  </a:p>
                </p:txBody>
              </p:sp>
              <p:sp>
                <p:nvSpPr>
                  <p:cNvPr id="55" name="TextBox 54"/>
                  <p:cNvSpPr txBox="1"/>
                  <p:nvPr/>
                </p:nvSpPr>
                <p:spPr>
                  <a:xfrm>
                    <a:off x="1447800" y="452735"/>
                    <a:ext cx="609600" cy="461665"/>
                  </a:xfrm>
                  <a:prstGeom prst="rect">
                    <a:avLst/>
                  </a:prstGeom>
                  <a:noFill/>
                </p:spPr>
                <p:txBody>
                  <a:bodyPr wrap="square" rtlCol="0">
                    <a:spAutoFit/>
                  </a:bodyPr>
                  <a:lstStyle/>
                  <a:p>
                    <a:r>
                      <a:rPr lang="en-US" sz="2400" b="1" dirty="0">
                        <a:latin typeface="+mj-lt"/>
                      </a:rPr>
                      <a:t>z</a:t>
                    </a:r>
                  </a:p>
                </p:txBody>
              </p:sp>
              <p:sp>
                <p:nvSpPr>
                  <p:cNvPr id="56" name="TextBox 55"/>
                  <p:cNvSpPr txBox="1"/>
                  <p:nvPr/>
                </p:nvSpPr>
                <p:spPr>
                  <a:xfrm>
                    <a:off x="5334000" y="2819400"/>
                    <a:ext cx="609600" cy="461665"/>
                  </a:xfrm>
                  <a:prstGeom prst="rect">
                    <a:avLst/>
                  </a:prstGeom>
                  <a:noFill/>
                </p:spPr>
                <p:txBody>
                  <a:bodyPr wrap="square" rtlCol="0">
                    <a:spAutoFit/>
                  </a:bodyPr>
                  <a:lstStyle/>
                  <a:p>
                    <a:r>
                      <a:rPr lang="en-US" sz="2400" b="1" dirty="0">
                        <a:latin typeface="+mj-lt"/>
                      </a:rPr>
                      <a:t>y</a:t>
                    </a:r>
                  </a:p>
                </p:txBody>
              </p:sp>
              <p:sp>
                <p:nvSpPr>
                  <p:cNvPr id="57" name="TextBox 56"/>
                  <p:cNvSpPr txBox="1"/>
                  <p:nvPr/>
                </p:nvSpPr>
                <p:spPr>
                  <a:xfrm>
                    <a:off x="1371600" y="3124200"/>
                    <a:ext cx="609600" cy="461665"/>
                  </a:xfrm>
                  <a:prstGeom prst="rect">
                    <a:avLst/>
                  </a:prstGeom>
                  <a:noFill/>
                </p:spPr>
                <p:txBody>
                  <a:bodyPr wrap="square" rtlCol="0">
                    <a:spAutoFit/>
                  </a:bodyPr>
                  <a:lstStyle/>
                  <a:p>
                    <a:r>
                      <a:rPr lang="en-US" sz="2400" b="1" dirty="0">
                        <a:latin typeface="+mj-lt"/>
                      </a:rPr>
                      <a:t>a</a:t>
                    </a:r>
                  </a:p>
                </p:txBody>
              </p:sp>
              <p:sp>
                <p:nvSpPr>
                  <p:cNvPr id="58" name="TextBox 57"/>
                  <p:cNvSpPr txBox="1"/>
                  <p:nvPr/>
                </p:nvSpPr>
                <p:spPr>
                  <a:xfrm>
                    <a:off x="1143000" y="2281535"/>
                    <a:ext cx="609600" cy="461665"/>
                  </a:xfrm>
                  <a:prstGeom prst="rect">
                    <a:avLst/>
                  </a:prstGeom>
                  <a:noFill/>
                </p:spPr>
                <p:txBody>
                  <a:bodyPr wrap="square" rtlCol="0">
                    <a:spAutoFit/>
                  </a:bodyPr>
                  <a:lstStyle/>
                  <a:p>
                    <a:r>
                      <a:rPr lang="en-US" sz="2400" b="1" dirty="0">
                        <a:latin typeface="+mj-lt"/>
                      </a:rPr>
                      <a:t>c</a:t>
                    </a:r>
                  </a:p>
                </p:txBody>
              </p:sp>
              <p:sp>
                <p:nvSpPr>
                  <p:cNvPr id="59" name="TextBox 58"/>
                  <p:cNvSpPr txBox="1"/>
                  <p:nvPr/>
                </p:nvSpPr>
                <p:spPr>
                  <a:xfrm>
                    <a:off x="3048000" y="3576935"/>
                    <a:ext cx="609600" cy="461665"/>
                  </a:xfrm>
                  <a:prstGeom prst="rect">
                    <a:avLst/>
                  </a:prstGeom>
                  <a:noFill/>
                </p:spPr>
                <p:txBody>
                  <a:bodyPr wrap="square" rtlCol="0">
                    <a:spAutoFit/>
                  </a:bodyPr>
                  <a:lstStyle/>
                  <a:p>
                    <a:r>
                      <a:rPr lang="en-US" sz="2400" b="1" dirty="0">
                        <a:latin typeface="+mj-lt"/>
                      </a:rPr>
                      <a:t>b</a:t>
                    </a:r>
                  </a:p>
                </p:txBody>
              </p:sp>
            </p:grpSp>
            <p:grpSp>
              <p:nvGrpSpPr>
                <p:cNvPr id="43" name="Group 42"/>
                <p:cNvGrpSpPr/>
                <p:nvPr/>
              </p:nvGrpSpPr>
              <p:grpSpPr>
                <a:xfrm>
                  <a:off x="1905000" y="983902"/>
                  <a:ext cx="2138362" cy="2826098"/>
                  <a:chOff x="1905000" y="983902"/>
                  <a:chExt cx="2138362" cy="2826098"/>
                </a:xfrm>
              </p:grpSpPr>
              <p:cxnSp>
                <p:nvCxnSpPr>
                  <p:cNvPr id="44" name="Straight Arrow Connector 43"/>
                  <p:cNvCxnSpPr/>
                  <p:nvPr/>
                </p:nvCxnSpPr>
                <p:spPr>
                  <a:xfrm flipV="1">
                    <a:off x="1905000" y="1143000"/>
                    <a:ext cx="0" cy="190500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1905000" y="3048000"/>
                    <a:ext cx="762000" cy="757535"/>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1905000" y="3048000"/>
                    <a:ext cx="1524000" cy="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2057400" y="983902"/>
                    <a:ext cx="609600" cy="461665"/>
                  </a:xfrm>
                  <a:prstGeom prst="rect">
                    <a:avLst/>
                  </a:prstGeom>
                  <a:noFill/>
                </p:spPr>
                <p:txBody>
                  <a:bodyPr wrap="square" rtlCol="0">
                    <a:spAutoFit/>
                  </a:bodyPr>
                  <a:lstStyle/>
                  <a:p>
                    <a:r>
                      <a:rPr lang="en-US" sz="2400" dirty="0">
                        <a:solidFill>
                          <a:srgbClr val="DA32AA"/>
                        </a:solidFill>
                        <a:latin typeface="+mj-lt"/>
                      </a:rPr>
                      <a:t>z’</a:t>
                    </a:r>
                  </a:p>
                </p:txBody>
              </p:sp>
              <p:sp>
                <p:nvSpPr>
                  <p:cNvPr id="48" name="TextBox 47"/>
                  <p:cNvSpPr txBox="1"/>
                  <p:nvPr/>
                </p:nvSpPr>
                <p:spPr>
                  <a:xfrm>
                    <a:off x="3433762" y="2810470"/>
                    <a:ext cx="609600" cy="461665"/>
                  </a:xfrm>
                  <a:prstGeom prst="rect">
                    <a:avLst/>
                  </a:prstGeom>
                  <a:noFill/>
                </p:spPr>
                <p:txBody>
                  <a:bodyPr wrap="square" rtlCol="0">
                    <a:spAutoFit/>
                  </a:bodyPr>
                  <a:lstStyle/>
                  <a:p>
                    <a:r>
                      <a:rPr lang="en-US" sz="2400" dirty="0">
                        <a:solidFill>
                          <a:srgbClr val="DA32AA"/>
                        </a:solidFill>
                        <a:latin typeface="+mj-lt"/>
                      </a:rPr>
                      <a:t>y’</a:t>
                    </a:r>
                  </a:p>
                </p:txBody>
              </p:sp>
              <p:sp>
                <p:nvSpPr>
                  <p:cNvPr id="49" name="TextBox 48"/>
                  <p:cNvSpPr txBox="1"/>
                  <p:nvPr/>
                </p:nvSpPr>
                <p:spPr>
                  <a:xfrm>
                    <a:off x="2667000" y="3348335"/>
                    <a:ext cx="609600" cy="461665"/>
                  </a:xfrm>
                  <a:prstGeom prst="rect">
                    <a:avLst/>
                  </a:prstGeom>
                  <a:noFill/>
                </p:spPr>
                <p:txBody>
                  <a:bodyPr wrap="square" rtlCol="0">
                    <a:spAutoFit/>
                  </a:bodyPr>
                  <a:lstStyle/>
                  <a:p>
                    <a:r>
                      <a:rPr lang="en-US" sz="2400" dirty="0">
                        <a:solidFill>
                          <a:srgbClr val="DA32AA"/>
                        </a:solidFill>
                        <a:latin typeface="+mj-lt"/>
                      </a:rPr>
                      <a:t>x’</a:t>
                    </a:r>
                  </a:p>
                </p:txBody>
              </p:sp>
            </p:grpSp>
          </p:grpSp>
          <p:cxnSp>
            <p:nvCxnSpPr>
              <p:cNvPr id="40" name="Straight Arrow Connector 39"/>
              <p:cNvCxnSpPr/>
              <p:nvPr/>
            </p:nvCxnSpPr>
            <p:spPr>
              <a:xfrm flipH="1">
                <a:off x="548258" y="3043535"/>
                <a:ext cx="1356742" cy="228600"/>
              </a:xfrm>
              <a:prstGeom prst="straightConnector1">
                <a:avLst/>
              </a:prstGeom>
              <a:ln w="635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853058" y="2743200"/>
                <a:ext cx="518542" cy="461665"/>
              </a:xfrm>
              <a:prstGeom prst="rect">
                <a:avLst/>
              </a:prstGeom>
              <a:noFill/>
            </p:spPr>
            <p:txBody>
              <a:bodyPr wrap="square" rtlCol="0">
                <a:spAutoFit/>
              </a:bodyPr>
              <a:lstStyle/>
              <a:p>
                <a:r>
                  <a:rPr lang="en-US" sz="2400" b="1" dirty="0">
                    <a:solidFill>
                      <a:srgbClr val="FF0000"/>
                    </a:solidFill>
                    <a:latin typeface="+mj-lt"/>
                  </a:rPr>
                  <a:t>R</a:t>
                </a:r>
              </a:p>
            </p:txBody>
          </p:sp>
        </p:grpSp>
        <p:grpSp>
          <p:nvGrpSpPr>
            <p:cNvPr id="34" name="Group 33"/>
            <p:cNvGrpSpPr/>
            <p:nvPr/>
          </p:nvGrpSpPr>
          <p:grpSpPr>
            <a:xfrm>
              <a:off x="548258" y="2281535"/>
              <a:ext cx="2123504" cy="995065"/>
              <a:chOff x="548258" y="2281535"/>
              <a:chExt cx="2123504" cy="995065"/>
            </a:xfrm>
          </p:grpSpPr>
          <p:cxnSp>
            <p:nvCxnSpPr>
              <p:cNvPr id="35" name="Straight Arrow Connector 34"/>
              <p:cNvCxnSpPr/>
              <p:nvPr/>
            </p:nvCxnSpPr>
            <p:spPr>
              <a:xfrm flipV="1">
                <a:off x="548258" y="2433935"/>
                <a:ext cx="1737742" cy="84266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V="1">
                <a:off x="1957958" y="2433935"/>
                <a:ext cx="328042" cy="54009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1143000" y="2281535"/>
                <a:ext cx="538162" cy="461665"/>
              </a:xfrm>
              <a:prstGeom prst="rect">
                <a:avLst/>
              </a:prstGeom>
              <a:noFill/>
            </p:spPr>
            <p:txBody>
              <a:bodyPr wrap="square" rtlCol="0">
                <a:spAutoFit/>
              </a:bodyPr>
              <a:lstStyle/>
              <a:p>
                <a:r>
                  <a:rPr lang="en-US" sz="2400" b="1" dirty="0" err="1">
                    <a:latin typeface="+mj-lt"/>
                  </a:rPr>
                  <a:t>r</a:t>
                </a:r>
                <a:r>
                  <a:rPr lang="en-US" sz="2400" b="1" baseline="-25000" dirty="0" err="1">
                    <a:latin typeface="+mj-lt"/>
                  </a:rPr>
                  <a:t>p</a:t>
                </a:r>
                <a:endParaRPr lang="en-US" sz="2400" b="1" dirty="0">
                  <a:latin typeface="+mj-lt"/>
                </a:endParaRPr>
              </a:p>
            </p:txBody>
          </p:sp>
          <p:sp>
            <p:nvSpPr>
              <p:cNvPr id="38" name="TextBox 37"/>
              <p:cNvSpPr txBox="1"/>
              <p:nvPr/>
            </p:nvSpPr>
            <p:spPr>
              <a:xfrm>
                <a:off x="2133600" y="2438400"/>
                <a:ext cx="538162" cy="461665"/>
              </a:xfrm>
              <a:prstGeom prst="rect">
                <a:avLst/>
              </a:prstGeom>
              <a:noFill/>
            </p:spPr>
            <p:txBody>
              <a:bodyPr wrap="square" rtlCol="0">
                <a:spAutoFit/>
              </a:bodyPr>
              <a:lstStyle/>
              <a:p>
                <a:r>
                  <a:rPr lang="en-US" sz="2400" b="1" dirty="0" err="1">
                    <a:latin typeface="+mj-lt"/>
                  </a:rPr>
                  <a:t>r’</a:t>
                </a:r>
                <a:r>
                  <a:rPr lang="en-US" sz="2400" b="1" baseline="-25000" dirty="0" err="1">
                    <a:latin typeface="+mj-lt"/>
                  </a:rPr>
                  <a:t>p</a:t>
                </a:r>
                <a:endParaRPr lang="en-US" sz="2400" b="1" dirty="0">
                  <a:latin typeface="+mj-lt"/>
                </a:endParaRPr>
              </a:p>
            </p:txBody>
          </p:sp>
        </p:grpSp>
      </p:grpSp>
    </p:spTree>
    <p:extLst>
      <p:ext uri="{BB962C8B-B14F-4D97-AF65-F5344CB8AC3E}">
        <p14:creationId xmlns:p14="http://schemas.microsoft.com/office/powerpoint/2010/main" val="2254865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27" name="Object 26"/>
          <p:cNvGraphicFramePr>
            <a:graphicFrameLocks noChangeAspect="1"/>
          </p:cNvGraphicFramePr>
          <p:nvPr>
            <p:extLst>
              <p:ext uri="{D42A27DB-BD31-4B8C-83A1-F6EECF244321}">
                <p14:modId xmlns:p14="http://schemas.microsoft.com/office/powerpoint/2010/main" val="2747120853"/>
              </p:ext>
            </p:extLst>
          </p:nvPr>
        </p:nvGraphicFramePr>
        <p:xfrm>
          <a:off x="1681162" y="4397070"/>
          <a:ext cx="7851775" cy="2155825"/>
        </p:xfrm>
        <a:graphic>
          <a:graphicData uri="http://schemas.openxmlformats.org/presentationml/2006/ole">
            <mc:AlternateContent xmlns:mc="http://schemas.openxmlformats.org/markup-compatibility/2006">
              <mc:Choice xmlns:v="urn:schemas-microsoft-com:vml" Requires="v">
                <p:oleObj spid="_x0000_s264218" name="Equation" r:id="rId4" imgW="3149280" imgH="888840" progId="Equation.DSMT4">
                  <p:embed/>
                </p:oleObj>
              </mc:Choice>
              <mc:Fallback>
                <p:oleObj name="Equation" r:id="rId4" imgW="3149280" imgH="888840" progId="Equation.DSMT4">
                  <p:embed/>
                  <p:pic>
                    <p:nvPicPr>
                      <p:cNvPr id="27" name="Object 26"/>
                      <p:cNvPicPr>
                        <a:picLocks noChangeAspect="1" noChangeArrowheads="1"/>
                      </p:cNvPicPr>
                      <p:nvPr/>
                    </p:nvPicPr>
                    <p:blipFill>
                      <a:blip r:embed="rId5"/>
                      <a:srcRect/>
                      <a:stretch>
                        <a:fillRect/>
                      </a:stretch>
                    </p:blipFill>
                    <p:spPr bwMode="auto">
                      <a:xfrm>
                        <a:off x="1681162" y="4397070"/>
                        <a:ext cx="7851775" cy="2155825"/>
                      </a:xfrm>
                      <a:prstGeom prst="rect">
                        <a:avLst/>
                      </a:prstGeom>
                      <a:noFill/>
                      <a:ln>
                        <a:noFill/>
                      </a:ln>
                    </p:spPr>
                  </p:pic>
                </p:oleObj>
              </mc:Fallback>
            </mc:AlternateContent>
          </a:graphicData>
        </a:graphic>
      </p:graphicFrame>
      <p:grpSp>
        <p:nvGrpSpPr>
          <p:cNvPr id="28" name="Group 27"/>
          <p:cNvGrpSpPr/>
          <p:nvPr/>
        </p:nvGrpSpPr>
        <p:grpSpPr>
          <a:xfrm>
            <a:off x="228600" y="753070"/>
            <a:ext cx="4800600" cy="4428530"/>
            <a:chOff x="228600" y="753070"/>
            <a:chExt cx="4800600" cy="4428530"/>
          </a:xfrm>
        </p:grpSpPr>
        <p:grpSp>
          <p:nvGrpSpPr>
            <p:cNvPr id="29" name="Group 28"/>
            <p:cNvGrpSpPr/>
            <p:nvPr/>
          </p:nvGrpSpPr>
          <p:grpSpPr>
            <a:xfrm>
              <a:off x="228600" y="753070"/>
              <a:ext cx="4800600" cy="4428530"/>
              <a:chOff x="228600" y="753070"/>
              <a:chExt cx="4800600" cy="4428530"/>
            </a:xfrm>
          </p:grpSpPr>
          <p:grpSp>
            <p:nvGrpSpPr>
              <p:cNvPr id="35" name="Group 34"/>
              <p:cNvGrpSpPr/>
              <p:nvPr/>
            </p:nvGrpSpPr>
            <p:grpSpPr>
              <a:xfrm>
                <a:off x="228600" y="753070"/>
                <a:ext cx="4800600" cy="4428530"/>
                <a:chOff x="228600" y="753070"/>
                <a:chExt cx="4800600" cy="4428530"/>
              </a:xfrm>
            </p:grpSpPr>
            <p:grpSp>
              <p:nvGrpSpPr>
                <p:cNvPr id="38" name="Group 37"/>
                <p:cNvGrpSpPr/>
                <p:nvPr/>
              </p:nvGrpSpPr>
              <p:grpSpPr>
                <a:xfrm>
                  <a:off x="228600" y="753070"/>
                  <a:ext cx="4800600" cy="4428530"/>
                  <a:chOff x="1143000" y="452735"/>
                  <a:chExt cx="4800600" cy="4428530"/>
                </a:xfrm>
              </p:grpSpPr>
              <p:sp>
                <p:nvSpPr>
                  <p:cNvPr id="46" name="Cube 45"/>
                  <p:cNvSpPr/>
                  <p:nvPr/>
                </p:nvSpPr>
                <p:spPr>
                  <a:xfrm rot="10800000" flipV="1">
                    <a:off x="1462658" y="1909480"/>
                    <a:ext cx="2819400" cy="1734662"/>
                  </a:xfrm>
                  <a:prstGeom prst="cube">
                    <a:avLst>
                      <a:gd name="adj" fmla="val 38449"/>
                    </a:avLst>
                  </a:prstGeom>
                  <a:solidFill>
                    <a:schemeClr val="accent6">
                      <a:alpha val="2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Arrow Connector 46"/>
                  <p:cNvCxnSpPr/>
                  <p:nvPr/>
                </p:nvCxnSpPr>
                <p:spPr>
                  <a:xfrm flipV="1">
                    <a:off x="1447800" y="838200"/>
                    <a:ext cx="0" cy="2133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1447800" y="2971800"/>
                    <a:ext cx="1524000" cy="1447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1447800" y="2971800"/>
                    <a:ext cx="3886200" cy="76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3124200" y="4419600"/>
                    <a:ext cx="609600" cy="461665"/>
                  </a:xfrm>
                  <a:prstGeom prst="rect">
                    <a:avLst/>
                  </a:prstGeom>
                  <a:noFill/>
                </p:spPr>
                <p:txBody>
                  <a:bodyPr wrap="square" rtlCol="0">
                    <a:spAutoFit/>
                  </a:bodyPr>
                  <a:lstStyle/>
                  <a:p>
                    <a:r>
                      <a:rPr lang="en-US" sz="2400" b="1" dirty="0">
                        <a:latin typeface="+mj-lt"/>
                      </a:rPr>
                      <a:t>x</a:t>
                    </a:r>
                  </a:p>
                </p:txBody>
              </p:sp>
              <p:sp>
                <p:nvSpPr>
                  <p:cNvPr id="51" name="TextBox 50"/>
                  <p:cNvSpPr txBox="1"/>
                  <p:nvPr/>
                </p:nvSpPr>
                <p:spPr>
                  <a:xfrm>
                    <a:off x="1447800" y="452735"/>
                    <a:ext cx="609600" cy="461665"/>
                  </a:xfrm>
                  <a:prstGeom prst="rect">
                    <a:avLst/>
                  </a:prstGeom>
                  <a:noFill/>
                </p:spPr>
                <p:txBody>
                  <a:bodyPr wrap="square" rtlCol="0">
                    <a:spAutoFit/>
                  </a:bodyPr>
                  <a:lstStyle/>
                  <a:p>
                    <a:r>
                      <a:rPr lang="en-US" sz="2400" b="1" dirty="0">
                        <a:latin typeface="+mj-lt"/>
                      </a:rPr>
                      <a:t>z</a:t>
                    </a:r>
                  </a:p>
                </p:txBody>
              </p:sp>
              <p:sp>
                <p:nvSpPr>
                  <p:cNvPr id="52" name="TextBox 51"/>
                  <p:cNvSpPr txBox="1"/>
                  <p:nvPr/>
                </p:nvSpPr>
                <p:spPr>
                  <a:xfrm>
                    <a:off x="5334000" y="2819400"/>
                    <a:ext cx="609600" cy="461665"/>
                  </a:xfrm>
                  <a:prstGeom prst="rect">
                    <a:avLst/>
                  </a:prstGeom>
                  <a:noFill/>
                </p:spPr>
                <p:txBody>
                  <a:bodyPr wrap="square" rtlCol="0">
                    <a:spAutoFit/>
                  </a:bodyPr>
                  <a:lstStyle/>
                  <a:p>
                    <a:r>
                      <a:rPr lang="en-US" sz="2400" b="1" dirty="0">
                        <a:latin typeface="+mj-lt"/>
                      </a:rPr>
                      <a:t>y</a:t>
                    </a:r>
                  </a:p>
                </p:txBody>
              </p:sp>
              <p:sp>
                <p:nvSpPr>
                  <p:cNvPr id="53" name="TextBox 52"/>
                  <p:cNvSpPr txBox="1"/>
                  <p:nvPr/>
                </p:nvSpPr>
                <p:spPr>
                  <a:xfrm>
                    <a:off x="1371600" y="3124200"/>
                    <a:ext cx="609600" cy="461665"/>
                  </a:xfrm>
                  <a:prstGeom prst="rect">
                    <a:avLst/>
                  </a:prstGeom>
                  <a:noFill/>
                </p:spPr>
                <p:txBody>
                  <a:bodyPr wrap="square" rtlCol="0">
                    <a:spAutoFit/>
                  </a:bodyPr>
                  <a:lstStyle/>
                  <a:p>
                    <a:r>
                      <a:rPr lang="en-US" sz="2400" b="1" dirty="0">
                        <a:latin typeface="+mj-lt"/>
                      </a:rPr>
                      <a:t>a</a:t>
                    </a:r>
                  </a:p>
                </p:txBody>
              </p:sp>
              <p:sp>
                <p:nvSpPr>
                  <p:cNvPr id="54" name="TextBox 53"/>
                  <p:cNvSpPr txBox="1"/>
                  <p:nvPr/>
                </p:nvSpPr>
                <p:spPr>
                  <a:xfrm>
                    <a:off x="1143000" y="2281535"/>
                    <a:ext cx="609600" cy="461665"/>
                  </a:xfrm>
                  <a:prstGeom prst="rect">
                    <a:avLst/>
                  </a:prstGeom>
                  <a:noFill/>
                </p:spPr>
                <p:txBody>
                  <a:bodyPr wrap="square" rtlCol="0">
                    <a:spAutoFit/>
                  </a:bodyPr>
                  <a:lstStyle/>
                  <a:p>
                    <a:r>
                      <a:rPr lang="en-US" sz="2400" b="1" dirty="0">
                        <a:latin typeface="+mj-lt"/>
                      </a:rPr>
                      <a:t>c</a:t>
                    </a:r>
                  </a:p>
                </p:txBody>
              </p:sp>
              <p:sp>
                <p:nvSpPr>
                  <p:cNvPr id="55" name="TextBox 54"/>
                  <p:cNvSpPr txBox="1"/>
                  <p:nvPr/>
                </p:nvSpPr>
                <p:spPr>
                  <a:xfrm>
                    <a:off x="3048000" y="3576935"/>
                    <a:ext cx="609600" cy="461665"/>
                  </a:xfrm>
                  <a:prstGeom prst="rect">
                    <a:avLst/>
                  </a:prstGeom>
                  <a:noFill/>
                </p:spPr>
                <p:txBody>
                  <a:bodyPr wrap="square" rtlCol="0">
                    <a:spAutoFit/>
                  </a:bodyPr>
                  <a:lstStyle/>
                  <a:p>
                    <a:r>
                      <a:rPr lang="en-US" sz="2400" b="1" dirty="0">
                        <a:latin typeface="+mj-lt"/>
                      </a:rPr>
                      <a:t>b</a:t>
                    </a:r>
                  </a:p>
                </p:txBody>
              </p:sp>
            </p:grpSp>
            <p:grpSp>
              <p:nvGrpSpPr>
                <p:cNvPr id="39" name="Group 38"/>
                <p:cNvGrpSpPr/>
                <p:nvPr/>
              </p:nvGrpSpPr>
              <p:grpSpPr>
                <a:xfrm>
                  <a:off x="1905000" y="983902"/>
                  <a:ext cx="2138362" cy="2826098"/>
                  <a:chOff x="1905000" y="983902"/>
                  <a:chExt cx="2138362" cy="2826098"/>
                </a:xfrm>
              </p:grpSpPr>
              <p:cxnSp>
                <p:nvCxnSpPr>
                  <p:cNvPr id="40" name="Straight Arrow Connector 39"/>
                  <p:cNvCxnSpPr/>
                  <p:nvPr/>
                </p:nvCxnSpPr>
                <p:spPr>
                  <a:xfrm flipV="1">
                    <a:off x="1905000" y="1143000"/>
                    <a:ext cx="0" cy="190500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1905000" y="3048000"/>
                    <a:ext cx="762000" cy="757535"/>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1905000" y="3048000"/>
                    <a:ext cx="1524000" cy="0"/>
                  </a:xfrm>
                  <a:prstGeom prst="straightConnector1">
                    <a:avLst/>
                  </a:prstGeom>
                  <a:ln w="508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2057400" y="983902"/>
                    <a:ext cx="609600" cy="461665"/>
                  </a:xfrm>
                  <a:prstGeom prst="rect">
                    <a:avLst/>
                  </a:prstGeom>
                  <a:noFill/>
                </p:spPr>
                <p:txBody>
                  <a:bodyPr wrap="square" rtlCol="0">
                    <a:spAutoFit/>
                  </a:bodyPr>
                  <a:lstStyle/>
                  <a:p>
                    <a:r>
                      <a:rPr lang="en-US" sz="2400" dirty="0">
                        <a:solidFill>
                          <a:srgbClr val="DA32AA"/>
                        </a:solidFill>
                        <a:latin typeface="+mj-lt"/>
                      </a:rPr>
                      <a:t>z’</a:t>
                    </a:r>
                  </a:p>
                </p:txBody>
              </p:sp>
              <p:sp>
                <p:nvSpPr>
                  <p:cNvPr id="44" name="TextBox 43"/>
                  <p:cNvSpPr txBox="1"/>
                  <p:nvPr/>
                </p:nvSpPr>
                <p:spPr>
                  <a:xfrm>
                    <a:off x="3433762" y="2810470"/>
                    <a:ext cx="609600" cy="461665"/>
                  </a:xfrm>
                  <a:prstGeom prst="rect">
                    <a:avLst/>
                  </a:prstGeom>
                  <a:noFill/>
                </p:spPr>
                <p:txBody>
                  <a:bodyPr wrap="square" rtlCol="0">
                    <a:spAutoFit/>
                  </a:bodyPr>
                  <a:lstStyle/>
                  <a:p>
                    <a:r>
                      <a:rPr lang="en-US" sz="2400" dirty="0">
                        <a:solidFill>
                          <a:srgbClr val="DA32AA"/>
                        </a:solidFill>
                        <a:latin typeface="+mj-lt"/>
                      </a:rPr>
                      <a:t>y’</a:t>
                    </a:r>
                  </a:p>
                </p:txBody>
              </p:sp>
              <p:sp>
                <p:nvSpPr>
                  <p:cNvPr id="45" name="TextBox 44"/>
                  <p:cNvSpPr txBox="1"/>
                  <p:nvPr/>
                </p:nvSpPr>
                <p:spPr>
                  <a:xfrm>
                    <a:off x="2667000" y="3348335"/>
                    <a:ext cx="609600" cy="461665"/>
                  </a:xfrm>
                  <a:prstGeom prst="rect">
                    <a:avLst/>
                  </a:prstGeom>
                  <a:noFill/>
                </p:spPr>
                <p:txBody>
                  <a:bodyPr wrap="square" rtlCol="0">
                    <a:spAutoFit/>
                  </a:bodyPr>
                  <a:lstStyle/>
                  <a:p>
                    <a:r>
                      <a:rPr lang="en-US" sz="2400" dirty="0">
                        <a:solidFill>
                          <a:srgbClr val="DA32AA"/>
                        </a:solidFill>
                        <a:latin typeface="+mj-lt"/>
                      </a:rPr>
                      <a:t>x’</a:t>
                    </a:r>
                  </a:p>
                </p:txBody>
              </p:sp>
            </p:grpSp>
          </p:grpSp>
          <p:cxnSp>
            <p:nvCxnSpPr>
              <p:cNvPr id="36" name="Straight Arrow Connector 35"/>
              <p:cNvCxnSpPr/>
              <p:nvPr/>
            </p:nvCxnSpPr>
            <p:spPr>
              <a:xfrm flipH="1">
                <a:off x="548258" y="3043535"/>
                <a:ext cx="1356742" cy="228600"/>
              </a:xfrm>
              <a:prstGeom prst="straightConnector1">
                <a:avLst/>
              </a:prstGeom>
              <a:ln w="635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853058" y="2743200"/>
                <a:ext cx="518542" cy="461665"/>
              </a:xfrm>
              <a:prstGeom prst="rect">
                <a:avLst/>
              </a:prstGeom>
              <a:noFill/>
            </p:spPr>
            <p:txBody>
              <a:bodyPr wrap="square" rtlCol="0">
                <a:spAutoFit/>
              </a:bodyPr>
              <a:lstStyle/>
              <a:p>
                <a:r>
                  <a:rPr lang="en-US" sz="2400" b="1" dirty="0">
                    <a:solidFill>
                      <a:srgbClr val="FF0000"/>
                    </a:solidFill>
                    <a:latin typeface="+mj-lt"/>
                  </a:rPr>
                  <a:t>R</a:t>
                </a:r>
              </a:p>
            </p:txBody>
          </p:sp>
        </p:grpSp>
        <p:grpSp>
          <p:nvGrpSpPr>
            <p:cNvPr id="30" name="Group 29"/>
            <p:cNvGrpSpPr/>
            <p:nvPr/>
          </p:nvGrpSpPr>
          <p:grpSpPr>
            <a:xfrm>
              <a:off x="548258" y="2281535"/>
              <a:ext cx="2123504" cy="995065"/>
              <a:chOff x="548258" y="2281535"/>
              <a:chExt cx="2123504" cy="995065"/>
            </a:xfrm>
          </p:grpSpPr>
          <p:cxnSp>
            <p:nvCxnSpPr>
              <p:cNvPr id="31" name="Straight Arrow Connector 30"/>
              <p:cNvCxnSpPr/>
              <p:nvPr/>
            </p:nvCxnSpPr>
            <p:spPr>
              <a:xfrm flipV="1">
                <a:off x="548258" y="2433935"/>
                <a:ext cx="1737742" cy="84266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1957958" y="2433935"/>
                <a:ext cx="328042" cy="54009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143000" y="2281535"/>
                <a:ext cx="538162" cy="461665"/>
              </a:xfrm>
              <a:prstGeom prst="rect">
                <a:avLst/>
              </a:prstGeom>
              <a:noFill/>
            </p:spPr>
            <p:txBody>
              <a:bodyPr wrap="square" rtlCol="0">
                <a:spAutoFit/>
              </a:bodyPr>
              <a:lstStyle/>
              <a:p>
                <a:r>
                  <a:rPr lang="en-US" sz="2400" b="1" dirty="0" err="1">
                    <a:latin typeface="+mj-lt"/>
                  </a:rPr>
                  <a:t>r</a:t>
                </a:r>
                <a:r>
                  <a:rPr lang="en-US" sz="2400" b="1" baseline="-25000" dirty="0" err="1">
                    <a:latin typeface="+mj-lt"/>
                  </a:rPr>
                  <a:t>p</a:t>
                </a:r>
                <a:endParaRPr lang="en-US" sz="2400" b="1" dirty="0">
                  <a:latin typeface="+mj-lt"/>
                </a:endParaRPr>
              </a:p>
            </p:txBody>
          </p:sp>
          <p:sp>
            <p:nvSpPr>
              <p:cNvPr id="34" name="TextBox 33"/>
              <p:cNvSpPr txBox="1"/>
              <p:nvPr/>
            </p:nvSpPr>
            <p:spPr>
              <a:xfrm>
                <a:off x="2133600" y="2438400"/>
                <a:ext cx="538162" cy="461665"/>
              </a:xfrm>
              <a:prstGeom prst="rect">
                <a:avLst/>
              </a:prstGeom>
              <a:noFill/>
            </p:spPr>
            <p:txBody>
              <a:bodyPr wrap="square" rtlCol="0">
                <a:spAutoFit/>
              </a:bodyPr>
              <a:lstStyle/>
              <a:p>
                <a:r>
                  <a:rPr lang="en-US" sz="2400" b="1" dirty="0" err="1">
                    <a:latin typeface="+mj-lt"/>
                  </a:rPr>
                  <a:t>r’</a:t>
                </a:r>
                <a:r>
                  <a:rPr lang="en-US" sz="2400" b="1" baseline="-25000" dirty="0" err="1">
                    <a:latin typeface="+mj-lt"/>
                  </a:rPr>
                  <a:t>p</a:t>
                </a:r>
                <a:endParaRPr lang="en-US" sz="2400" b="1" dirty="0">
                  <a:latin typeface="+mj-lt"/>
                </a:endParaRPr>
              </a:p>
            </p:txBody>
          </p:sp>
        </p:grpSp>
      </p:grpSp>
      <p:sp>
        <p:nvSpPr>
          <p:cNvPr id="5" name="TextBox 4"/>
          <p:cNvSpPr txBox="1"/>
          <p:nvPr/>
        </p:nvSpPr>
        <p:spPr>
          <a:xfrm>
            <a:off x="4129658" y="983902"/>
            <a:ext cx="5014342" cy="1569660"/>
          </a:xfrm>
          <a:prstGeom prst="rect">
            <a:avLst/>
          </a:prstGeom>
          <a:noFill/>
        </p:spPr>
        <p:txBody>
          <a:bodyPr wrap="square" rtlCol="0">
            <a:spAutoFit/>
          </a:bodyPr>
          <a:lstStyle/>
          <a:p>
            <a:r>
              <a:rPr lang="en-US" sz="2400" dirty="0">
                <a:latin typeface="+mj-lt"/>
              </a:rPr>
              <a:t>Note: This is a special case; changing the center of rotation does not necessarily result in a diagonal </a:t>
            </a:r>
            <a:r>
              <a:rPr lang="en-US" sz="2400" b="1" dirty="0">
                <a:latin typeface="+mj-lt"/>
              </a:rPr>
              <a:t>I’</a:t>
            </a:r>
          </a:p>
        </p:txBody>
      </p:sp>
    </p:spTree>
    <p:extLst>
      <p:ext uri="{BB962C8B-B14F-4D97-AF65-F5344CB8AC3E}">
        <p14:creationId xmlns:p14="http://schemas.microsoft.com/office/powerpoint/2010/main" val="1946043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685800" y="381000"/>
            <a:ext cx="7010400" cy="461665"/>
          </a:xfrm>
          <a:prstGeom prst="rect">
            <a:avLst/>
          </a:prstGeom>
          <a:noFill/>
        </p:spPr>
        <p:txBody>
          <a:bodyPr wrap="square" rtlCol="0">
            <a:spAutoFit/>
          </a:bodyPr>
          <a:lstStyle/>
          <a:p>
            <a:r>
              <a:rPr lang="en-US" sz="2400" dirty="0">
                <a:latin typeface="+mj-lt"/>
              </a:rPr>
              <a:t>Descriptions of rotation about a given origin</a:t>
            </a:r>
          </a:p>
        </p:txBody>
      </p:sp>
      <p:graphicFrame>
        <p:nvGraphicFramePr>
          <p:cNvPr id="6" name="Object 5"/>
          <p:cNvGraphicFramePr>
            <a:graphicFrameLocks noChangeAspect="1"/>
          </p:cNvGraphicFramePr>
          <p:nvPr>
            <p:extLst>
              <p:ext uri="{D42A27DB-BD31-4B8C-83A1-F6EECF244321}">
                <p14:modId xmlns:p14="http://schemas.microsoft.com/office/powerpoint/2010/main" val="4276430366"/>
              </p:ext>
            </p:extLst>
          </p:nvPr>
        </p:nvGraphicFramePr>
        <p:xfrm>
          <a:off x="700087" y="1066800"/>
          <a:ext cx="7980363" cy="4953000"/>
        </p:xfrm>
        <a:graphic>
          <a:graphicData uri="http://schemas.openxmlformats.org/presentationml/2006/ole">
            <mc:AlternateContent xmlns:mc="http://schemas.openxmlformats.org/markup-compatibility/2006">
              <mc:Choice xmlns:v="urn:schemas-microsoft-com:vml" Requires="v">
                <p:oleObj spid="_x0000_s265310" name="数式" r:id="rId4" imgW="3200400" imgH="2044440" progId="Equation.3">
                  <p:embed/>
                </p:oleObj>
              </mc:Choice>
              <mc:Fallback>
                <p:oleObj name="数式" r:id="rId4" imgW="3200400" imgH="2044440" progId="Equation.3">
                  <p:embed/>
                  <p:pic>
                    <p:nvPicPr>
                      <p:cNvPr id="6" name="Object 5"/>
                      <p:cNvPicPr>
                        <a:picLocks noChangeAspect="1" noChangeArrowheads="1"/>
                      </p:cNvPicPr>
                      <p:nvPr/>
                    </p:nvPicPr>
                    <p:blipFill>
                      <a:blip r:embed="rId5"/>
                      <a:srcRect/>
                      <a:stretch>
                        <a:fillRect/>
                      </a:stretch>
                    </p:blipFill>
                    <p:spPr bwMode="auto">
                      <a:xfrm>
                        <a:off x="700087" y="1066800"/>
                        <a:ext cx="7980363"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Cloud 6"/>
          <p:cNvSpPr/>
          <p:nvPr/>
        </p:nvSpPr>
        <p:spPr>
          <a:xfrm>
            <a:off x="5638800" y="4343400"/>
            <a:ext cx="2133600" cy="1676400"/>
          </a:xfrm>
          <a:prstGeom prst="cloud">
            <a:avLst/>
          </a:prstGeom>
          <a:pattFill prst="smConfetti">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flipH="1" flipV="1">
            <a:off x="5791200" y="3810000"/>
            <a:ext cx="1905000" cy="243840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Curved Right Arrow 9"/>
          <p:cNvSpPr/>
          <p:nvPr/>
        </p:nvSpPr>
        <p:spPr>
          <a:xfrm rot="20579033">
            <a:off x="5663305" y="4034934"/>
            <a:ext cx="685800" cy="3198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1" name="Straight Arrow Connector 10"/>
          <p:cNvCxnSpPr/>
          <p:nvPr/>
        </p:nvCxnSpPr>
        <p:spPr>
          <a:xfrm flipV="1">
            <a:off x="6858000" y="5121275"/>
            <a:ext cx="533400" cy="6032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324600" y="3657600"/>
            <a:ext cx="381000" cy="457200"/>
          </a:xfrm>
          <a:prstGeom prst="rect">
            <a:avLst/>
          </a:prstGeom>
          <a:noFill/>
        </p:spPr>
        <p:txBody>
          <a:bodyPr wrap="square" rtlCol="0">
            <a:spAutoFit/>
          </a:bodyPr>
          <a:lstStyle/>
          <a:p>
            <a:r>
              <a:rPr lang="en-US" sz="2400" b="1" dirty="0">
                <a:latin typeface="Symbol" pitchFamily="18" charset="2"/>
              </a:rPr>
              <a:t>w</a:t>
            </a:r>
          </a:p>
        </p:txBody>
      </p:sp>
      <p:cxnSp>
        <p:nvCxnSpPr>
          <p:cNvPr id="16" name="Straight Arrow Connector 15"/>
          <p:cNvCxnSpPr/>
          <p:nvPr/>
        </p:nvCxnSpPr>
        <p:spPr>
          <a:xfrm flipH="1" flipV="1">
            <a:off x="6819900" y="4547200"/>
            <a:ext cx="38100" cy="6344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6743700" y="5181600"/>
            <a:ext cx="114300" cy="3429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2" name="Object 21"/>
          <p:cNvGraphicFramePr>
            <a:graphicFrameLocks noChangeAspect="1"/>
          </p:cNvGraphicFramePr>
          <p:nvPr>
            <p:extLst>
              <p:ext uri="{D42A27DB-BD31-4B8C-83A1-F6EECF244321}">
                <p14:modId xmlns:p14="http://schemas.microsoft.com/office/powerpoint/2010/main" val="3967288232"/>
              </p:ext>
            </p:extLst>
          </p:nvPr>
        </p:nvGraphicFramePr>
        <p:xfrm>
          <a:off x="7339013" y="4854575"/>
          <a:ext cx="366712" cy="496888"/>
        </p:xfrm>
        <a:graphic>
          <a:graphicData uri="http://schemas.openxmlformats.org/presentationml/2006/ole">
            <mc:AlternateContent xmlns:mc="http://schemas.openxmlformats.org/markup-compatibility/2006">
              <mc:Choice xmlns:v="urn:schemas-microsoft-com:vml" Requires="v">
                <p:oleObj spid="_x0000_s265311" name="Equation" r:id="rId6" imgW="215640" imgH="291960" progId="Equation.DSMT4">
                  <p:embed/>
                </p:oleObj>
              </mc:Choice>
              <mc:Fallback>
                <p:oleObj name="Equation" r:id="rId6" imgW="215640" imgH="291960" progId="Equation.DSMT4">
                  <p:embed/>
                  <p:pic>
                    <p:nvPicPr>
                      <p:cNvPr id="22" name="Object 21"/>
                      <p:cNvPicPr/>
                      <p:nvPr/>
                    </p:nvPicPr>
                    <p:blipFill>
                      <a:blip r:embed="rId7"/>
                      <a:stretch>
                        <a:fillRect/>
                      </a:stretch>
                    </p:blipFill>
                    <p:spPr>
                      <a:xfrm>
                        <a:off x="7339013" y="4854575"/>
                        <a:ext cx="366712" cy="496888"/>
                      </a:xfrm>
                      <a:prstGeom prst="rect">
                        <a:avLst/>
                      </a:prstGeom>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3716451166"/>
              </p:ext>
            </p:extLst>
          </p:nvPr>
        </p:nvGraphicFramePr>
        <p:xfrm>
          <a:off x="6629400" y="5427980"/>
          <a:ext cx="323850" cy="496570"/>
        </p:xfrm>
        <a:graphic>
          <a:graphicData uri="http://schemas.openxmlformats.org/presentationml/2006/ole">
            <mc:AlternateContent xmlns:mc="http://schemas.openxmlformats.org/markup-compatibility/2006">
              <mc:Choice xmlns:v="urn:schemas-microsoft-com:vml" Requires="v">
                <p:oleObj spid="_x0000_s265312" name="Equation" r:id="rId8" imgW="190440" imgH="291960" progId="Equation.DSMT4">
                  <p:embed/>
                </p:oleObj>
              </mc:Choice>
              <mc:Fallback>
                <p:oleObj name="Equation" r:id="rId8" imgW="190440" imgH="291960" progId="Equation.DSMT4">
                  <p:embed/>
                  <p:pic>
                    <p:nvPicPr>
                      <p:cNvPr id="23" name="Object 22"/>
                      <p:cNvPicPr/>
                      <p:nvPr/>
                    </p:nvPicPr>
                    <p:blipFill>
                      <a:blip r:embed="rId9"/>
                      <a:stretch>
                        <a:fillRect/>
                      </a:stretch>
                    </p:blipFill>
                    <p:spPr>
                      <a:xfrm>
                        <a:off x="6629400" y="5427980"/>
                        <a:ext cx="323850" cy="496570"/>
                      </a:xfrm>
                      <a:prstGeom prst="rect">
                        <a:avLst/>
                      </a:prstGeom>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3704621297"/>
              </p:ext>
            </p:extLst>
          </p:nvPr>
        </p:nvGraphicFramePr>
        <p:xfrm>
          <a:off x="6904038" y="4379913"/>
          <a:ext cx="346075" cy="496887"/>
        </p:xfrm>
        <a:graphic>
          <a:graphicData uri="http://schemas.openxmlformats.org/presentationml/2006/ole">
            <mc:AlternateContent xmlns:mc="http://schemas.openxmlformats.org/markup-compatibility/2006">
              <mc:Choice xmlns:v="urn:schemas-microsoft-com:vml" Requires="v">
                <p:oleObj spid="_x0000_s265313" name="Equation" r:id="rId10" imgW="203040" imgH="291960" progId="Equation.DSMT4">
                  <p:embed/>
                </p:oleObj>
              </mc:Choice>
              <mc:Fallback>
                <p:oleObj name="Equation" r:id="rId10" imgW="203040" imgH="291960" progId="Equation.DSMT4">
                  <p:embed/>
                  <p:pic>
                    <p:nvPicPr>
                      <p:cNvPr id="24" name="Object 23"/>
                      <p:cNvPicPr/>
                      <p:nvPr/>
                    </p:nvPicPr>
                    <p:blipFill>
                      <a:blip r:embed="rId11"/>
                      <a:stretch>
                        <a:fillRect/>
                      </a:stretch>
                    </p:blipFill>
                    <p:spPr>
                      <a:xfrm>
                        <a:off x="6904038" y="4379913"/>
                        <a:ext cx="346075" cy="496887"/>
                      </a:xfrm>
                      <a:prstGeom prst="rect">
                        <a:avLst/>
                      </a:prstGeom>
                    </p:spPr>
                  </p:pic>
                </p:oleObj>
              </mc:Fallback>
            </mc:AlternateContent>
          </a:graphicData>
        </a:graphic>
      </p:graphicFrame>
    </p:spTree>
    <p:extLst>
      <p:ext uri="{BB962C8B-B14F-4D97-AF65-F5344CB8AC3E}">
        <p14:creationId xmlns:p14="http://schemas.microsoft.com/office/powerpoint/2010/main" val="1235529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930E21B-5701-49F6-9F41-0DEDB500831E}"/>
              </a:ext>
            </a:extLst>
          </p:cNvPr>
          <p:cNvPicPr>
            <a:picLocks noChangeAspect="1"/>
          </p:cNvPicPr>
          <p:nvPr/>
        </p:nvPicPr>
        <p:blipFill>
          <a:blip r:embed="rId3"/>
          <a:stretch>
            <a:fillRect/>
          </a:stretch>
        </p:blipFill>
        <p:spPr>
          <a:xfrm>
            <a:off x="532354" y="1066800"/>
            <a:ext cx="8611645" cy="5035696"/>
          </a:xfrm>
          <a:prstGeom prst="rect">
            <a:avLst/>
          </a:prstGeom>
        </p:spPr>
      </p:pic>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5" name="Right Arrow 4"/>
          <p:cNvSpPr/>
          <p:nvPr/>
        </p:nvSpPr>
        <p:spPr>
          <a:xfrm>
            <a:off x="303754" y="54102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381000" y="150167"/>
            <a:ext cx="8077200" cy="461665"/>
          </a:xfrm>
          <a:prstGeom prst="rect">
            <a:avLst/>
          </a:prstGeom>
          <a:noFill/>
        </p:spPr>
        <p:txBody>
          <a:bodyPr wrap="square" rtlCol="0">
            <a:spAutoFit/>
          </a:bodyPr>
          <a:lstStyle/>
          <a:p>
            <a:r>
              <a:rPr lang="en-US" sz="2400" dirty="0">
                <a:latin typeface="+mj-lt"/>
              </a:rPr>
              <a:t>Descriptions of rotation about a given origin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441291770"/>
              </p:ext>
            </p:extLst>
          </p:nvPr>
        </p:nvGraphicFramePr>
        <p:xfrm>
          <a:off x="338138" y="614363"/>
          <a:ext cx="8075612" cy="5599112"/>
        </p:xfrm>
        <a:graphic>
          <a:graphicData uri="http://schemas.openxmlformats.org/presentationml/2006/ole">
            <mc:AlternateContent xmlns:mc="http://schemas.openxmlformats.org/markup-compatibility/2006">
              <mc:Choice xmlns:v="urn:schemas-microsoft-com:vml" Requires="v">
                <p:oleObj spid="_x0000_s266266" name="Equation" r:id="rId4" imgW="3238200" imgH="2311200" progId="Equation.DSMT4">
                  <p:embed/>
                </p:oleObj>
              </mc:Choice>
              <mc:Fallback>
                <p:oleObj name="Equation" r:id="rId4" imgW="3238200" imgH="2311200" progId="Equation.DSMT4">
                  <p:embed/>
                  <p:pic>
                    <p:nvPicPr>
                      <p:cNvPr id="6" name="Object 5"/>
                      <p:cNvPicPr>
                        <a:picLocks noChangeAspect="1" noChangeArrowheads="1"/>
                      </p:cNvPicPr>
                      <p:nvPr/>
                    </p:nvPicPr>
                    <p:blipFill>
                      <a:blip r:embed="rId5"/>
                      <a:srcRect/>
                      <a:stretch>
                        <a:fillRect/>
                      </a:stretch>
                    </p:blipFill>
                    <p:spPr bwMode="auto">
                      <a:xfrm>
                        <a:off x="338138" y="614363"/>
                        <a:ext cx="8075612" cy="559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79665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381000" y="150167"/>
            <a:ext cx="8077200" cy="461665"/>
          </a:xfrm>
          <a:prstGeom prst="rect">
            <a:avLst/>
          </a:prstGeom>
          <a:noFill/>
        </p:spPr>
        <p:txBody>
          <a:bodyPr wrap="square" rtlCol="0">
            <a:spAutoFit/>
          </a:bodyPr>
          <a:lstStyle/>
          <a:p>
            <a:r>
              <a:rPr lang="en-US" sz="2400" dirty="0">
                <a:latin typeface="+mj-lt"/>
              </a:rPr>
              <a:t>Descriptions of rotation about a given origin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899590665"/>
              </p:ext>
            </p:extLst>
          </p:nvPr>
        </p:nvGraphicFramePr>
        <p:xfrm>
          <a:off x="381000" y="1143000"/>
          <a:ext cx="8488362" cy="4306888"/>
        </p:xfrm>
        <a:graphic>
          <a:graphicData uri="http://schemas.openxmlformats.org/presentationml/2006/ole">
            <mc:AlternateContent xmlns:mc="http://schemas.openxmlformats.org/markup-compatibility/2006">
              <mc:Choice xmlns:v="urn:schemas-microsoft-com:vml" Requires="v">
                <p:oleObj spid="_x0000_s267289" name="数式" r:id="rId4" imgW="3403440" imgH="1777680" progId="Equation.3">
                  <p:embed/>
                </p:oleObj>
              </mc:Choice>
              <mc:Fallback>
                <p:oleObj name="数式" r:id="rId4" imgW="3403440" imgH="1777680" progId="Equation.3">
                  <p:embed/>
                  <p:pic>
                    <p:nvPicPr>
                      <p:cNvPr id="6" name="Object 5"/>
                      <p:cNvPicPr>
                        <a:picLocks noChangeAspect="1" noChangeArrowheads="1"/>
                      </p:cNvPicPr>
                      <p:nvPr/>
                    </p:nvPicPr>
                    <p:blipFill>
                      <a:blip r:embed="rId5"/>
                      <a:srcRect/>
                      <a:stretch>
                        <a:fillRect/>
                      </a:stretch>
                    </p:blipFill>
                    <p:spPr bwMode="auto">
                      <a:xfrm>
                        <a:off x="381000" y="1143000"/>
                        <a:ext cx="8488362" cy="430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31400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370667211"/>
              </p:ext>
            </p:extLst>
          </p:nvPr>
        </p:nvGraphicFramePr>
        <p:xfrm>
          <a:off x="4762" y="142387"/>
          <a:ext cx="9215438" cy="2462212"/>
        </p:xfrm>
        <a:graphic>
          <a:graphicData uri="http://schemas.openxmlformats.org/presentationml/2006/ole">
            <mc:AlternateContent xmlns:mc="http://schemas.openxmlformats.org/markup-compatibility/2006">
              <mc:Choice xmlns:v="urn:schemas-microsoft-com:vml" Requires="v">
                <p:oleObj spid="_x0000_s268359" name="Equation" r:id="rId4" imgW="3695400" imgH="1015920" progId="Equation.DSMT4">
                  <p:embed/>
                </p:oleObj>
              </mc:Choice>
              <mc:Fallback>
                <p:oleObj name="Equation" r:id="rId4" imgW="3695400" imgH="1015920" progId="Equation.DSMT4">
                  <p:embed/>
                  <p:pic>
                    <p:nvPicPr>
                      <p:cNvPr id="5" name="Object 4"/>
                      <p:cNvPicPr>
                        <a:picLocks noChangeAspect="1" noChangeArrowheads="1"/>
                      </p:cNvPicPr>
                      <p:nvPr/>
                    </p:nvPicPr>
                    <p:blipFill>
                      <a:blip r:embed="rId5"/>
                      <a:srcRect/>
                      <a:stretch>
                        <a:fillRect/>
                      </a:stretch>
                    </p:blipFill>
                    <p:spPr bwMode="auto">
                      <a:xfrm>
                        <a:off x="4762" y="142387"/>
                        <a:ext cx="9215438" cy="246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417816749"/>
              </p:ext>
            </p:extLst>
          </p:nvPr>
        </p:nvGraphicFramePr>
        <p:xfrm>
          <a:off x="685800" y="2813999"/>
          <a:ext cx="5699125" cy="3508375"/>
        </p:xfrm>
        <a:graphic>
          <a:graphicData uri="http://schemas.openxmlformats.org/presentationml/2006/ole">
            <mc:AlternateContent xmlns:mc="http://schemas.openxmlformats.org/markup-compatibility/2006">
              <mc:Choice xmlns:v="urn:schemas-microsoft-com:vml" Requires="v">
                <p:oleObj spid="_x0000_s268360" name="数式" r:id="rId6" imgW="2286000" imgH="1447560" progId="Equation.3">
                  <p:embed/>
                </p:oleObj>
              </mc:Choice>
              <mc:Fallback>
                <p:oleObj name="数式" r:id="rId6" imgW="2286000" imgH="1447560" progId="Equation.3">
                  <p:embed/>
                  <p:pic>
                    <p:nvPicPr>
                      <p:cNvPr id="6" name="Object 5"/>
                      <p:cNvPicPr>
                        <a:picLocks noChangeAspect="1" noChangeArrowheads="1"/>
                      </p:cNvPicPr>
                      <p:nvPr/>
                    </p:nvPicPr>
                    <p:blipFill>
                      <a:blip r:embed="rId7"/>
                      <a:srcRect/>
                      <a:stretch>
                        <a:fillRect/>
                      </a:stretch>
                    </p:blipFill>
                    <p:spPr bwMode="auto">
                      <a:xfrm>
                        <a:off x="685800" y="2813999"/>
                        <a:ext cx="5699125"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87979189"/>
              </p:ext>
            </p:extLst>
          </p:nvPr>
        </p:nvGraphicFramePr>
        <p:xfrm>
          <a:off x="6096000" y="5105400"/>
          <a:ext cx="1739900" cy="1231900"/>
        </p:xfrm>
        <a:graphic>
          <a:graphicData uri="http://schemas.openxmlformats.org/presentationml/2006/ole">
            <mc:AlternateContent xmlns:mc="http://schemas.openxmlformats.org/markup-compatibility/2006">
              <mc:Choice xmlns:v="urn:schemas-microsoft-com:vml" Requires="v">
                <p:oleObj spid="_x0000_s268361" name="数式" r:id="rId8" imgW="698400" imgH="507960" progId="Equation.3">
                  <p:embed/>
                </p:oleObj>
              </mc:Choice>
              <mc:Fallback>
                <p:oleObj name="数式" r:id="rId8" imgW="698400" imgH="507960" progId="Equation.3">
                  <p:embed/>
                  <p:pic>
                    <p:nvPicPr>
                      <p:cNvPr id="7" name="Object 6"/>
                      <p:cNvPicPr>
                        <a:picLocks noChangeAspect="1" noChangeArrowheads="1"/>
                      </p:cNvPicPr>
                      <p:nvPr/>
                    </p:nvPicPr>
                    <p:blipFill>
                      <a:blip r:embed="rId9"/>
                      <a:srcRect/>
                      <a:stretch>
                        <a:fillRect/>
                      </a:stretch>
                    </p:blipFill>
                    <p:spPr bwMode="auto">
                      <a:xfrm>
                        <a:off x="6096000" y="5105400"/>
                        <a:ext cx="173990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152400" y="2819400"/>
            <a:ext cx="533400" cy="461665"/>
          </a:xfrm>
          <a:prstGeom prst="rect">
            <a:avLst/>
          </a:prstGeom>
          <a:noFill/>
        </p:spPr>
        <p:txBody>
          <a:bodyPr wrap="square" rtlCol="0">
            <a:spAutoFit/>
          </a:bodyPr>
          <a:lstStyle/>
          <a:p>
            <a:r>
              <a:rPr lang="en-US" sz="2400" dirty="0">
                <a:solidFill>
                  <a:srgbClr val="DA32AA"/>
                </a:solidFill>
                <a:latin typeface="+mj-lt"/>
                <a:sym typeface="Wingdings" panose="05000000000000000000" pitchFamily="2" charset="2"/>
              </a:rPr>
              <a:t></a:t>
            </a:r>
            <a:endParaRPr lang="en-US" sz="2400" dirty="0">
              <a:solidFill>
                <a:srgbClr val="DA32AA"/>
              </a:solidFill>
              <a:latin typeface="+mj-lt"/>
            </a:endParaRPr>
          </a:p>
        </p:txBody>
      </p:sp>
    </p:spTree>
    <p:extLst>
      <p:ext uri="{BB962C8B-B14F-4D97-AF65-F5344CB8AC3E}">
        <p14:creationId xmlns:p14="http://schemas.microsoft.com/office/powerpoint/2010/main" val="34010894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381000" y="457200"/>
            <a:ext cx="8229600" cy="461665"/>
          </a:xfrm>
          <a:prstGeom prst="rect">
            <a:avLst/>
          </a:prstGeom>
          <a:noFill/>
        </p:spPr>
        <p:txBody>
          <a:bodyPr wrap="square" rtlCol="0">
            <a:spAutoFit/>
          </a:bodyPr>
          <a:lstStyle/>
          <a:p>
            <a:r>
              <a:rPr lang="en-US" sz="2400" dirty="0">
                <a:latin typeface="+mj-lt"/>
              </a:rPr>
              <a:t>Solution of Euler equations for a symmetric top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645678897"/>
              </p:ext>
            </p:extLst>
          </p:nvPr>
        </p:nvGraphicFramePr>
        <p:xfrm>
          <a:off x="1036163" y="918865"/>
          <a:ext cx="5517037" cy="3321848"/>
        </p:xfrm>
        <a:graphic>
          <a:graphicData uri="http://schemas.openxmlformats.org/presentationml/2006/ole">
            <mc:AlternateContent xmlns:mc="http://schemas.openxmlformats.org/markup-compatibility/2006">
              <mc:Choice xmlns:v="urn:schemas-microsoft-com:vml" Requires="v">
                <p:oleObj spid="_x0000_s269383" name="Equation" r:id="rId4" imgW="3327120" imgH="2057400" progId="Equation.DSMT4">
                  <p:embed/>
                </p:oleObj>
              </mc:Choice>
              <mc:Fallback>
                <p:oleObj name="Equation" r:id="rId4" imgW="3327120" imgH="2057400" progId="Equation.DSMT4">
                  <p:embed/>
                  <p:pic>
                    <p:nvPicPr>
                      <p:cNvPr id="6" name="Object 5"/>
                      <p:cNvPicPr>
                        <a:picLocks noChangeAspect="1" noChangeArrowheads="1"/>
                      </p:cNvPicPr>
                      <p:nvPr/>
                    </p:nvPicPr>
                    <p:blipFill>
                      <a:blip r:embed="rId5"/>
                      <a:srcRect/>
                      <a:stretch>
                        <a:fillRect/>
                      </a:stretch>
                    </p:blipFill>
                    <p:spPr bwMode="auto">
                      <a:xfrm>
                        <a:off x="1036163" y="918865"/>
                        <a:ext cx="5517037" cy="3321848"/>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763329157"/>
              </p:ext>
            </p:extLst>
          </p:nvPr>
        </p:nvGraphicFramePr>
        <p:xfrm>
          <a:off x="1062087" y="4155546"/>
          <a:ext cx="4845050" cy="1014413"/>
        </p:xfrm>
        <a:graphic>
          <a:graphicData uri="http://schemas.openxmlformats.org/presentationml/2006/ole">
            <mc:AlternateContent xmlns:mc="http://schemas.openxmlformats.org/markup-compatibility/2006">
              <mc:Choice xmlns:v="urn:schemas-microsoft-com:vml" Requires="v">
                <p:oleObj spid="_x0000_s269384" name="数式" r:id="rId6" imgW="1942920" imgH="419040" progId="Equation.3">
                  <p:embed/>
                </p:oleObj>
              </mc:Choice>
              <mc:Fallback>
                <p:oleObj name="数式" r:id="rId6" imgW="1942920" imgH="419040" progId="Equation.3">
                  <p:embed/>
                  <p:pic>
                    <p:nvPicPr>
                      <p:cNvPr id="8" name="Object 7"/>
                      <p:cNvPicPr>
                        <a:picLocks noChangeAspect="1" noChangeArrowheads="1"/>
                      </p:cNvPicPr>
                      <p:nvPr/>
                    </p:nvPicPr>
                    <p:blipFill>
                      <a:blip r:embed="rId7"/>
                      <a:srcRect/>
                      <a:stretch>
                        <a:fillRect/>
                      </a:stretch>
                    </p:blipFill>
                    <p:spPr bwMode="auto">
                      <a:xfrm>
                        <a:off x="1062087" y="4155546"/>
                        <a:ext cx="4845050"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15110668"/>
              </p:ext>
            </p:extLst>
          </p:nvPr>
        </p:nvGraphicFramePr>
        <p:xfrm>
          <a:off x="1143000" y="5169959"/>
          <a:ext cx="6967537" cy="1108075"/>
        </p:xfrm>
        <a:graphic>
          <a:graphicData uri="http://schemas.openxmlformats.org/presentationml/2006/ole">
            <mc:AlternateContent xmlns:mc="http://schemas.openxmlformats.org/markup-compatibility/2006">
              <mc:Choice xmlns:v="urn:schemas-microsoft-com:vml" Requires="v">
                <p:oleObj spid="_x0000_s269385" name="数式" r:id="rId8" imgW="2793960" imgH="457200" progId="Equation.3">
                  <p:embed/>
                </p:oleObj>
              </mc:Choice>
              <mc:Fallback>
                <p:oleObj name="数式" r:id="rId8" imgW="2793960" imgH="457200" progId="Equation.3">
                  <p:embed/>
                  <p:pic>
                    <p:nvPicPr>
                      <p:cNvPr id="9" name="Object 8"/>
                      <p:cNvPicPr>
                        <a:picLocks noChangeAspect="1" noChangeArrowheads="1"/>
                      </p:cNvPicPr>
                      <p:nvPr/>
                    </p:nvPicPr>
                    <p:blipFill>
                      <a:blip r:embed="rId9"/>
                      <a:srcRect/>
                      <a:stretch>
                        <a:fillRect/>
                      </a:stretch>
                    </p:blipFill>
                    <p:spPr bwMode="auto">
                      <a:xfrm>
                        <a:off x="1143000" y="5169959"/>
                        <a:ext cx="6967537"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571520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51442321"/>
              </p:ext>
            </p:extLst>
          </p:nvPr>
        </p:nvGraphicFramePr>
        <p:xfrm>
          <a:off x="0" y="136525"/>
          <a:ext cx="9215438" cy="2462212"/>
        </p:xfrm>
        <a:graphic>
          <a:graphicData uri="http://schemas.openxmlformats.org/presentationml/2006/ole">
            <mc:AlternateContent xmlns:mc="http://schemas.openxmlformats.org/markup-compatibility/2006">
              <mc:Choice xmlns:v="urn:schemas-microsoft-com:vml" Requires="v">
                <p:oleObj spid="_x0000_s270384" name="Equation" r:id="rId4" imgW="3695400" imgH="1015920" progId="Equation.DSMT4">
                  <p:embed/>
                </p:oleObj>
              </mc:Choice>
              <mc:Fallback>
                <p:oleObj name="Equation" r:id="rId4" imgW="3695400" imgH="1015920" progId="Equation.DSMT4">
                  <p:embed/>
                  <p:pic>
                    <p:nvPicPr>
                      <p:cNvPr id="5" name="Object 4"/>
                      <p:cNvPicPr>
                        <a:picLocks noChangeAspect="1" noChangeArrowheads="1"/>
                      </p:cNvPicPr>
                      <p:nvPr/>
                    </p:nvPicPr>
                    <p:blipFill>
                      <a:blip r:embed="rId5"/>
                      <a:srcRect/>
                      <a:stretch>
                        <a:fillRect/>
                      </a:stretch>
                    </p:blipFill>
                    <p:spPr bwMode="auto">
                      <a:xfrm>
                        <a:off x="0" y="136525"/>
                        <a:ext cx="9215438" cy="246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577700451"/>
              </p:ext>
            </p:extLst>
          </p:nvPr>
        </p:nvGraphicFramePr>
        <p:xfrm>
          <a:off x="1219200" y="2504465"/>
          <a:ext cx="6705600" cy="4344894"/>
        </p:xfrm>
        <a:graphic>
          <a:graphicData uri="http://schemas.openxmlformats.org/presentationml/2006/ole">
            <mc:AlternateContent xmlns:mc="http://schemas.openxmlformats.org/markup-compatibility/2006">
              <mc:Choice xmlns:v="urn:schemas-microsoft-com:vml" Requires="v">
                <p:oleObj spid="_x0000_s270385" name="数式" r:id="rId6" imgW="2857320" imgH="1904760" progId="Equation.3">
                  <p:embed/>
                </p:oleObj>
              </mc:Choice>
              <mc:Fallback>
                <p:oleObj name="数式" r:id="rId6" imgW="2857320" imgH="1904760" progId="Equation.3">
                  <p:embed/>
                  <p:pic>
                    <p:nvPicPr>
                      <p:cNvPr id="6" name="Object 5"/>
                      <p:cNvPicPr>
                        <a:picLocks noChangeAspect="1" noChangeArrowheads="1"/>
                      </p:cNvPicPr>
                      <p:nvPr/>
                    </p:nvPicPr>
                    <p:blipFill>
                      <a:blip r:embed="rId7"/>
                      <a:srcRect/>
                      <a:stretch>
                        <a:fillRect/>
                      </a:stretch>
                    </p:blipFill>
                    <p:spPr bwMode="auto">
                      <a:xfrm>
                        <a:off x="1219200" y="2504465"/>
                        <a:ext cx="6705600" cy="4344894"/>
                      </a:xfrm>
                      <a:prstGeom prst="rect">
                        <a:avLst/>
                      </a:prstGeom>
                      <a:noFill/>
                      <a:ln>
                        <a:noFill/>
                      </a:ln>
                    </p:spPr>
                  </p:pic>
                </p:oleObj>
              </mc:Fallback>
            </mc:AlternateContent>
          </a:graphicData>
        </a:graphic>
      </p:graphicFrame>
      <p:sp>
        <p:nvSpPr>
          <p:cNvPr id="7" name="TextBox 6"/>
          <p:cNvSpPr txBox="1"/>
          <p:nvPr/>
        </p:nvSpPr>
        <p:spPr>
          <a:xfrm>
            <a:off x="670089" y="2476970"/>
            <a:ext cx="533400" cy="461665"/>
          </a:xfrm>
          <a:prstGeom prst="rect">
            <a:avLst/>
          </a:prstGeom>
          <a:noFill/>
        </p:spPr>
        <p:txBody>
          <a:bodyPr wrap="square" rtlCol="0">
            <a:spAutoFit/>
          </a:bodyPr>
          <a:lstStyle/>
          <a:p>
            <a:r>
              <a:rPr lang="en-US" sz="2400" dirty="0">
                <a:solidFill>
                  <a:srgbClr val="DA32AA"/>
                </a:solidFill>
                <a:latin typeface="+mj-lt"/>
                <a:sym typeface="Wingdings" panose="05000000000000000000" pitchFamily="2" charset="2"/>
              </a:rPr>
              <a:t></a:t>
            </a:r>
            <a:endParaRPr lang="en-US" sz="2400" dirty="0">
              <a:solidFill>
                <a:srgbClr val="DA32AA"/>
              </a:solidFill>
              <a:latin typeface="+mj-lt"/>
            </a:endParaRPr>
          </a:p>
        </p:txBody>
      </p:sp>
    </p:spTree>
    <p:extLst>
      <p:ext uri="{BB962C8B-B14F-4D97-AF65-F5344CB8AC3E}">
        <p14:creationId xmlns:p14="http://schemas.microsoft.com/office/powerpoint/2010/main" val="29459958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25580829"/>
              </p:ext>
            </p:extLst>
          </p:nvPr>
        </p:nvGraphicFramePr>
        <p:xfrm>
          <a:off x="304800" y="152400"/>
          <a:ext cx="7410450" cy="2400300"/>
        </p:xfrm>
        <a:graphic>
          <a:graphicData uri="http://schemas.openxmlformats.org/presentationml/2006/ole">
            <mc:AlternateContent xmlns:mc="http://schemas.openxmlformats.org/markup-compatibility/2006">
              <mc:Choice xmlns:v="urn:schemas-microsoft-com:vml" Requires="v">
                <p:oleObj spid="_x0000_s271408" name="数式" r:id="rId4" imgW="2971800" imgH="990360" progId="Equation.3">
                  <p:embed/>
                </p:oleObj>
              </mc:Choice>
              <mc:Fallback>
                <p:oleObj name="数式" r:id="rId4" imgW="2971800" imgH="990360" progId="Equation.3">
                  <p:embed/>
                  <p:pic>
                    <p:nvPicPr>
                      <p:cNvPr id="5" name="Object 4"/>
                      <p:cNvPicPr>
                        <a:picLocks noChangeAspect="1" noChangeArrowheads="1"/>
                      </p:cNvPicPr>
                      <p:nvPr/>
                    </p:nvPicPr>
                    <p:blipFill>
                      <a:blip r:embed="rId5"/>
                      <a:srcRect/>
                      <a:stretch>
                        <a:fillRect/>
                      </a:stretch>
                    </p:blipFill>
                    <p:spPr bwMode="auto">
                      <a:xfrm>
                        <a:off x="304800" y="152400"/>
                        <a:ext cx="741045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381089450"/>
              </p:ext>
            </p:extLst>
          </p:nvPr>
        </p:nvGraphicFramePr>
        <p:xfrm>
          <a:off x="963613" y="2982912"/>
          <a:ext cx="6751637" cy="2943225"/>
        </p:xfrm>
        <a:graphic>
          <a:graphicData uri="http://schemas.openxmlformats.org/presentationml/2006/ole">
            <mc:AlternateContent xmlns:mc="http://schemas.openxmlformats.org/markup-compatibility/2006">
              <mc:Choice xmlns:v="urn:schemas-microsoft-com:vml" Requires="v">
                <p:oleObj spid="_x0000_s271409" name="Equation" r:id="rId6" imgW="4444920" imgH="1993680" progId="Equation.DSMT4">
                  <p:embed/>
                </p:oleObj>
              </mc:Choice>
              <mc:Fallback>
                <p:oleObj name="Equation" r:id="rId6" imgW="4444920" imgH="1993680" progId="Equation.DSMT4">
                  <p:embed/>
                  <p:pic>
                    <p:nvPicPr>
                      <p:cNvPr id="6" name="Object 5"/>
                      <p:cNvPicPr>
                        <a:picLocks noChangeAspect="1" noChangeArrowheads="1"/>
                      </p:cNvPicPr>
                      <p:nvPr/>
                    </p:nvPicPr>
                    <p:blipFill>
                      <a:blip r:embed="rId7"/>
                      <a:srcRect/>
                      <a:stretch>
                        <a:fillRect/>
                      </a:stretch>
                    </p:blipFill>
                    <p:spPr bwMode="auto">
                      <a:xfrm>
                        <a:off x="963613" y="2982912"/>
                        <a:ext cx="6751637" cy="29432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79922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212016614"/>
              </p:ext>
            </p:extLst>
          </p:nvPr>
        </p:nvGraphicFramePr>
        <p:xfrm>
          <a:off x="425299" y="585787"/>
          <a:ext cx="6966101" cy="2309813"/>
        </p:xfrm>
        <a:graphic>
          <a:graphicData uri="http://schemas.openxmlformats.org/presentationml/2006/ole">
            <mc:AlternateContent xmlns:mc="http://schemas.openxmlformats.org/markup-compatibility/2006">
              <mc:Choice xmlns:v="urn:schemas-microsoft-com:vml" Requires="v">
                <p:oleObj spid="_x0000_s272430" name="Equation" r:id="rId4" imgW="5397480" imgH="1841400" progId="Equation.DSMT4">
                  <p:embed/>
                </p:oleObj>
              </mc:Choice>
              <mc:Fallback>
                <p:oleObj name="Equation" r:id="rId4" imgW="5397480" imgH="1841400" progId="Equation.DSMT4">
                  <p:embed/>
                  <p:pic>
                    <p:nvPicPr>
                      <p:cNvPr id="5" name="Object 4"/>
                      <p:cNvPicPr>
                        <a:picLocks noChangeAspect="1" noChangeArrowheads="1"/>
                      </p:cNvPicPr>
                      <p:nvPr/>
                    </p:nvPicPr>
                    <p:blipFill>
                      <a:blip r:embed="rId5"/>
                      <a:srcRect/>
                      <a:stretch>
                        <a:fillRect/>
                      </a:stretch>
                    </p:blipFill>
                    <p:spPr bwMode="auto">
                      <a:xfrm>
                        <a:off x="425299" y="585787"/>
                        <a:ext cx="6966101" cy="2309813"/>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298450616"/>
              </p:ext>
            </p:extLst>
          </p:nvPr>
        </p:nvGraphicFramePr>
        <p:xfrm>
          <a:off x="452437" y="2963862"/>
          <a:ext cx="8462963" cy="3360738"/>
        </p:xfrm>
        <a:graphic>
          <a:graphicData uri="http://schemas.openxmlformats.org/presentationml/2006/ole">
            <mc:AlternateContent xmlns:mc="http://schemas.openxmlformats.org/markup-compatibility/2006">
              <mc:Choice xmlns:v="urn:schemas-microsoft-com:vml" Requires="v">
                <p:oleObj spid="_x0000_s272431" name="数式" r:id="rId6" imgW="3606480" imgH="1473120" progId="Equation.3">
                  <p:embed/>
                </p:oleObj>
              </mc:Choice>
              <mc:Fallback>
                <p:oleObj name="数式" r:id="rId6" imgW="3606480" imgH="1473120" progId="Equation.3">
                  <p:embed/>
                  <p:pic>
                    <p:nvPicPr>
                      <p:cNvPr id="6" name="Object 5"/>
                      <p:cNvPicPr>
                        <a:picLocks noChangeAspect="1" noChangeArrowheads="1"/>
                      </p:cNvPicPr>
                      <p:nvPr/>
                    </p:nvPicPr>
                    <p:blipFill>
                      <a:blip r:embed="rId7"/>
                      <a:srcRect/>
                      <a:stretch>
                        <a:fillRect/>
                      </a:stretch>
                    </p:blipFill>
                    <p:spPr bwMode="auto">
                      <a:xfrm>
                        <a:off x="452437" y="2963862"/>
                        <a:ext cx="8462963" cy="336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228600" y="152400"/>
            <a:ext cx="8763000" cy="461665"/>
          </a:xfrm>
          <a:prstGeom prst="rect">
            <a:avLst/>
          </a:prstGeom>
          <a:noFill/>
        </p:spPr>
        <p:txBody>
          <a:bodyPr wrap="square" rtlCol="0">
            <a:spAutoFit/>
          </a:bodyPr>
          <a:lstStyle/>
          <a:p>
            <a:r>
              <a:rPr lang="en-US" sz="2400" dirty="0">
                <a:latin typeface="+mj-lt"/>
              </a:rPr>
              <a:t>Euler equations for asymmetric top -- continued</a:t>
            </a:r>
          </a:p>
        </p:txBody>
      </p:sp>
    </p:spTree>
    <p:extLst>
      <p:ext uri="{BB962C8B-B14F-4D97-AF65-F5344CB8AC3E}">
        <p14:creationId xmlns:p14="http://schemas.microsoft.com/office/powerpoint/2010/main" val="3544492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00693C-8C6F-493F-BEC1-6B575EF05A05}"/>
              </a:ext>
            </a:extLst>
          </p:cNvPr>
          <p:cNvSpPr>
            <a:spLocks noGrp="1"/>
          </p:cNvSpPr>
          <p:nvPr>
            <p:ph type="dt" sz="half" idx="10"/>
          </p:nvPr>
        </p:nvSpPr>
        <p:spPr/>
        <p:txBody>
          <a:bodyPr/>
          <a:lstStyle/>
          <a:p>
            <a:r>
              <a:rPr lang="en-US"/>
              <a:t>10/16/2020</a:t>
            </a:r>
            <a:endParaRPr lang="en-US" dirty="0"/>
          </a:p>
        </p:txBody>
      </p:sp>
      <p:sp>
        <p:nvSpPr>
          <p:cNvPr id="3" name="Footer Placeholder 2">
            <a:extLst>
              <a:ext uri="{FF2B5EF4-FFF2-40B4-BE49-F238E27FC236}">
                <a16:creationId xmlns:a16="http://schemas.microsoft.com/office/drawing/2014/main" id="{FD6D1514-3BDE-4AC8-A2C6-0DDCE2265DB4}"/>
              </a:ext>
            </a:extLst>
          </p:cNvPr>
          <p:cNvSpPr>
            <a:spLocks noGrp="1"/>
          </p:cNvSpPr>
          <p:nvPr>
            <p:ph type="ftr" sz="quarter" idx="11"/>
          </p:nvPr>
        </p:nvSpPr>
        <p:spPr/>
        <p:txBody>
          <a:bodyPr/>
          <a:lstStyle/>
          <a:p>
            <a:r>
              <a:rPr lang="en-US"/>
              <a:t>PHY 711  Fall 2020 -- Lecture 23</a:t>
            </a:r>
            <a:endParaRPr lang="en-US" dirty="0"/>
          </a:p>
        </p:txBody>
      </p:sp>
      <p:sp>
        <p:nvSpPr>
          <p:cNvPr id="4" name="Slide Number Placeholder 3">
            <a:extLst>
              <a:ext uri="{FF2B5EF4-FFF2-40B4-BE49-F238E27FC236}">
                <a16:creationId xmlns:a16="http://schemas.microsoft.com/office/drawing/2014/main" id="{DDADAA3C-FA9E-4CE7-8B63-2F4CAE28D18A}"/>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ED199AEE-200D-4353-B501-2B11C9A49D61}"/>
              </a:ext>
            </a:extLst>
          </p:cNvPr>
          <p:cNvSpPr txBox="1"/>
          <p:nvPr/>
        </p:nvSpPr>
        <p:spPr>
          <a:xfrm>
            <a:off x="838200" y="838200"/>
            <a:ext cx="7772400" cy="3539430"/>
          </a:xfrm>
          <a:prstGeom prst="rect">
            <a:avLst/>
          </a:prstGeom>
          <a:noFill/>
        </p:spPr>
        <p:txBody>
          <a:bodyPr wrap="square" rtlCol="0">
            <a:spAutoFit/>
          </a:bodyPr>
          <a:lstStyle/>
          <a:p>
            <a:r>
              <a:rPr lang="en-US" sz="3200" dirty="0"/>
              <a:t>Schedule for weekly one-on-one meetings</a:t>
            </a:r>
          </a:p>
          <a:p>
            <a:r>
              <a:rPr lang="en-US" sz="3200" dirty="0"/>
              <a:t> </a:t>
            </a:r>
          </a:p>
          <a:p>
            <a:r>
              <a:rPr lang="en-US" sz="3200" dirty="0"/>
              <a:t>Nick – 11 AM Monday (ED/ST)</a:t>
            </a:r>
          </a:p>
          <a:p>
            <a:r>
              <a:rPr lang="en-US" sz="3200" dirty="0"/>
              <a:t>Tim – 9 AM Tuesday</a:t>
            </a:r>
          </a:p>
          <a:p>
            <a:r>
              <a:rPr lang="en-US" sz="3200" dirty="0"/>
              <a:t>Gao – 9 PM Tuesday</a:t>
            </a:r>
          </a:p>
          <a:p>
            <a:r>
              <a:rPr lang="en-US" sz="3200" dirty="0"/>
              <a:t>Jeanette – 11 AM Wednesday</a:t>
            </a:r>
          </a:p>
          <a:p>
            <a:r>
              <a:rPr lang="en-US" sz="3200" dirty="0"/>
              <a:t>Derek – 12 PM Friday</a:t>
            </a:r>
            <a:endParaRPr lang="en-US" sz="3200" dirty="0">
              <a:latin typeface="+mj-lt"/>
            </a:endParaRPr>
          </a:p>
        </p:txBody>
      </p:sp>
    </p:spTree>
    <p:extLst>
      <p:ext uri="{BB962C8B-B14F-4D97-AF65-F5344CB8AC3E}">
        <p14:creationId xmlns:p14="http://schemas.microsoft.com/office/powerpoint/2010/main" val="610363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F13C4B-A855-4DBE-A123-E54C25A7ABE4}"/>
              </a:ext>
            </a:extLst>
          </p:cNvPr>
          <p:cNvSpPr>
            <a:spLocks noGrp="1"/>
          </p:cNvSpPr>
          <p:nvPr>
            <p:ph type="dt" sz="half" idx="10"/>
          </p:nvPr>
        </p:nvSpPr>
        <p:spPr/>
        <p:txBody>
          <a:bodyPr/>
          <a:lstStyle/>
          <a:p>
            <a:r>
              <a:rPr lang="en-US"/>
              <a:t>10/16/2020</a:t>
            </a:r>
            <a:endParaRPr lang="en-US" dirty="0"/>
          </a:p>
        </p:txBody>
      </p:sp>
      <p:sp>
        <p:nvSpPr>
          <p:cNvPr id="3" name="Footer Placeholder 2">
            <a:extLst>
              <a:ext uri="{FF2B5EF4-FFF2-40B4-BE49-F238E27FC236}">
                <a16:creationId xmlns:a16="http://schemas.microsoft.com/office/drawing/2014/main" id="{FB6BC9B7-2776-4A4C-8F6F-FABD97EFF63F}"/>
              </a:ext>
            </a:extLst>
          </p:cNvPr>
          <p:cNvSpPr>
            <a:spLocks noGrp="1"/>
          </p:cNvSpPr>
          <p:nvPr>
            <p:ph type="ftr" sz="quarter" idx="11"/>
          </p:nvPr>
        </p:nvSpPr>
        <p:spPr/>
        <p:txBody>
          <a:bodyPr/>
          <a:lstStyle/>
          <a:p>
            <a:r>
              <a:rPr lang="en-US"/>
              <a:t>PHY 711  Fall 2020 -- Lecture 23</a:t>
            </a:r>
            <a:endParaRPr lang="en-US" dirty="0"/>
          </a:p>
        </p:txBody>
      </p:sp>
      <p:sp>
        <p:nvSpPr>
          <p:cNvPr id="4" name="Slide Number Placeholder 3">
            <a:extLst>
              <a:ext uri="{FF2B5EF4-FFF2-40B4-BE49-F238E27FC236}">
                <a16:creationId xmlns:a16="http://schemas.microsoft.com/office/drawing/2014/main" id="{10606927-3ECC-4A12-9173-AA147AC26652}"/>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D655771F-8DC9-4736-BAFD-F966DF01144B}"/>
              </a:ext>
            </a:extLst>
          </p:cNvPr>
          <p:cNvSpPr txBox="1"/>
          <p:nvPr/>
        </p:nvSpPr>
        <p:spPr>
          <a:xfrm>
            <a:off x="457200" y="2514600"/>
            <a:ext cx="7696200" cy="2862322"/>
          </a:xfrm>
          <a:prstGeom prst="rect">
            <a:avLst/>
          </a:prstGeom>
          <a:noFill/>
        </p:spPr>
        <p:txBody>
          <a:bodyPr wrap="square" rtlCol="0">
            <a:spAutoFit/>
          </a:bodyPr>
          <a:lstStyle/>
          <a:p>
            <a:r>
              <a:rPr lang="en-US" sz="2400" dirty="0">
                <a:latin typeface="+mj-lt"/>
              </a:rPr>
              <a:t>Your questions on today’s lecture –</a:t>
            </a:r>
          </a:p>
          <a:p>
            <a:r>
              <a:rPr lang="en-US" sz="2400" dirty="0">
                <a:latin typeface="+mj-lt"/>
              </a:rPr>
              <a:t>From Gao –</a:t>
            </a:r>
          </a:p>
          <a:p>
            <a:pPr marL="342900" indent="-342900">
              <a:buAutoNum type="arabicPeriod"/>
            </a:pPr>
            <a:r>
              <a:rPr lang="en-US" dirty="0"/>
              <a:t>Does the moment of inertia tensor happen to be diagonal or always when shifting into the center of mass frame?</a:t>
            </a:r>
          </a:p>
          <a:p>
            <a:pPr marL="457200" indent="-457200">
              <a:buAutoNum type="arabicPeriod"/>
            </a:pPr>
            <a:endParaRPr lang="en-US" sz="2400" dirty="0">
              <a:latin typeface="+mj-lt"/>
            </a:endParaRPr>
          </a:p>
          <a:p>
            <a:r>
              <a:rPr lang="en-US" sz="2400" dirty="0">
                <a:latin typeface="+mj-lt"/>
              </a:rPr>
              <a:t>Comment – The moment of inertia tensor is not necessarily diagonal in the center of mass coordinate system.    Our example is a very special case.</a:t>
            </a:r>
          </a:p>
        </p:txBody>
      </p:sp>
      <p:sp>
        <p:nvSpPr>
          <p:cNvPr id="6" name="TextBox 5">
            <a:extLst>
              <a:ext uri="{FF2B5EF4-FFF2-40B4-BE49-F238E27FC236}">
                <a16:creationId xmlns:a16="http://schemas.microsoft.com/office/drawing/2014/main" id="{C47746BB-EF34-403D-BA07-B5AA4237E606}"/>
              </a:ext>
            </a:extLst>
          </p:cNvPr>
          <p:cNvSpPr txBox="1"/>
          <p:nvPr/>
        </p:nvSpPr>
        <p:spPr>
          <a:xfrm>
            <a:off x="457200" y="304800"/>
            <a:ext cx="7696200" cy="1569660"/>
          </a:xfrm>
          <a:prstGeom prst="rect">
            <a:avLst/>
          </a:prstGeom>
          <a:noFill/>
        </p:spPr>
        <p:txBody>
          <a:bodyPr wrap="square" rtlCol="0">
            <a:spAutoFit/>
          </a:bodyPr>
          <a:lstStyle/>
          <a:p>
            <a:r>
              <a:rPr lang="en-US" sz="2400" dirty="0">
                <a:latin typeface="+mj-lt"/>
              </a:rPr>
              <a:t>Reminder –</a:t>
            </a:r>
          </a:p>
          <a:p>
            <a:r>
              <a:rPr lang="en-US" sz="2400" dirty="0">
                <a:latin typeface="+mj-lt"/>
              </a:rPr>
              <a:t>      Your midterm exam is due on Monday.    If you have questions, please send me email as soon as possible.</a:t>
            </a:r>
          </a:p>
        </p:txBody>
      </p:sp>
    </p:spTree>
    <p:extLst>
      <p:ext uri="{BB962C8B-B14F-4D97-AF65-F5344CB8AC3E}">
        <p14:creationId xmlns:p14="http://schemas.microsoft.com/office/powerpoint/2010/main" val="1812370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4492" t="39535" r="24179" b="13907"/>
          <a:stretch/>
        </p:blipFill>
        <p:spPr bwMode="auto">
          <a:xfrm>
            <a:off x="1219200" y="1160317"/>
            <a:ext cx="7010400" cy="5340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304800" y="20868"/>
            <a:ext cx="7772400" cy="1200329"/>
          </a:xfrm>
          <a:prstGeom prst="rect">
            <a:avLst/>
          </a:prstGeom>
          <a:noFill/>
        </p:spPr>
        <p:txBody>
          <a:bodyPr wrap="square" rtlCol="0">
            <a:spAutoFit/>
          </a:bodyPr>
          <a:lstStyle/>
          <a:p>
            <a:r>
              <a:rPr lang="en-US" sz="2400" dirty="0">
                <a:latin typeface="+mj-lt"/>
              </a:rPr>
              <a:t>Recap -- </a:t>
            </a:r>
          </a:p>
          <a:p>
            <a:r>
              <a:rPr lang="en-US" sz="2400" dirty="0">
                <a:latin typeface="+mj-lt"/>
              </a:rPr>
              <a:t>The physics of rigid body motion;  body fixed frame vs inertial frame;   results from Chapter 2:</a:t>
            </a:r>
          </a:p>
        </p:txBody>
      </p:sp>
    </p:spTree>
    <p:extLst>
      <p:ext uri="{BB962C8B-B14F-4D97-AF65-F5344CB8AC3E}">
        <p14:creationId xmlns:p14="http://schemas.microsoft.com/office/powerpoint/2010/main" val="3752990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457200" y="228600"/>
            <a:ext cx="7696200" cy="830997"/>
          </a:xfrm>
          <a:prstGeom prst="rect">
            <a:avLst/>
          </a:prstGeom>
          <a:noFill/>
        </p:spPr>
        <p:txBody>
          <a:bodyPr wrap="square" rtlCol="0">
            <a:spAutoFit/>
          </a:bodyPr>
          <a:lstStyle/>
          <a:p>
            <a:r>
              <a:rPr lang="en-US" sz="2400" dirty="0">
                <a:latin typeface="+mj-lt"/>
              </a:rPr>
              <a:t>Recall from   Chapter 2 -- Comparison of analysis in “inertial frame” versus “non-inertial frame”</a:t>
            </a:r>
          </a:p>
        </p:txBody>
      </p:sp>
      <p:graphicFrame>
        <p:nvGraphicFramePr>
          <p:cNvPr id="6" name="Object 5"/>
          <p:cNvGraphicFramePr>
            <a:graphicFrameLocks noChangeAspect="1"/>
          </p:cNvGraphicFramePr>
          <p:nvPr>
            <p:extLst>
              <p:ext uri="{D42A27DB-BD31-4B8C-83A1-F6EECF244321}">
                <p14:modId xmlns:p14="http://schemas.microsoft.com/office/powerpoint/2010/main" val="236738354"/>
              </p:ext>
            </p:extLst>
          </p:nvPr>
        </p:nvGraphicFramePr>
        <p:xfrm>
          <a:off x="1035050" y="1059597"/>
          <a:ext cx="7073181" cy="5296753"/>
        </p:xfrm>
        <a:graphic>
          <a:graphicData uri="http://schemas.openxmlformats.org/presentationml/2006/ole">
            <mc:AlternateContent xmlns:mc="http://schemas.openxmlformats.org/markup-compatibility/2006">
              <mc:Choice xmlns:v="urn:schemas-microsoft-com:vml" Requires="v">
                <p:oleObj spid="_x0000_s255003" name="Equation" r:id="rId4" imgW="4546440" imgH="3517560" progId="Equation.DSMT4">
                  <p:embed/>
                </p:oleObj>
              </mc:Choice>
              <mc:Fallback>
                <p:oleObj name="Equation" r:id="rId4" imgW="4546440" imgH="3517560" progId="Equation.DSMT4">
                  <p:embed/>
                  <p:pic>
                    <p:nvPicPr>
                      <p:cNvPr id="6" name="Object 5"/>
                      <p:cNvPicPr>
                        <a:picLocks noChangeAspect="1" noChangeArrowheads="1"/>
                      </p:cNvPicPr>
                      <p:nvPr/>
                    </p:nvPicPr>
                    <p:blipFill>
                      <a:blip r:embed="rId5"/>
                      <a:srcRect/>
                      <a:stretch>
                        <a:fillRect/>
                      </a:stretch>
                    </p:blipFill>
                    <p:spPr bwMode="auto">
                      <a:xfrm>
                        <a:off x="1035050" y="1059597"/>
                        <a:ext cx="7073181" cy="529675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580627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323850" y="222557"/>
            <a:ext cx="6858000" cy="461665"/>
          </a:xfrm>
          <a:prstGeom prst="rect">
            <a:avLst/>
          </a:prstGeom>
          <a:noFill/>
        </p:spPr>
        <p:txBody>
          <a:bodyPr wrap="square" rtlCol="0">
            <a:spAutoFit/>
          </a:bodyPr>
          <a:lstStyle/>
          <a:p>
            <a:r>
              <a:rPr lang="en-US" sz="2400" dirty="0">
                <a:latin typeface="+mj-lt"/>
              </a:rPr>
              <a:t>Properties of the frame motion (rotation):</a:t>
            </a:r>
          </a:p>
        </p:txBody>
      </p:sp>
      <p:cxnSp>
        <p:nvCxnSpPr>
          <p:cNvPr id="7" name="Straight Arrow Connector 6"/>
          <p:cNvCxnSpPr/>
          <p:nvPr/>
        </p:nvCxnSpPr>
        <p:spPr>
          <a:xfrm>
            <a:off x="2743200" y="1676400"/>
            <a:ext cx="0" cy="2895600"/>
          </a:xfrm>
          <a:prstGeom prst="straightConnector1">
            <a:avLst/>
          </a:prstGeom>
          <a:ln w="38100">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2743200" y="4572000"/>
            <a:ext cx="3124200" cy="0"/>
          </a:xfrm>
          <a:prstGeom prst="straightConnector1">
            <a:avLst/>
          </a:prstGeom>
          <a:ln w="38100">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981200" y="1752600"/>
            <a:ext cx="762000" cy="2819400"/>
          </a:xfrm>
          <a:prstGeom prst="straightConnector1">
            <a:avLst/>
          </a:prstGeom>
          <a:ln w="38100">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2743200" y="4210050"/>
            <a:ext cx="2971800" cy="381000"/>
          </a:xfrm>
          <a:prstGeom prst="straightConnector1">
            <a:avLst/>
          </a:prstGeom>
          <a:ln w="38100">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057400" y="1219200"/>
            <a:ext cx="914400" cy="461665"/>
          </a:xfrm>
          <a:prstGeom prst="rect">
            <a:avLst/>
          </a:prstGeom>
          <a:noFill/>
        </p:spPr>
        <p:txBody>
          <a:bodyPr wrap="square" rtlCol="0">
            <a:spAutoFit/>
          </a:bodyPr>
          <a:lstStyle/>
          <a:p>
            <a:r>
              <a:rPr lang="en-US" sz="2400" i="1" dirty="0" err="1">
                <a:latin typeface="+mj-lt"/>
              </a:rPr>
              <a:t>d</a:t>
            </a:r>
            <a:r>
              <a:rPr lang="en-US" sz="2400" i="1" dirty="0" err="1">
                <a:latin typeface="Symbol" pitchFamily="18" charset="2"/>
              </a:rPr>
              <a:t>Q</a:t>
            </a:r>
            <a:endParaRPr lang="en-US" sz="2400" i="1" dirty="0">
              <a:latin typeface="Symbol" pitchFamily="18" charset="2"/>
            </a:endParaRPr>
          </a:p>
        </p:txBody>
      </p:sp>
      <p:sp>
        <p:nvSpPr>
          <p:cNvPr id="17" name="TextBox 16"/>
          <p:cNvSpPr txBox="1"/>
          <p:nvPr/>
        </p:nvSpPr>
        <p:spPr>
          <a:xfrm>
            <a:off x="5638800" y="4110335"/>
            <a:ext cx="914400" cy="461665"/>
          </a:xfrm>
          <a:prstGeom prst="rect">
            <a:avLst/>
          </a:prstGeom>
          <a:noFill/>
        </p:spPr>
        <p:txBody>
          <a:bodyPr wrap="square" rtlCol="0">
            <a:spAutoFit/>
          </a:bodyPr>
          <a:lstStyle/>
          <a:p>
            <a:r>
              <a:rPr lang="en-US" sz="2400" i="1" dirty="0" err="1">
                <a:latin typeface="+mj-lt"/>
              </a:rPr>
              <a:t>d</a:t>
            </a:r>
            <a:r>
              <a:rPr lang="en-US" sz="2400" i="1" dirty="0" err="1">
                <a:latin typeface="Symbol" pitchFamily="18" charset="2"/>
              </a:rPr>
              <a:t>Q</a:t>
            </a:r>
            <a:endParaRPr lang="en-US" sz="2400" i="1" dirty="0">
              <a:latin typeface="Symbol" pitchFamily="18" charset="2"/>
            </a:endParaRPr>
          </a:p>
        </p:txBody>
      </p:sp>
      <p:graphicFrame>
        <p:nvGraphicFramePr>
          <p:cNvPr id="18" name="Object 17"/>
          <p:cNvGraphicFramePr>
            <a:graphicFrameLocks noChangeAspect="1"/>
          </p:cNvGraphicFramePr>
          <p:nvPr>
            <p:extLst>
              <p:ext uri="{D42A27DB-BD31-4B8C-83A1-F6EECF244321}">
                <p14:modId xmlns:p14="http://schemas.microsoft.com/office/powerpoint/2010/main" val="3889615416"/>
              </p:ext>
            </p:extLst>
          </p:nvPr>
        </p:nvGraphicFramePr>
        <p:xfrm>
          <a:off x="6096000" y="4297362"/>
          <a:ext cx="355600" cy="503238"/>
        </p:xfrm>
        <a:graphic>
          <a:graphicData uri="http://schemas.openxmlformats.org/presentationml/2006/ole">
            <mc:AlternateContent xmlns:mc="http://schemas.openxmlformats.org/markup-compatibility/2006">
              <mc:Choice xmlns:v="urn:schemas-microsoft-com:vml" Requires="v">
                <p:oleObj spid="_x0000_s256152" name="数式" r:id="rId4" imgW="164880" imgH="241200" progId="Equation.3">
                  <p:embed/>
                </p:oleObj>
              </mc:Choice>
              <mc:Fallback>
                <p:oleObj name="数式" r:id="rId4" imgW="164880" imgH="241200" progId="Equation.3">
                  <p:embed/>
                  <p:pic>
                    <p:nvPicPr>
                      <p:cNvPr id="18" name="Object 17"/>
                      <p:cNvPicPr>
                        <a:picLocks noChangeAspect="1" noChangeArrowheads="1"/>
                      </p:cNvPicPr>
                      <p:nvPr/>
                    </p:nvPicPr>
                    <p:blipFill>
                      <a:blip r:embed="rId5"/>
                      <a:srcRect/>
                      <a:stretch>
                        <a:fillRect/>
                      </a:stretch>
                    </p:blipFill>
                    <p:spPr bwMode="auto">
                      <a:xfrm>
                        <a:off x="6096000" y="4297362"/>
                        <a:ext cx="355600" cy="503238"/>
                      </a:xfrm>
                      <a:prstGeom prst="rect">
                        <a:avLst/>
                      </a:prstGeom>
                      <a:noFill/>
                      <a:ln>
                        <a:noFill/>
                      </a:ln>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4062945886"/>
              </p:ext>
            </p:extLst>
          </p:nvPr>
        </p:nvGraphicFramePr>
        <p:xfrm>
          <a:off x="2832100" y="1198563"/>
          <a:ext cx="328613" cy="450850"/>
        </p:xfrm>
        <a:graphic>
          <a:graphicData uri="http://schemas.openxmlformats.org/presentationml/2006/ole">
            <mc:AlternateContent xmlns:mc="http://schemas.openxmlformats.org/markup-compatibility/2006">
              <mc:Choice xmlns:v="urn:schemas-microsoft-com:vml" Requires="v">
                <p:oleObj spid="_x0000_s256153" name="数式" r:id="rId6" imgW="152280" imgH="215640" progId="Equation.3">
                  <p:embed/>
                </p:oleObj>
              </mc:Choice>
              <mc:Fallback>
                <p:oleObj name="数式" r:id="rId6" imgW="152280" imgH="215640" progId="Equation.3">
                  <p:embed/>
                  <p:pic>
                    <p:nvPicPr>
                      <p:cNvPr id="19" name="Object 18"/>
                      <p:cNvPicPr>
                        <a:picLocks noChangeAspect="1" noChangeArrowheads="1"/>
                      </p:cNvPicPr>
                      <p:nvPr/>
                    </p:nvPicPr>
                    <p:blipFill>
                      <a:blip r:embed="rId7"/>
                      <a:srcRect/>
                      <a:stretch>
                        <a:fillRect/>
                      </a:stretch>
                    </p:blipFill>
                    <p:spPr bwMode="auto">
                      <a:xfrm>
                        <a:off x="2832100" y="1198563"/>
                        <a:ext cx="32861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353460019"/>
              </p:ext>
            </p:extLst>
          </p:nvPr>
        </p:nvGraphicFramePr>
        <p:xfrm>
          <a:off x="5176838" y="4144963"/>
          <a:ext cx="519112" cy="503237"/>
        </p:xfrm>
        <a:graphic>
          <a:graphicData uri="http://schemas.openxmlformats.org/presentationml/2006/ole">
            <mc:AlternateContent xmlns:mc="http://schemas.openxmlformats.org/markup-compatibility/2006">
              <mc:Choice xmlns:v="urn:schemas-microsoft-com:vml" Requires="v">
                <p:oleObj spid="_x0000_s256154" name="数式" r:id="rId8" imgW="241200" imgH="241200" progId="Equation.3">
                  <p:embed/>
                </p:oleObj>
              </mc:Choice>
              <mc:Fallback>
                <p:oleObj name="数式" r:id="rId8" imgW="241200" imgH="241200" progId="Equation.3">
                  <p:embed/>
                  <p:pic>
                    <p:nvPicPr>
                      <p:cNvPr id="20" name="Object 19"/>
                      <p:cNvPicPr>
                        <a:picLocks noChangeAspect="1" noChangeArrowheads="1"/>
                      </p:cNvPicPr>
                      <p:nvPr/>
                    </p:nvPicPr>
                    <p:blipFill>
                      <a:blip r:embed="rId9"/>
                      <a:srcRect/>
                      <a:stretch>
                        <a:fillRect/>
                      </a:stretch>
                    </p:blipFill>
                    <p:spPr bwMode="auto">
                      <a:xfrm>
                        <a:off x="5176838" y="4144963"/>
                        <a:ext cx="519112"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388769673"/>
              </p:ext>
            </p:extLst>
          </p:nvPr>
        </p:nvGraphicFramePr>
        <p:xfrm>
          <a:off x="2101850" y="1905000"/>
          <a:ext cx="520700" cy="450850"/>
        </p:xfrm>
        <a:graphic>
          <a:graphicData uri="http://schemas.openxmlformats.org/presentationml/2006/ole">
            <mc:AlternateContent xmlns:mc="http://schemas.openxmlformats.org/markup-compatibility/2006">
              <mc:Choice xmlns:v="urn:schemas-microsoft-com:vml" Requires="v">
                <p:oleObj spid="_x0000_s256155" name="数式" r:id="rId10" imgW="241200" imgH="215640" progId="Equation.3">
                  <p:embed/>
                </p:oleObj>
              </mc:Choice>
              <mc:Fallback>
                <p:oleObj name="数式" r:id="rId10" imgW="241200" imgH="215640" progId="Equation.3">
                  <p:embed/>
                  <p:pic>
                    <p:nvPicPr>
                      <p:cNvPr id="21" name="Object 20"/>
                      <p:cNvPicPr>
                        <a:picLocks noChangeAspect="1" noChangeArrowheads="1"/>
                      </p:cNvPicPr>
                      <p:nvPr/>
                    </p:nvPicPr>
                    <p:blipFill>
                      <a:blip r:embed="rId11"/>
                      <a:srcRect/>
                      <a:stretch>
                        <a:fillRect/>
                      </a:stretch>
                    </p:blipFill>
                    <p:spPr bwMode="auto">
                      <a:xfrm>
                        <a:off x="2101850" y="1905000"/>
                        <a:ext cx="520700"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3466026359"/>
              </p:ext>
            </p:extLst>
          </p:nvPr>
        </p:nvGraphicFramePr>
        <p:xfrm>
          <a:off x="6934200" y="1905000"/>
          <a:ext cx="1939925" cy="3709987"/>
        </p:xfrm>
        <a:graphic>
          <a:graphicData uri="http://schemas.openxmlformats.org/presentationml/2006/ole">
            <mc:AlternateContent xmlns:mc="http://schemas.openxmlformats.org/markup-compatibility/2006">
              <mc:Choice xmlns:v="urn:schemas-microsoft-com:vml" Requires="v">
                <p:oleObj spid="_x0000_s256156" name="数式" r:id="rId12" imgW="901440" imgH="1777680" progId="Equation.3">
                  <p:embed/>
                </p:oleObj>
              </mc:Choice>
              <mc:Fallback>
                <p:oleObj name="数式" r:id="rId12" imgW="901440" imgH="1777680" progId="Equation.3">
                  <p:embed/>
                  <p:pic>
                    <p:nvPicPr>
                      <p:cNvPr id="22" name="Object 21"/>
                      <p:cNvPicPr>
                        <a:picLocks noChangeAspect="1" noChangeArrowheads="1"/>
                      </p:cNvPicPr>
                      <p:nvPr/>
                    </p:nvPicPr>
                    <p:blipFill>
                      <a:blip r:embed="rId13"/>
                      <a:srcRect/>
                      <a:stretch>
                        <a:fillRect/>
                      </a:stretch>
                    </p:blipFill>
                    <p:spPr bwMode="auto">
                      <a:xfrm>
                        <a:off x="6934200" y="1905000"/>
                        <a:ext cx="1939925" cy="370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734133035"/>
              </p:ext>
            </p:extLst>
          </p:nvPr>
        </p:nvGraphicFramePr>
        <p:xfrm>
          <a:off x="217487" y="5206693"/>
          <a:ext cx="8469313" cy="1058863"/>
        </p:xfrm>
        <a:graphic>
          <a:graphicData uri="http://schemas.openxmlformats.org/presentationml/2006/ole">
            <mc:AlternateContent xmlns:mc="http://schemas.openxmlformats.org/markup-compatibility/2006">
              <mc:Choice xmlns:v="urn:schemas-microsoft-com:vml" Requires="v">
                <p:oleObj spid="_x0000_s256157" name="Equation" r:id="rId14" imgW="3936960" imgH="507960" progId="Equation.DSMT4">
                  <p:embed/>
                </p:oleObj>
              </mc:Choice>
              <mc:Fallback>
                <p:oleObj name="Equation" r:id="rId14" imgW="3936960" imgH="507960" progId="Equation.DSMT4">
                  <p:embed/>
                  <p:pic>
                    <p:nvPicPr>
                      <p:cNvPr id="6" name="Object 5"/>
                      <p:cNvPicPr>
                        <a:picLocks noChangeAspect="1" noChangeArrowheads="1"/>
                      </p:cNvPicPr>
                      <p:nvPr/>
                    </p:nvPicPr>
                    <p:blipFill>
                      <a:blip r:embed="rId15"/>
                      <a:srcRect/>
                      <a:stretch>
                        <a:fillRect/>
                      </a:stretch>
                    </p:blipFill>
                    <p:spPr bwMode="auto">
                      <a:xfrm>
                        <a:off x="217487" y="5206693"/>
                        <a:ext cx="8469313" cy="105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5901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86226726"/>
              </p:ext>
            </p:extLst>
          </p:nvPr>
        </p:nvGraphicFramePr>
        <p:xfrm>
          <a:off x="1447800" y="685800"/>
          <a:ext cx="4514850" cy="1960562"/>
        </p:xfrm>
        <a:graphic>
          <a:graphicData uri="http://schemas.openxmlformats.org/presentationml/2006/ole">
            <mc:AlternateContent xmlns:mc="http://schemas.openxmlformats.org/markup-compatibility/2006">
              <mc:Choice xmlns:v="urn:schemas-microsoft-com:vml" Requires="v">
                <p:oleObj spid="_x0000_s257076" name="数式" r:id="rId4" imgW="2095200" imgH="939600" progId="Equation.3">
                  <p:embed/>
                </p:oleObj>
              </mc:Choice>
              <mc:Fallback>
                <p:oleObj name="数式" r:id="rId4" imgW="2095200" imgH="939600" progId="Equation.3">
                  <p:embed/>
                  <p:pic>
                    <p:nvPicPr>
                      <p:cNvPr id="5" name="Object 4"/>
                      <p:cNvPicPr>
                        <a:picLocks noChangeAspect="1" noChangeArrowheads="1"/>
                      </p:cNvPicPr>
                      <p:nvPr/>
                    </p:nvPicPr>
                    <p:blipFill>
                      <a:blip r:embed="rId5"/>
                      <a:srcRect/>
                      <a:stretch>
                        <a:fillRect/>
                      </a:stretch>
                    </p:blipFill>
                    <p:spPr bwMode="auto">
                      <a:xfrm>
                        <a:off x="1447800" y="685800"/>
                        <a:ext cx="4514850" cy="196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685800" y="3200400"/>
            <a:ext cx="5105400" cy="461665"/>
          </a:xfrm>
          <a:prstGeom prst="rect">
            <a:avLst/>
          </a:prstGeom>
          <a:noFill/>
        </p:spPr>
        <p:txBody>
          <a:bodyPr wrap="square" rtlCol="0">
            <a:spAutoFit/>
          </a:bodyPr>
          <a:lstStyle/>
          <a:p>
            <a:r>
              <a:rPr lang="en-US" sz="2400" dirty="0">
                <a:latin typeface="+mj-lt"/>
              </a:rPr>
              <a:t>Effects on acceleration:</a:t>
            </a:r>
          </a:p>
        </p:txBody>
      </p:sp>
      <p:graphicFrame>
        <p:nvGraphicFramePr>
          <p:cNvPr id="7" name="Object 6"/>
          <p:cNvGraphicFramePr>
            <a:graphicFrameLocks noChangeAspect="1"/>
          </p:cNvGraphicFramePr>
          <p:nvPr>
            <p:extLst>
              <p:ext uri="{D42A27DB-BD31-4B8C-83A1-F6EECF244321}">
                <p14:modId xmlns:p14="http://schemas.microsoft.com/office/powerpoint/2010/main" val="2582640322"/>
              </p:ext>
            </p:extLst>
          </p:nvPr>
        </p:nvGraphicFramePr>
        <p:xfrm>
          <a:off x="546100" y="3922712"/>
          <a:ext cx="8293100" cy="2173288"/>
        </p:xfrm>
        <a:graphic>
          <a:graphicData uri="http://schemas.openxmlformats.org/presentationml/2006/ole">
            <mc:AlternateContent xmlns:mc="http://schemas.openxmlformats.org/markup-compatibility/2006">
              <mc:Choice xmlns:v="urn:schemas-microsoft-com:vml" Requires="v">
                <p:oleObj spid="_x0000_s257077" name="数式" r:id="rId6" imgW="3848040" imgH="1041120" progId="Equation.3">
                  <p:embed/>
                </p:oleObj>
              </mc:Choice>
              <mc:Fallback>
                <p:oleObj name="数式" r:id="rId6" imgW="3848040" imgH="1041120" progId="Equation.3">
                  <p:embed/>
                  <p:pic>
                    <p:nvPicPr>
                      <p:cNvPr id="7" name="Object 6"/>
                      <p:cNvPicPr>
                        <a:picLocks noChangeAspect="1" noChangeArrowheads="1"/>
                      </p:cNvPicPr>
                      <p:nvPr/>
                    </p:nvPicPr>
                    <p:blipFill>
                      <a:blip r:embed="rId7"/>
                      <a:srcRect/>
                      <a:stretch>
                        <a:fillRect/>
                      </a:stretch>
                    </p:blipFill>
                    <p:spPr bwMode="auto">
                      <a:xfrm>
                        <a:off x="546100" y="3922712"/>
                        <a:ext cx="8293100" cy="217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20037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p:cNvSpPr/>
          <p:nvPr/>
        </p:nvSpPr>
        <p:spPr>
          <a:xfrm>
            <a:off x="5638800" y="914400"/>
            <a:ext cx="2133600" cy="1676400"/>
          </a:xfrm>
          <a:prstGeom prst="cloud">
            <a:avLst/>
          </a:prstGeom>
          <a:pattFill prst="smConfetti">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7048500" y="1104900"/>
            <a:ext cx="381000" cy="381000"/>
          </a:xfrm>
          <a:prstGeom prst="ellipse">
            <a:avLst/>
          </a:prstGeom>
          <a:pattFill prst="smConfetti">
            <a:fgClr>
              <a:srgbClr val="FF0000"/>
            </a:fgClr>
            <a:bgClr>
              <a:srgbClr val="FFFF00"/>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10/16/2020</a:t>
            </a:r>
            <a:endParaRPr lang="en-US" dirty="0"/>
          </a:p>
        </p:txBody>
      </p:sp>
      <p:sp>
        <p:nvSpPr>
          <p:cNvPr id="3" name="Footer Placeholder 2"/>
          <p:cNvSpPr>
            <a:spLocks noGrp="1"/>
          </p:cNvSpPr>
          <p:nvPr>
            <p:ph type="ftr" sz="quarter" idx="11"/>
          </p:nvPr>
        </p:nvSpPr>
        <p:spPr/>
        <p:txBody>
          <a:bodyPr/>
          <a:lstStyle/>
          <a:p>
            <a:r>
              <a:rPr lang="en-US"/>
              <a:t>PHY 711  Fall 2020 --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273636897"/>
              </p:ext>
            </p:extLst>
          </p:nvPr>
        </p:nvGraphicFramePr>
        <p:xfrm>
          <a:off x="381000" y="685800"/>
          <a:ext cx="3933825" cy="1431925"/>
        </p:xfrm>
        <a:graphic>
          <a:graphicData uri="http://schemas.openxmlformats.org/presentationml/2006/ole">
            <mc:AlternateContent xmlns:mc="http://schemas.openxmlformats.org/markup-compatibility/2006">
              <mc:Choice xmlns:v="urn:schemas-microsoft-com:vml" Requires="v">
                <p:oleObj spid="_x0000_s258100" name="数式" r:id="rId4" imgW="1828800" imgH="685800" progId="Equation.3">
                  <p:embed/>
                </p:oleObj>
              </mc:Choice>
              <mc:Fallback>
                <p:oleObj name="数式" r:id="rId4" imgW="1828800" imgH="685800" progId="Equation.3">
                  <p:embed/>
                  <p:pic>
                    <p:nvPicPr>
                      <p:cNvPr id="5" name="Object 4"/>
                      <p:cNvPicPr>
                        <a:picLocks noChangeAspect="1" noChangeArrowheads="1"/>
                      </p:cNvPicPr>
                      <p:nvPr/>
                    </p:nvPicPr>
                    <p:blipFill>
                      <a:blip r:embed="rId5"/>
                      <a:srcRect/>
                      <a:stretch>
                        <a:fillRect/>
                      </a:stretch>
                    </p:blipFill>
                    <p:spPr bwMode="auto">
                      <a:xfrm>
                        <a:off x="381000" y="685800"/>
                        <a:ext cx="3933825"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8" name="Straight Arrow Connector 7"/>
          <p:cNvCxnSpPr/>
          <p:nvPr/>
        </p:nvCxnSpPr>
        <p:spPr>
          <a:xfrm flipH="1" flipV="1">
            <a:off x="5791200" y="381000"/>
            <a:ext cx="1905000" cy="243840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Curved Right Arrow 8"/>
          <p:cNvSpPr/>
          <p:nvPr/>
        </p:nvSpPr>
        <p:spPr>
          <a:xfrm rot="20579033">
            <a:off x="5663305" y="605934"/>
            <a:ext cx="685800" cy="3198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1" name="Straight Arrow Connector 10"/>
          <p:cNvCxnSpPr/>
          <p:nvPr/>
        </p:nvCxnSpPr>
        <p:spPr>
          <a:xfrm flipV="1">
            <a:off x="6934200" y="1295400"/>
            <a:ext cx="304800" cy="457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086600" y="1371600"/>
            <a:ext cx="381000" cy="457200"/>
          </a:xfrm>
          <a:prstGeom prst="rect">
            <a:avLst/>
          </a:prstGeom>
          <a:noFill/>
        </p:spPr>
        <p:txBody>
          <a:bodyPr wrap="square" rtlCol="0">
            <a:spAutoFit/>
          </a:bodyPr>
          <a:lstStyle/>
          <a:p>
            <a:r>
              <a:rPr lang="en-US" sz="2400" b="1" dirty="0">
                <a:latin typeface="+mj-lt"/>
              </a:rPr>
              <a:t>r</a:t>
            </a:r>
          </a:p>
        </p:txBody>
      </p:sp>
      <p:sp>
        <p:nvSpPr>
          <p:cNvPr id="14" name="TextBox 13"/>
          <p:cNvSpPr txBox="1"/>
          <p:nvPr/>
        </p:nvSpPr>
        <p:spPr>
          <a:xfrm>
            <a:off x="6324600" y="228600"/>
            <a:ext cx="381000" cy="457200"/>
          </a:xfrm>
          <a:prstGeom prst="rect">
            <a:avLst/>
          </a:prstGeom>
          <a:noFill/>
        </p:spPr>
        <p:txBody>
          <a:bodyPr wrap="square" rtlCol="0">
            <a:spAutoFit/>
          </a:bodyPr>
          <a:lstStyle/>
          <a:p>
            <a:r>
              <a:rPr lang="en-US" sz="2400" b="1" dirty="0">
                <a:latin typeface="Symbol" pitchFamily="18" charset="2"/>
              </a:rPr>
              <a:t>w</a:t>
            </a:r>
          </a:p>
        </p:txBody>
      </p:sp>
      <p:graphicFrame>
        <p:nvGraphicFramePr>
          <p:cNvPr id="15" name="Object 14"/>
          <p:cNvGraphicFramePr>
            <a:graphicFrameLocks noChangeAspect="1"/>
          </p:cNvGraphicFramePr>
          <p:nvPr>
            <p:extLst>
              <p:ext uri="{D42A27DB-BD31-4B8C-83A1-F6EECF244321}">
                <p14:modId xmlns:p14="http://schemas.microsoft.com/office/powerpoint/2010/main" val="3241363112"/>
              </p:ext>
            </p:extLst>
          </p:nvPr>
        </p:nvGraphicFramePr>
        <p:xfrm>
          <a:off x="857250" y="2438400"/>
          <a:ext cx="4781550" cy="3819525"/>
        </p:xfrm>
        <a:graphic>
          <a:graphicData uri="http://schemas.openxmlformats.org/presentationml/2006/ole">
            <mc:AlternateContent xmlns:mc="http://schemas.openxmlformats.org/markup-compatibility/2006">
              <mc:Choice xmlns:v="urn:schemas-microsoft-com:vml" Requires="v">
                <p:oleObj spid="_x0000_s258101" name="数式" r:id="rId6" imgW="2222280" imgH="1828800" progId="Equation.3">
                  <p:embed/>
                </p:oleObj>
              </mc:Choice>
              <mc:Fallback>
                <p:oleObj name="数式" r:id="rId6" imgW="2222280" imgH="1828800" progId="Equation.3">
                  <p:embed/>
                  <p:pic>
                    <p:nvPicPr>
                      <p:cNvPr id="15" name="Object 14"/>
                      <p:cNvPicPr>
                        <a:picLocks noChangeAspect="1" noChangeArrowheads="1"/>
                      </p:cNvPicPr>
                      <p:nvPr/>
                    </p:nvPicPr>
                    <p:blipFill>
                      <a:blip r:embed="rId7"/>
                      <a:srcRect/>
                      <a:stretch>
                        <a:fillRect/>
                      </a:stretch>
                    </p:blipFill>
                    <p:spPr bwMode="auto">
                      <a:xfrm>
                        <a:off x="857250" y="2438400"/>
                        <a:ext cx="4781550"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7" name="Group 16"/>
          <p:cNvGrpSpPr/>
          <p:nvPr/>
        </p:nvGrpSpPr>
        <p:grpSpPr>
          <a:xfrm>
            <a:off x="2057400" y="1295400"/>
            <a:ext cx="3200400" cy="1347401"/>
            <a:chOff x="2057400" y="1295400"/>
            <a:chExt cx="3200400" cy="1347401"/>
          </a:xfrm>
        </p:grpSpPr>
        <p:cxnSp>
          <p:nvCxnSpPr>
            <p:cNvPr id="10" name="Straight Arrow Connector 9"/>
            <p:cNvCxnSpPr/>
            <p:nvPr/>
          </p:nvCxnSpPr>
          <p:spPr>
            <a:xfrm>
              <a:off x="2057400" y="1295400"/>
              <a:ext cx="914400" cy="990600"/>
            </a:xfrm>
            <a:prstGeom prst="straightConnector1">
              <a:avLst/>
            </a:prstGeom>
            <a:ln w="57150">
              <a:solidFill>
                <a:srgbClr val="DA32AA"/>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590800" y="2181136"/>
              <a:ext cx="2667000" cy="461665"/>
            </a:xfrm>
            <a:prstGeom prst="rect">
              <a:avLst/>
            </a:prstGeom>
            <a:noFill/>
          </p:spPr>
          <p:txBody>
            <a:bodyPr wrap="square" rtlCol="0">
              <a:spAutoFit/>
            </a:bodyPr>
            <a:lstStyle/>
            <a:p>
              <a:r>
                <a:rPr lang="en-US" sz="2400" b="1" dirty="0">
                  <a:solidFill>
                    <a:srgbClr val="DA32AA"/>
                  </a:solidFill>
                  <a:latin typeface="+mj-lt"/>
                </a:rPr>
                <a:t>=0 for rigid body</a:t>
              </a:r>
            </a:p>
          </p:txBody>
        </p:sp>
      </p:grpSp>
      <p:sp>
        <p:nvSpPr>
          <p:cNvPr id="18" name="TextBox 17"/>
          <p:cNvSpPr txBox="1"/>
          <p:nvPr/>
        </p:nvSpPr>
        <p:spPr>
          <a:xfrm>
            <a:off x="352425" y="2642801"/>
            <a:ext cx="704850" cy="461665"/>
          </a:xfrm>
          <a:prstGeom prst="rect">
            <a:avLst/>
          </a:prstGeom>
          <a:noFill/>
        </p:spPr>
        <p:txBody>
          <a:bodyPr wrap="square" rtlCol="0">
            <a:spAutoFit/>
          </a:bodyPr>
          <a:lstStyle/>
          <a:p>
            <a:r>
              <a:rPr lang="en-US" sz="2400" dirty="0">
                <a:solidFill>
                  <a:srgbClr val="DA32AA"/>
                </a:solidFill>
                <a:latin typeface="+mj-lt"/>
                <a:sym typeface="Wingdings" panose="05000000000000000000" pitchFamily="2" charset="2"/>
              </a:rPr>
              <a:t></a:t>
            </a:r>
            <a:endParaRPr lang="en-US" sz="2400" dirty="0">
              <a:solidFill>
                <a:srgbClr val="DA32AA"/>
              </a:solidFill>
              <a:latin typeface="+mj-lt"/>
            </a:endParaRPr>
          </a:p>
        </p:txBody>
      </p:sp>
    </p:spTree>
    <p:extLst>
      <p:ext uri="{BB962C8B-B14F-4D97-AF65-F5344CB8AC3E}">
        <p14:creationId xmlns:p14="http://schemas.microsoft.com/office/powerpoint/2010/main" val="948940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15115</TotalTime>
  <Words>994</Words>
  <Application>Microsoft Office PowerPoint</Application>
  <PresentationFormat>On-screen Show (4:3)</PresentationFormat>
  <Paragraphs>225</Paragraphs>
  <Slides>26</Slides>
  <Notes>22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33" baseType="lpstr">
      <vt:lpstr>Arial</vt:lpstr>
      <vt:lpstr>Calibri</vt:lpstr>
      <vt:lpstr>Symbol</vt:lpstr>
      <vt:lpstr>Wingdings</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779</cp:revision>
  <cp:lastPrinted>2020-10-15T02:32:03Z</cp:lastPrinted>
  <dcterms:created xsi:type="dcterms:W3CDTF">2012-01-10T18:32:24Z</dcterms:created>
  <dcterms:modified xsi:type="dcterms:W3CDTF">2020-10-16T14:57:42Z</dcterms:modified>
</cp:coreProperties>
</file>