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54" r:id="rId3"/>
    <p:sldId id="380" r:id="rId4"/>
    <p:sldId id="381" r:id="rId5"/>
    <p:sldId id="382" r:id="rId6"/>
    <p:sldId id="383" r:id="rId7"/>
    <p:sldId id="384" r:id="rId8"/>
    <p:sldId id="385" r:id="rId9"/>
    <p:sldId id="399"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5" d="100"/>
          <a:sy n="75" d="100"/>
        </p:scale>
        <p:origin x="1452" y="7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10/14/2020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10/14/2020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simple rectangular solid with a coordinate system at the edge of the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738956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moment of inertia tensor in matrix form is a symmetric matrix and therefore can be diagonalized.   The eigenvalues are known as principal moments of inertia and the eigenvectors are known as principal axes.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557173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what happens when we evaluate the moment of inertia tensor about a different origin.   In this case, the new origin  happens to be at the center of mass.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11350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207183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for this case.     Note that I’ happens to be diagonal already,       however it is not generally true that shifting the origin for the moment of inertia would result in a diagonal matrix.</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765597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slides we will focus on the fact that each rigid body has 3 principal axes and 3 moments of inertia for a given origin.     It is often convenient to use that coordinate system to analyze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478508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the angular moment expressed in the diagonalized body fixed frame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4786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it is very difficult to express torque in this reference frame, we can readily solve problems with zero torque.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829011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general system with three distinct moment of inertia, the solutions are difficult, but simplifications occur when two moments are the same, in this I1=I2.</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989198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dependence of the symmetric top in free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882360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the rotational motion of rigid bodies as presented in Chapter 5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more general case.</a:t>
            </a:r>
          </a:p>
        </p:txBody>
      </p:sp>
      <p:sp>
        <p:nvSpPr>
          <p:cNvPr id="4" name="Slide Number Placeholder 3"/>
          <p:cNvSpPr>
            <a:spLocks noGrp="1"/>
          </p:cNvSpPr>
          <p:nvPr>
            <p:ph type="sldNum" sz="quarter" idx="10"/>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809212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Reasonable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245297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that there are conditions that allow stability for this system,.   --- to </a:t>
            </a:r>
            <a:r>
              <a:rPr lang="en-US"/>
              <a:t>be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4081221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our previous discussion of rotating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328198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the relationship between the inertial and body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6028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infinitesimal rotation.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645989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Rotational acceleration.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936650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rigid body, internal motions are negligible.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169072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group terms that depend on the body geometry – leading to the definition of the moment of inertia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132159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angular momentum can also be calculated.</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90681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10/16/2020</a:t>
            </a:r>
            <a:endParaRPr lang="en-US" dirty="0"/>
          </a:p>
        </p:txBody>
      </p:sp>
      <p:sp>
        <p:nvSpPr>
          <p:cNvPr id="8" name="Footer Placeholder 7"/>
          <p:cNvSpPr>
            <a:spLocks noGrp="1"/>
          </p:cNvSpPr>
          <p:nvPr>
            <p:ph type="ftr" sz="quarter" idx="11"/>
          </p:nvPr>
        </p:nvSpPr>
        <p:spPr/>
        <p:txBody>
          <a:bodyPr/>
          <a:lstStyle/>
          <a:p>
            <a:r>
              <a:rPr lang="en-US"/>
              <a:t>PHY 711  Fall 2020 -- Lecture 23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10/16/2020</a:t>
            </a:r>
            <a:endParaRPr lang="en-US" dirty="0"/>
          </a:p>
        </p:txBody>
      </p:sp>
      <p:sp>
        <p:nvSpPr>
          <p:cNvPr id="4" name="Footer Placeholder 3"/>
          <p:cNvSpPr>
            <a:spLocks noGrp="1"/>
          </p:cNvSpPr>
          <p:nvPr>
            <p:ph type="ftr" sz="quarter" idx="11"/>
          </p:nvPr>
        </p:nvSpPr>
        <p:spPr/>
        <p:txBody>
          <a:bodyPr/>
          <a:lstStyle/>
          <a:p>
            <a:r>
              <a:rPr lang="en-US"/>
              <a:t>PHY 711  Fall 2020 -- Lecture 23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10/16/2020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23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9.wmf"/><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11.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 Id="rId9" Type="http://schemas.openxmlformats.org/officeDocument/2006/relationships/image" Target="../media/image22.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2.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2.bin"/><Relationship Id="rId5" Type="http://schemas.openxmlformats.org/officeDocument/2006/relationships/image" Target="../media/image23.wmf"/><Relationship Id="rId4" Type="http://schemas.openxmlformats.org/officeDocument/2006/relationships/oleObject" Target="../embeddings/oleObject21.bin"/><Relationship Id="rId9" Type="http://schemas.openxmlformats.org/officeDocument/2006/relationships/image" Target="../media/image25.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5.bin"/><Relationship Id="rId11" Type="http://schemas.openxmlformats.org/officeDocument/2006/relationships/image" Target="../media/image29.wmf"/><Relationship Id="rId5" Type="http://schemas.openxmlformats.org/officeDocument/2006/relationships/image" Target="../media/image26.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8.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15.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0.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5.wmf"/><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6.wmf"/><Relationship Id="rId4" Type="http://schemas.openxmlformats.org/officeDocument/2006/relationships/oleObject" Target="../embeddings/oleObject3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8.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6.bin"/><Relationship Id="rId5" Type="http://schemas.openxmlformats.org/officeDocument/2006/relationships/image" Target="../media/image37.wmf"/><Relationship Id="rId4" Type="http://schemas.openxmlformats.org/officeDocument/2006/relationships/oleObject" Target="../embeddings/oleObject35.bin"/><Relationship Id="rId9" Type="http://schemas.openxmlformats.org/officeDocument/2006/relationships/image" Target="../media/image39.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19.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9.bin"/><Relationship Id="rId5" Type="http://schemas.openxmlformats.org/officeDocument/2006/relationships/image" Target="../media/image40.wmf"/><Relationship Id="rId4" Type="http://schemas.openxmlformats.org/officeDocument/2006/relationships/oleObject" Target="../embeddings/oleObject38.bin"/><Relationship Id="rId9" Type="http://schemas.openxmlformats.org/officeDocument/2006/relationships/image" Target="../media/image42.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2.bin"/><Relationship Id="rId5" Type="http://schemas.openxmlformats.org/officeDocument/2006/relationships/image" Target="../media/image43.wmf"/><Relationship Id="rId4" Type="http://schemas.openxmlformats.org/officeDocument/2006/relationships/oleObject" Target="../embeddings/oleObject4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4.bin"/><Relationship Id="rId5" Type="http://schemas.openxmlformats.org/officeDocument/2006/relationships/image" Target="../media/image45.wmf"/><Relationship Id="rId4" Type="http://schemas.openxmlformats.org/officeDocument/2006/relationships/oleObject" Target="../embeddings/oleObject4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6.bin"/><Relationship Id="rId5" Type="http://schemas.openxmlformats.org/officeDocument/2006/relationships/image" Target="../media/image47.wmf"/><Relationship Id="rId4" Type="http://schemas.openxmlformats.org/officeDocument/2006/relationships/oleObject" Target="../embeddings/oleObject45.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notesSlide" Target="../notesSlides/notesSlide5.xml"/><Relationship Id="rId7" Type="http://schemas.openxmlformats.org/officeDocument/2006/relationships/image" Target="../media/image5.wmf"/><Relationship Id="rId12"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 Id="rId9"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17693"/>
            <a:ext cx="9144000" cy="507831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2400" b="1" dirty="0"/>
          </a:p>
          <a:p>
            <a:pPr algn="ctr"/>
            <a:r>
              <a:rPr lang="en-US" sz="2800" b="1" dirty="0"/>
              <a:t>Plan for Lecture 23: Rigid bodies -- Chap. 5 (F &amp;W)</a:t>
            </a:r>
            <a:endParaRPr lang="en-US" sz="2800" b="1" dirty="0">
              <a:solidFill>
                <a:schemeClr val="folHlink"/>
              </a:solidFill>
            </a:endParaRPr>
          </a:p>
          <a:p>
            <a:pPr marL="1428750" lvl="3" indent="-514350">
              <a:spcBef>
                <a:spcPct val="50000"/>
              </a:spcBef>
              <a:buFont typeface="+mj-lt"/>
              <a:buAutoNum type="arabicPeriod"/>
            </a:pPr>
            <a:r>
              <a:rPr lang="en-US" sz="3200" b="1" dirty="0">
                <a:solidFill>
                  <a:schemeClr val="folHlink"/>
                </a:solidFill>
              </a:rPr>
              <a:t>Rigid body motion</a:t>
            </a:r>
            <a:endParaRPr lang="en-US" sz="3200" b="1" dirty="0">
              <a:solidFill>
                <a:schemeClr val="folHlink"/>
              </a:solidFill>
              <a:sym typeface="Wingdings" pitchFamily="2" charset="2"/>
            </a:endParaRPr>
          </a:p>
          <a:p>
            <a:pPr marL="1428750" lvl="3" indent="-514350">
              <a:spcBef>
                <a:spcPct val="50000"/>
              </a:spcBef>
              <a:buFont typeface="+mj-lt"/>
              <a:buAutoNum type="arabicPeriod"/>
            </a:pPr>
            <a:r>
              <a:rPr lang="en-US" sz="3200" b="1" dirty="0">
                <a:solidFill>
                  <a:schemeClr val="folHlink"/>
                </a:solidFill>
                <a:sym typeface="Wingdings" pitchFamily="2" charset="2"/>
              </a:rPr>
              <a:t>Moment of inertia tensor</a:t>
            </a:r>
          </a:p>
          <a:p>
            <a:pPr marL="1428750" lvl="3" indent="-514350">
              <a:spcBef>
                <a:spcPct val="50000"/>
              </a:spcBef>
              <a:buFont typeface="+mj-lt"/>
              <a:buAutoNum type="arabicPeriod"/>
            </a:pPr>
            <a:r>
              <a:rPr lang="en-US" sz="3200" b="1" dirty="0">
                <a:solidFill>
                  <a:schemeClr val="folHlink"/>
                </a:solidFill>
                <a:sym typeface="Wingdings" pitchFamily="2" charset="2"/>
              </a:rPr>
              <a:t>Torque free motion</a:t>
            </a: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pSp>
        <p:nvGrpSpPr>
          <p:cNvPr id="18" name="Group 17"/>
          <p:cNvGrpSpPr/>
          <p:nvPr/>
        </p:nvGrpSpPr>
        <p:grpSpPr>
          <a:xfrm>
            <a:off x="228600" y="76200"/>
            <a:ext cx="4800600" cy="4428530"/>
            <a:chOff x="1143000" y="452735"/>
            <a:chExt cx="4800600" cy="4428530"/>
          </a:xfrm>
        </p:grpSpPr>
        <p:sp>
          <p:nvSpPr>
            <p:cNvPr id="5" name="Cube 4"/>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6" name="TextBox 15"/>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7" name="TextBox 16"/>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aphicFrame>
        <p:nvGraphicFramePr>
          <p:cNvPr id="19" name="Object 18"/>
          <p:cNvGraphicFramePr>
            <a:graphicFrameLocks noChangeAspect="1"/>
          </p:cNvGraphicFramePr>
          <p:nvPr>
            <p:extLst>
              <p:ext uri="{D42A27DB-BD31-4B8C-83A1-F6EECF244321}">
                <p14:modId xmlns:p14="http://schemas.microsoft.com/office/powerpoint/2010/main" val="3997390061"/>
              </p:ext>
            </p:extLst>
          </p:nvPr>
        </p:nvGraphicFramePr>
        <p:xfrm>
          <a:off x="2962275" y="3840163"/>
          <a:ext cx="5953125" cy="2389187"/>
        </p:xfrm>
        <a:graphic>
          <a:graphicData uri="http://schemas.openxmlformats.org/presentationml/2006/ole">
            <mc:AlternateContent xmlns:mc="http://schemas.openxmlformats.org/markup-compatibility/2006">
              <mc:Choice xmlns:v="urn:schemas-microsoft-com:vml" Requires="v">
                <p:oleObj spid="_x0000_s260110" name="数式" r:id="rId4" imgW="2768400" imgH="1143000" progId="Equation.3">
                  <p:embed/>
                </p:oleObj>
              </mc:Choice>
              <mc:Fallback>
                <p:oleObj name="数式" r:id="rId4" imgW="2768400" imgH="1143000" progId="Equation.3">
                  <p:embed/>
                  <p:pic>
                    <p:nvPicPr>
                      <p:cNvPr id="19" name="Object 18"/>
                      <p:cNvPicPr>
                        <a:picLocks noChangeAspect="1" noChangeArrowheads="1"/>
                      </p:cNvPicPr>
                      <p:nvPr/>
                    </p:nvPicPr>
                    <p:blipFill>
                      <a:blip r:embed="rId5"/>
                      <a:srcRect/>
                      <a:stretch>
                        <a:fillRect/>
                      </a:stretch>
                    </p:blipFill>
                    <p:spPr bwMode="auto">
                      <a:xfrm>
                        <a:off x="2962275" y="3840163"/>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133600" y="152400"/>
            <a:ext cx="5410200" cy="461665"/>
          </a:xfrm>
          <a:prstGeom prst="rect">
            <a:avLst/>
          </a:prstGeom>
          <a:noFill/>
        </p:spPr>
        <p:txBody>
          <a:bodyPr wrap="square" rtlCol="0">
            <a:spAutoFit/>
          </a:bodyPr>
          <a:lstStyle/>
          <a:p>
            <a:r>
              <a:rPr lang="en-US" sz="2400" dirty="0">
                <a:latin typeface="+mj-lt"/>
              </a:rPr>
              <a:t>Example:</a:t>
            </a:r>
          </a:p>
        </p:txBody>
      </p:sp>
    </p:spTree>
    <p:extLst>
      <p:ext uri="{BB962C8B-B14F-4D97-AF65-F5344CB8AC3E}">
        <p14:creationId xmlns:p14="http://schemas.microsoft.com/office/powerpoint/2010/main" val="226185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609600" y="533400"/>
            <a:ext cx="7010400" cy="1200329"/>
          </a:xfrm>
          <a:prstGeom prst="rect">
            <a:avLst/>
          </a:prstGeom>
          <a:noFill/>
        </p:spPr>
        <p:txBody>
          <a:bodyPr wrap="square" rtlCol="0">
            <a:spAutoFit/>
          </a:bodyPr>
          <a:lstStyle/>
          <a:p>
            <a:r>
              <a:rPr lang="en-US" sz="2400" dirty="0">
                <a:latin typeface="+mj-lt"/>
              </a:rPr>
              <a:t>Properties of moment of inertia tensor:</a:t>
            </a:r>
          </a:p>
          <a:p>
            <a:pPr marL="800100" lvl="1" indent="-342900">
              <a:buFont typeface="Wingdings" pitchFamily="2" charset="2"/>
              <a:buChar char="Ø"/>
            </a:pPr>
            <a:r>
              <a:rPr lang="en-US" sz="2400" dirty="0">
                <a:latin typeface="+mj-lt"/>
              </a:rPr>
              <a:t>Symmetric matrix </a:t>
            </a:r>
            <a:r>
              <a:rPr lang="en-US" sz="2400" dirty="0">
                <a:latin typeface="+mj-lt"/>
                <a:sym typeface="Wingdings" pitchFamily="2" charset="2"/>
              </a:rPr>
              <a:t>real eigenvalues </a:t>
            </a:r>
            <a:r>
              <a:rPr lang="en-US" sz="2400" i="1" dirty="0">
                <a:latin typeface="+mj-lt"/>
                <a:sym typeface="Wingdings" pitchFamily="2" charset="2"/>
              </a:rPr>
              <a:t>I</a:t>
            </a:r>
            <a:r>
              <a:rPr lang="en-US" sz="2400" i="1" baseline="-25000" dirty="0">
                <a:latin typeface="+mj-lt"/>
                <a:sym typeface="Wingdings" pitchFamily="2" charset="2"/>
              </a:rPr>
              <a:t>1</a:t>
            </a:r>
            <a:r>
              <a:rPr lang="en-US" sz="2400" i="1" dirty="0">
                <a:latin typeface="+mj-lt"/>
                <a:sym typeface="Wingdings" pitchFamily="2" charset="2"/>
              </a:rPr>
              <a:t>,I</a:t>
            </a:r>
            <a:r>
              <a:rPr lang="en-US" sz="2400" i="1" baseline="-25000" dirty="0">
                <a:latin typeface="+mj-lt"/>
                <a:sym typeface="Wingdings" pitchFamily="2" charset="2"/>
              </a:rPr>
              <a:t>2</a:t>
            </a:r>
            <a:r>
              <a:rPr lang="en-US" sz="2400" i="1" dirty="0">
                <a:latin typeface="+mj-lt"/>
                <a:sym typeface="Wingdings" pitchFamily="2" charset="2"/>
              </a:rPr>
              <a:t>,I</a:t>
            </a:r>
            <a:r>
              <a:rPr lang="en-US" sz="2400" i="1" baseline="-25000" dirty="0">
                <a:latin typeface="+mj-lt"/>
                <a:sym typeface="Wingdings" pitchFamily="2" charset="2"/>
              </a:rPr>
              <a:t>3</a:t>
            </a:r>
          </a:p>
          <a:p>
            <a:pPr marL="800100" lvl="1" indent="-342900">
              <a:buFont typeface="Wingdings" pitchFamily="2" charset="2"/>
              <a:buChar char="Ø"/>
            </a:pPr>
            <a:r>
              <a:rPr lang="en-US" sz="2400" i="1" dirty="0">
                <a:latin typeface="+mj-lt"/>
                <a:sym typeface="Wingdings" pitchFamily="2" charset="2"/>
              </a:rPr>
              <a:t>                             </a:t>
            </a:r>
            <a:r>
              <a:rPr lang="en-US" sz="2400" dirty="0">
                <a:latin typeface="+mj-lt"/>
                <a:sym typeface="Wingdings" pitchFamily="2" charset="2"/>
              </a:rPr>
              <a:t>orthogonal eigenvectors</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18890413"/>
              </p:ext>
            </p:extLst>
          </p:nvPr>
        </p:nvGraphicFramePr>
        <p:xfrm>
          <a:off x="990600" y="1733729"/>
          <a:ext cx="3360737" cy="530225"/>
        </p:xfrm>
        <a:graphic>
          <a:graphicData uri="http://schemas.openxmlformats.org/presentationml/2006/ole">
            <mc:AlternateContent xmlns:mc="http://schemas.openxmlformats.org/markup-compatibility/2006">
              <mc:Choice xmlns:v="urn:schemas-microsoft-com:vml" Requires="v">
                <p:oleObj spid="_x0000_s261158" name="数式" r:id="rId4" imgW="1562040" imgH="253800" progId="Equation.3">
                  <p:embed/>
                </p:oleObj>
              </mc:Choice>
              <mc:Fallback>
                <p:oleObj name="数式" r:id="rId4" imgW="1562040" imgH="253800" progId="Equation.3">
                  <p:embed/>
                  <p:pic>
                    <p:nvPicPr>
                      <p:cNvPr id="6" name="Object 5"/>
                      <p:cNvPicPr>
                        <a:picLocks noChangeAspect="1" noChangeArrowheads="1"/>
                      </p:cNvPicPr>
                      <p:nvPr/>
                    </p:nvPicPr>
                    <p:blipFill>
                      <a:blip r:embed="rId5"/>
                      <a:srcRect/>
                      <a:stretch>
                        <a:fillRect/>
                      </a:stretch>
                    </p:blipFill>
                    <p:spPr bwMode="auto">
                      <a:xfrm>
                        <a:off x="990600" y="1733729"/>
                        <a:ext cx="33607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84451124"/>
              </p:ext>
            </p:extLst>
          </p:nvPr>
        </p:nvGraphicFramePr>
        <p:xfrm>
          <a:off x="640080" y="2514600"/>
          <a:ext cx="5953125" cy="2389187"/>
        </p:xfrm>
        <a:graphic>
          <a:graphicData uri="http://schemas.openxmlformats.org/presentationml/2006/ole">
            <mc:AlternateContent xmlns:mc="http://schemas.openxmlformats.org/markup-compatibility/2006">
              <mc:Choice xmlns:v="urn:schemas-microsoft-com:vml" Requires="v">
                <p:oleObj spid="_x0000_s261159" name="数式" r:id="rId6" imgW="2768400" imgH="1143000" progId="Equation.3">
                  <p:embed/>
                </p:oleObj>
              </mc:Choice>
              <mc:Fallback>
                <p:oleObj name="数式" r:id="rId6" imgW="2768400" imgH="1143000" progId="Equation.3">
                  <p:embed/>
                  <p:pic>
                    <p:nvPicPr>
                      <p:cNvPr id="7"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080" y="2514600"/>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83461998"/>
              </p:ext>
            </p:extLst>
          </p:nvPr>
        </p:nvGraphicFramePr>
        <p:xfrm>
          <a:off x="1231900" y="4727575"/>
          <a:ext cx="5626100" cy="1673225"/>
        </p:xfrm>
        <a:graphic>
          <a:graphicData uri="http://schemas.openxmlformats.org/presentationml/2006/ole">
            <mc:AlternateContent xmlns:mc="http://schemas.openxmlformats.org/markup-compatibility/2006">
              <mc:Choice xmlns:v="urn:schemas-microsoft-com:vml" Requires="v">
                <p:oleObj spid="_x0000_s261160" name="数式" r:id="rId8" imgW="2616120" imgH="799920" progId="Equation.3">
                  <p:embed/>
                </p:oleObj>
              </mc:Choice>
              <mc:Fallback>
                <p:oleObj name="数式" r:id="rId8" imgW="2616120" imgH="799920" progId="Equation.3">
                  <p:embed/>
                  <p:pic>
                    <p:nvPicPr>
                      <p:cNvPr id="8" name="Object 7"/>
                      <p:cNvPicPr>
                        <a:picLocks noChangeAspect="1" noChangeArrowheads="1"/>
                      </p:cNvPicPr>
                      <p:nvPr/>
                    </p:nvPicPr>
                    <p:blipFill>
                      <a:blip r:embed="rId9"/>
                      <a:srcRect/>
                      <a:stretch>
                        <a:fillRect/>
                      </a:stretch>
                    </p:blipFill>
                    <p:spPr bwMode="auto">
                      <a:xfrm>
                        <a:off x="1231900" y="4727575"/>
                        <a:ext cx="56261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76139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33400" y="304800"/>
            <a:ext cx="6858000" cy="461665"/>
          </a:xfrm>
          <a:prstGeom prst="rect">
            <a:avLst/>
          </a:prstGeom>
          <a:noFill/>
        </p:spPr>
        <p:txBody>
          <a:bodyPr wrap="square" rtlCol="0">
            <a:spAutoFit/>
          </a:bodyPr>
          <a:lstStyle/>
          <a:p>
            <a:r>
              <a:rPr lang="en-US" sz="2400" dirty="0">
                <a:latin typeface="+mj-lt"/>
              </a:rPr>
              <a:t>Changing origin of rotation</a:t>
            </a:r>
          </a:p>
        </p:txBody>
      </p:sp>
      <p:graphicFrame>
        <p:nvGraphicFramePr>
          <p:cNvPr id="29" name="Object 28"/>
          <p:cNvGraphicFramePr>
            <a:graphicFrameLocks noChangeAspect="1"/>
          </p:cNvGraphicFramePr>
          <p:nvPr>
            <p:extLst>
              <p:ext uri="{D42A27DB-BD31-4B8C-83A1-F6EECF244321}">
                <p14:modId xmlns:p14="http://schemas.microsoft.com/office/powerpoint/2010/main" val="1192080367"/>
              </p:ext>
            </p:extLst>
          </p:nvPr>
        </p:nvGraphicFramePr>
        <p:xfrm>
          <a:off x="5029200" y="762000"/>
          <a:ext cx="3987800" cy="1539875"/>
        </p:xfrm>
        <a:graphic>
          <a:graphicData uri="http://schemas.openxmlformats.org/presentationml/2006/ole">
            <mc:AlternateContent xmlns:mc="http://schemas.openxmlformats.org/markup-compatibility/2006">
              <mc:Choice xmlns:v="urn:schemas-microsoft-com:vml" Requires="v">
                <p:oleObj spid="_x0000_s262182" name="数式" r:id="rId4" imgW="1854000" imgH="736560" progId="Equation.3">
                  <p:embed/>
                </p:oleObj>
              </mc:Choice>
              <mc:Fallback>
                <p:oleObj name="数式" r:id="rId4" imgW="1854000" imgH="736560" progId="Equation.3">
                  <p:embed/>
                  <p:pic>
                    <p:nvPicPr>
                      <p:cNvPr id="29" name="Object 28"/>
                      <p:cNvPicPr>
                        <a:picLocks noChangeAspect="1" noChangeArrowheads="1"/>
                      </p:cNvPicPr>
                      <p:nvPr/>
                    </p:nvPicPr>
                    <p:blipFill>
                      <a:blip r:embed="rId5"/>
                      <a:srcRect/>
                      <a:stretch>
                        <a:fillRect/>
                      </a:stretch>
                    </p:blipFill>
                    <p:spPr bwMode="auto">
                      <a:xfrm>
                        <a:off x="5029200" y="762000"/>
                        <a:ext cx="39878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026959855"/>
              </p:ext>
            </p:extLst>
          </p:nvPr>
        </p:nvGraphicFramePr>
        <p:xfrm>
          <a:off x="5116513" y="2438400"/>
          <a:ext cx="3659187" cy="2468563"/>
        </p:xfrm>
        <a:graphic>
          <a:graphicData uri="http://schemas.openxmlformats.org/presentationml/2006/ole">
            <mc:AlternateContent xmlns:mc="http://schemas.openxmlformats.org/markup-compatibility/2006">
              <mc:Choice xmlns:v="urn:schemas-microsoft-com:vml" Requires="v">
                <p:oleObj spid="_x0000_s262183" name="数式" r:id="rId6" imgW="1701720" imgH="1180800" progId="Equation.3">
                  <p:embed/>
                </p:oleObj>
              </mc:Choice>
              <mc:Fallback>
                <p:oleObj name="数式" r:id="rId6" imgW="1701720" imgH="1180800" progId="Equation.3">
                  <p:embed/>
                  <p:pic>
                    <p:nvPicPr>
                      <p:cNvPr id="33" name="Object 32"/>
                      <p:cNvPicPr>
                        <a:picLocks noChangeAspect="1" noChangeArrowheads="1"/>
                      </p:cNvPicPr>
                      <p:nvPr/>
                    </p:nvPicPr>
                    <p:blipFill>
                      <a:blip r:embed="rId7"/>
                      <a:srcRect/>
                      <a:stretch>
                        <a:fillRect/>
                      </a:stretch>
                    </p:blipFill>
                    <p:spPr bwMode="auto">
                      <a:xfrm>
                        <a:off x="5116513" y="2438400"/>
                        <a:ext cx="3659187"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68533751"/>
              </p:ext>
            </p:extLst>
          </p:nvPr>
        </p:nvGraphicFramePr>
        <p:xfrm>
          <a:off x="644525" y="5486400"/>
          <a:ext cx="7977188" cy="530225"/>
        </p:xfrm>
        <a:graphic>
          <a:graphicData uri="http://schemas.openxmlformats.org/presentationml/2006/ole">
            <mc:AlternateContent xmlns:mc="http://schemas.openxmlformats.org/markup-compatibility/2006">
              <mc:Choice xmlns:v="urn:schemas-microsoft-com:vml" Requires="v">
                <p:oleObj spid="_x0000_s262184" name="数式" r:id="rId8" imgW="3708360" imgH="253800" progId="Equation.3">
                  <p:embed/>
                </p:oleObj>
              </mc:Choice>
              <mc:Fallback>
                <p:oleObj name="数式" r:id="rId8" imgW="3708360" imgH="253800" progId="Equation.3">
                  <p:embed/>
                  <p:pic>
                    <p:nvPicPr>
                      <p:cNvPr id="34" name="Object 33"/>
                      <p:cNvPicPr>
                        <a:picLocks noChangeAspect="1" noChangeArrowheads="1"/>
                      </p:cNvPicPr>
                      <p:nvPr/>
                    </p:nvPicPr>
                    <p:blipFill>
                      <a:blip r:embed="rId9"/>
                      <a:srcRect/>
                      <a:stretch>
                        <a:fillRect/>
                      </a:stretch>
                    </p:blipFill>
                    <p:spPr bwMode="auto">
                      <a:xfrm>
                        <a:off x="644525" y="5486400"/>
                        <a:ext cx="7977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8" name="Group 37"/>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28" name="Group 27"/>
              <p:cNvGrpSpPr/>
              <p:nvPr/>
            </p:nvGrpSpPr>
            <p:grpSpPr>
              <a:xfrm>
                <a:off x="228600" y="753070"/>
                <a:ext cx="4800600" cy="4428530"/>
                <a:chOff x="228600" y="753070"/>
                <a:chExt cx="4800600" cy="4428530"/>
              </a:xfrm>
            </p:grpSpPr>
            <p:grpSp>
              <p:nvGrpSpPr>
                <p:cNvPr id="6" name="Group 5"/>
                <p:cNvGrpSpPr/>
                <p:nvPr/>
              </p:nvGrpSpPr>
              <p:grpSpPr>
                <a:xfrm>
                  <a:off x="228600" y="753070"/>
                  <a:ext cx="4800600" cy="4428530"/>
                  <a:chOff x="1143000" y="452735"/>
                  <a:chExt cx="4800600" cy="4428530"/>
                </a:xfrm>
              </p:grpSpPr>
              <p:sp>
                <p:nvSpPr>
                  <p:cNvPr id="7" name="Cube 6"/>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2" name="TextBox 11"/>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3" name="TextBox 12"/>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4" name="TextBox 13"/>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5" name="TextBox 14"/>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6" name="TextBox 15"/>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27" name="Group 26"/>
                <p:cNvGrpSpPr/>
                <p:nvPr/>
              </p:nvGrpSpPr>
              <p:grpSpPr>
                <a:xfrm>
                  <a:off x="1905000" y="983902"/>
                  <a:ext cx="2138362" cy="2826098"/>
                  <a:chOff x="1905000" y="983902"/>
                  <a:chExt cx="2138362" cy="2826098"/>
                </a:xfrm>
              </p:grpSpPr>
              <p:cxnSp>
                <p:nvCxnSpPr>
                  <p:cNvPr id="18" name="Straight Arrow Connector 17"/>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25" name="TextBox 24"/>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26" name="TextBox 25"/>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1" name="Straight Arrow Connector 30"/>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7" name="Group 36"/>
            <p:cNvGrpSpPr/>
            <p:nvPr/>
          </p:nvGrpSpPr>
          <p:grpSpPr>
            <a:xfrm>
              <a:off x="548258" y="2281535"/>
              <a:ext cx="2123504" cy="995065"/>
              <a:chOff x="548258" y="2281535"/>
              <a:chExt cx="2123504" cy="995065"/>
            </a:xfrm>
          </p:grpSpPr>
          <p:cxnSp>
            <p:nvCxnSpPr>
              <p:cNvPr id="21" name="Straight Arrow Connector 2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6" name="TextBox 35"/>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396801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3845216205"/>
              </p:ext>
            </p:extLst>
          </p:nvPr>
        </p:nvGraphicFramePr>
        <p:xfrm>
          <a:off x="373063" y="457200"/>
          <a:ext cx="7975600" cy="530225"/>
        </p:xfrm>
        <a:graphic>
          <a:graphicData uri="http://schemas.openxmlformats.org/presentationml/2006/ole">
            <mc:AlternateContent xmlns:mc="http://schemas.openxmlformats.org/markup-compatibility/2006">
              <mc:Choice xmlns:v="urn:schemas-microsoft-com:vml" Requires="v">
                <p:oleObj spid="_x0000_s263218" name="数式" r:id="rId4" imgW="3708360" imgH="253800" progId="Equation.3">
                  <p:embed/>
                </p:oleObj>
              </mc:Choice>
              <mc:Fallback>
                <p:oleObj name="数式" r:id="rId4" imgW="3708360" imgH="253800" progId="Equation.3">
                  <p:embed/>
                  <p:pic>
                    <p:nvPicPr>
                      <p:cNvPr id="27" name="Object 26"/>
                      <p:cNvPicPr>
                        <a:picLocks noChangeAspect="1" noChangeArrowheads="1"/>
                      </p:cNvPicPr>
                      <p:nvPr/>
                    </p:nvPicPr>
                    <p:blipFill>
                      <a:blip r:embed="rId5"/>
                      <a:srcRect/>
                      <a:stretch>
                        <a:fillRect/>
                      </a:stretch>
                    </p:blipFill>
                    <p:spPr bwMode="auto">
                      <a:xfrm>
                        <a:off x="373063" y="457200"/>
                        <a:ext cx="79756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829360775"/>
              </p:ext>
            </p:extLst>
          </p:nvPr>
        </p:nvGraphicFramePr>
        <p:xfrm>
          <a:off x="4448175" y="1392238"/>
          <a:ext cx="4314825" cy="954087"/>
        </p:xfrm>
        <a:graphic>
          <a:graphicData uri="http://schemas.openxmlformats.org/presentationml/2006/ole">
            <mc:AlternateContent xmlns:mc="http://schemas.openxmlformats.org/markup-compatibility/2006">
              <mc:Choice xmlns:v="urn:schemas-microsoft-com:vml" Requires="v">
                <p:oleObj spid="_x0000_s263219" name="数式" r:id="rId6" imgW="2006280" imgH="457200" progId="Equation.3">
                  <p:embed/>
                </p:oleObj>
              </mc:Choice>
              <mc:Fallback>
                <p:oleObj name="数式" r:id="rId6" imgW="2006280" imgH="457200" progId="Equation.3">
                  <p:embed/>
                  <p:pic>
                    <p:nvPicPr>
                      <p:cNvPr id="29" name="Object 28"/>
                      <p:cNvPicPr>
                        <a:picLocks noChangeAspect="1" noChangeArrowheads="1"/>
                      </p:cNvPicPr>
                      <p:nvPr/>
                    </p:nvPicPr>
                    <p:blipFill>
                      <a:blip r:embed="rId7"/>
                      <a:srcRect/>
                      <a:stretch>
                        <a:fillRect/>
                      </a:stretch>
                    </p:blipFill>
                    <p:spPr bwMode="auto">
                      <a:xfrm>
                        <a:off x="4448175" y="1392238"/>
                        <a:ext cx="43148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646293592"/>
              </p:ext>
            </p:extLst>
          </p:nvPr>
        </p:nvGraphicFramePr>
        <p:xfrm>
          <a:off x="4568825" y="2514600"/>
          <a:ext cx="3659188" cy="530225"/>
        </p:xfrm>
        <a:graphic>
          <a:graphicData uri="http://schemas.openxmlformats.org/presentationml/2006/ole">
            <mc:AlternateContent xmlns:mc="http://schemas.openxmlformats.org/markup-compatibility/2006">
              <mc:Choice xmlns:v="urn:schemas-microsoft-com:vml" Requires="v">
                <p:oleObj spid="_x0000_s263220" name="数式" r:id="rId8" imgW="1701720" imgH="253800" progId="Equation.3">
                  <p:embed/>
                </p:oleObj>
              </mc:Choice>
              <mc:Fallback>
                <p:oleObj name="数式" r:id="rId8" imgW="1701720" imgH="253800" progId="Equation.3">
                  <p:embed/>
                  <p:pic>
                    <p:nvPicPr>
                      <p:cNvPr id="30" name="Object 29"/>
                      <p:cNvPicPr>
                        <a:picLocks noChangeAspect="1" noChangeArrowheads="1"/>
                      </p:cNvPicPr>
                      <p:nvPr/>
                    </p:nvPicPr>
                    <p:blipFill>
                      <a:blip r:embed="rId9"/>
                      <a:srcRect/>
                      <a:stretch>
                        <a:fillRect/>
                      </a:stretch>
                    </p:blipFill>
                    <p:spPr bwMode="auto">
                      <a:xfrm>
                        <a:off x="4568825" y="2514600"/>
                        <a:ext cx="3659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952063099"/>
              </p:ext>
            </p:extLst>
          </p:nvPr>
        </p:nvGraphicFramePr>
        <p:xfrm>
          <a:off x="3994150" y="3478213"/>
          <a:ext cx="5067300" cy="3095625"/>
        </p:xfrm>
        <a:graphic>
          <a:graphicData uri="http://schemas.openxmlformats.org/presentationml/2006/ole">
            <mc:AlternateContent xmlns:mc="http://schemas.openxmlformats.org/markup-compatibility/2006">
              <mc:Choice xmlns:v="urn:schemas-microsoft-com:vml" Requires="v">
                <p:oleObj spid="_x0000_s263221" name="Equation" r:id="rId10" imgW="2869920" imgH="1803240" progId="Equation.DSMT4">
                  <p:embed/>
                </p:oleObj>
              </mc:Choice>
              <mc:Fallback>
                <p:oleObj name="Equation" r:id="rId10" imgW="2869920" imgH="1803240" progId="Equation.DSMT4">
                  <p:embed/>
                  <p:pic>
                    <p:nvPicPr>
                      <p:cNvPr id="31" name="Object 30"/>
                      <p:cNvPicPr>
                        <a:picLocks noChangeAspect="1" noChangeArrowheads="1"/>
                      </p:cNvPicPr>
                      <p:nvPr/>
                    </p:nvPicPr>
                    <p:blipFill>
                      <a:blip r:embed="rId11"/>
                      <a:srcRect/>
                      <a:stretch>
                        <a:fillRect/>
                      </a:stretch>
                    </p:blipFill>
                    <p:spPr bwMode="auto">
                      <a:xfrm>
                        <a:off x="3994150" y="3478213"/>
                        <a:ext cx="5067300" cy="3095625"/>
                      </a:xfrm>
                      <a:prstGeom prst="rect">
                        <a:avLst/>
                      </a:prstGeom>
                      <a:noFill/>
                      <a:ln>
                        <a:noFill/>
                      </a:ln>
                    </p:spPr>
                  </p:pic>
                </p:oleObj>
              </mc:Fallback>
            </mc:AlternateContent>
          </a:graphicData>
        </a:graphic>
      </p:graphicFrame>
      <p:grpSp>
        <p:nvGrpSpPr>
          <p:cNvPr id="32" name="Group 31"/>
          <p:cNvGrpSpPr/>
          <p:nvPr/>
        </p:nvGrpSpPr>
        <p:grpSpPr>
          <a:xfrm>
            <a:off x="228600" y="981670"/>
            <a:ext cx="4800600" cy="4428530"/>
            <a:chOff x="228600" y="753070"/>
            <a:chExt cx="4800600" cy="4428530"/>
          </a:xfrm>
        </p:grpSpPr>
        <p:grpSp>
          <p:nvGrpSpPr>
            <p:cNvPr id="33" name="Group 32"/>
            <p:cNvGrpSpPr/>
            <p:nvPr/>
          </p:nvGrpSpPr>
          <p:grpSpPr>
            <a:xfrm>
              <a:off x="228600" y="753070"/>
              <a:ext cx="4800600" cy="4428530"/>
              <a:chOff x="228600" y="753070"/>
              <a:chExt cx="4800600" cy="4428530"/>
            </a:xfrm>
          </p:grpSpPr>
          <p:grpSp>
            <p:nvGrpSpPr>
              <p:cNvPr id="39" name="Group 38"/>
              <p:cNvGrpSpPr/>
              <p:nvPr/>
            </p:nvGrpSpPr>
            <p:grpSpPr>
              <a:xfrm>
                <a:off x="228600" y="753070"/>
                <a:ext cx="4800600" cy="4428530"/>
                <a:chOff x="228600" y="753070"/>
                <a:chExt cx="4800600" cy="4428530"/>
              </a:xfrm>
            </p:grpSpPr>
            <p:grpSp>
              <p:nvGrpSpPr>
                <p:cNvPr id="42" name="Group 41"/>
                <p:cNvGrpSpPr/>
                <p:nvPr/>
              </p:nvGrpSpPr>
              <p:grpSpPr>
                <a:xfrm>
                  <a:off x="228600" y="753070"/>
                  <a:ext cx="4800600" cy="4428530"/>
                  <a:chOff x="1143000" y="452735"/>
                  <a:chExt cx="4800600" cy="4428530"/>
                </a:xfrm>
              </p:grpSpPr>
              <p:sp>
                <p:nvSpPr>
                  <p:cNvPr id="50" name="Cube 49"/>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5" name="TextBox 54"/>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6" name="TextBox 55"/>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7" name="TextBox 56"/>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8" name="TextBox 57"/>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9" name="TextBox 58"/>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43" name="Group 42"/>
                <p:cNvGrpSpPr/>
                <p:nvPr/>
              </p:nvGrpSpPr>
              <p:grpSpPr>
                <a:xfrm>
                  <a:off x="1905000" y="983902"/>
                  <a:ext cx="2138362" cy="2826098"/>
                  <a:chOff x="1905000" y="983902"/>
                  <a:chExt cx="2138362" cy="2826098"/>
                </a:xfrm>
              </p:grpSpPr>
              <p:cxnSp>
                <p:nvCxnSpPr>
                  <p:cNvPr id="44" name="Straight Arrow Connector 43"/>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8" name="TextBox 47"/>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9" name="TextBox 48"/>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40" name="Straight Arrow Connector 39"/>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4" name="Group 33"/>
            <p:cNvGrpSpPr/>
            <p:nvPr/>
          </p:nvGrpSpPr>
          <p:grpSpPr>
            <a:xfrm>
              <a:off x="548258" y="2281535"/>
              <a:ext cx="2123504" cy="995065"/>
              <a:chOff x="548258" y="2281535"/>
              <a:chExt cx="2123504" cy="995065"/>
            </a:xfrm>
          </p:grpSpPr>
          <p:cxnSp>
            <p:nvCxnSpPr>
              <p:cNvPr id="35" name="Straight Arrow Connector 34"/>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8" name="TextBox 37"/>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2254865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2747120853"/>
              </p:ext>
            </p:extLst>
          </p:nvPr>
        </p:nvGraphicFramePr>
        <p:xfrm>
          <a:off x="1681162" y="4397070"/>
          <a:ext cx="7851775" cy="2155825"/>
        </p:xfrm>
        <a:graphic>
          <a:graphicData uri="http://schemas.openxmlformats.org/presentationml/2006/ole">
            <mc:AlternateContent xmlns:mc="http://schemas.openxmlformats.org/markup-compatibility/2006">
              <mc:Choice xmlns:v="urn:schemas-microsoft-com:vml" Requires="v">
                <p:oleObj spid="_x0000_s264206" name="Equation" r:id="rId4" imgW="3149280" imgH="888840" progId="Equation.DSMT4">
                  <p:embed/>
                </p:oleObj>
              </mc:Choice>
              <mc:Fallback>
                <p:oleObj name="Equation" r:id="rId4" imgW="3149280" imgH="888840" progId="Equation.DSMT4">
                  <p:embed/>
                  <p:pic>
                    <p:nvPicPr>
                      <p:cNvPr id="27" name="Object 26"/>
                      <p:cNvPicPr>
                        <a:picLocks noChangeAspect="1" noChangeArrowheads="1"/>
                      </p:cNvPicPr>
                      <p:nvPr/>
                    </p:nvPicPr>
                    <p:blipFill>
                      <a:blip r:embed="rId5"/>
                      <a:srcRect/>
                      <a:stretch>
                        <a:fillRect/>
                      </a:stretch>
                    </p:blipFill>
                    <p:spPr bwMode="auto">
                      <a:xfrm>
                        <a:off x="1681162" y="4397070"/>
                        <a:ext cx="7851775" cy="2155825"/>
                      </a:xfrm>
                      <a:prstGeom prst="rect">
                        <a:avLst/>
                      </a:prstGeom>
                      <a:noFill/>
                      <a:ln>
                        <a:noFill/>
                      </a:ln>
                    </p:spPr>
                  </p:pic>
                </p:oleObj>
              </mc:Fallback>
            </mc:AlternateContent>
          </a:graphicData>
        </a:graphic>
      </p:graphicFrame>
      <p:grpSp>
        <p:nvGrpSpPr>
          <p:cNvPr id="28" name="Group 27"/>
          <p:cNvGrpSpPr/>
          <p:nvPr/>
        </p:nvGrpSpPr>
        <p:grpSpPr>
          <a:xfrm>
            <a:off x="228600" y="753070"/>
            <a:ext cx="4800600" cy="4428530"/>
            <a:chOff x="228600" y="753070"/>
            <a:chExt cx="4800600" cy="4428530"/>
          </a:xfrm>
        </p:grpSpPr>
        <p:grpSp>
          <p:nvGrpSpPr>
            <p:cNvPr id="29" name="Group 28"/>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38" name="Group 37"/>
                <p:cNvGrpSpPr/>
                <p:nvPr/>
              </p:nvGrpSpPr>
              <p:grpSpPr>
                <a:xfrm>
                  <a:off x="228600" y="753070"/>
                  <a:ext cx="4800600" cy="4428530"/>
                  <a:chOff x="1143000" y="452735"/>
                  <a:chExt cx="4800600" cy="4428530"/>
                </a:xfrm>
              </p:grpSpPr>
              <p:sp>
                <p:nvSpPr>
                  <p:cNvPr id="46" name="Cube 45"/>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1" name="TextBox 50"/>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2" name="TextBox 51"/>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3" name="TextBox 52"/>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4" name="TextBox 53"/>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5" name="TextBox 54"/>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39" name="Group 38"/>
                <p:cNvGrpSpPr/>
                <p:nvPr/>
              </p:nvGrpSpPr>
              <p:grpSpPr>
                <a:xfrm>
                  <a:off x="1905000" y="983902"/>
                  <a:ext cx="2138362" cy="2826098"/>
                  <a:chOff x="1905000" y="983902"/>
                  <a:chExt cx="2138362" cy="2826098"/>
                </a:xfrm>
              </p:grpSpPr>
              <p:cxnSp>
                <p:nvCxnSpPr>
                  <p:cNvPr id="40" name="Straight Arrow Connector 39"/>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4" name="TextBox 43"/>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5" name="TextBox 44"/>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6" name="Straight Arrow Connector 35"/>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0" name="Group 29"/>
            <p:cNvGrpSpPr/>
            <p:nvPr/>
          </p:nvGrpSpPr>
          <p:grpSpPr>
            <a:xfrm>
              <a:off x="548258" y="2281535"/>
              <a:ext cx="2123504" cy="995065"/>
              <a:chOff x="548258" y="2281535"/>
              <a:chExt cx="2123504" cy="995065"/>
            </a:xfrm>
          </p:grpSpPr>
          <p:cxnSp>
            <p:nvCxnSpPr>
              <p:cNvPr id="31" name="Straight Arrow Connector 3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4" name="TextBox 33"/>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
        <p:nvSpPr>
          <p:cNvPr id="5" name="TextBox 4"/>
          <p:cNvSpPr txBox="1"/>
          <p:nvPr/>
        </p:nvSpPr>
        <p:spPr>
          <a:xfrm>
            <a:off x="4129658" y="983902"/>
            <a:ext cx="5014342" cy="1569660"/>
          </a:xfrm>
          <a:prstGeom prst="rect">
            <a:avLst/>
          </a:prstGeom>
          <a:noFill/>
        </p:spPr>
        <p:txBody>
          <a:bodyPr wrap="square" rtlCol="0">
            <a:spAutoFit/>
          </a:bodyPr>
          <a:lstStyle/>
          <a:p>
            <a:r>
              <a:rPr lang="en-US" sz="2400" dirty="0">
                <a:latin typeface="+mj-lt"/>
              </a:rPr>
              <a:t>Note: This is a special case; changing the center of rotation does not necessarily result in a diagonal </a:t>
            </a:r>
            <a:r>
              <a:rPr lang="en-US" sz="2400" b="1" dirty="0">
                <a:latin typeface="+mj-lt"/>
              </a:rPr>
              <a:t>I’</a:t>
            </a:r>
          </a:p>
        </p:txBody>
      </p:sp>
    </p:spTree>
    <p:extLst>
      <p:ext uri="{BB962C8B-B14F-4D97-AF65-F5344CB8AC3E}">
        <p14:creationId xmlns:p14="http://schemas.microsoft.com/office/powerpoint/2010/main" val="1946043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85800" y="381000"/>
            <a:ext cx="7010400" cy="461665"/>
          </a:xfrm>
          <a:prstGeom prst="rect">
            <a:avLst/>
          </a:prstGeom>
          <a:noFill/>
        </p:spPr>
        <p:txBody>
          <a:bodyPr wrap="square" rtlCol="0">
            <a:spAutoFit/>
          </a:bodyPr>
          <a:lstStyle/>
          <a:p>
            <a:r>
              <a:rPr lang="en-US" sz="2400" dirty="0">
                <a:latin typeface="+mj-lt"/>
              </a:rPr>
              <a:t>Descriptions of rotation about a given origin</a:t>
            </a:r>
          </a:p>
        </p:txBody>
      </p:sp>
      <p:graphicFrame>
        <p:nvGraphicFramePr>
          <p:cNvPr id="6" name="Object 5"/>
          <p:cNvGraphicFramePr>
            <a:graphicFrameLocks noChangeAspect="1"/>
          </p:cNvGraphicFramePr>
          <p:nvPr>
            <p:extLst>
              <p:ext uri="{D42A27DB-BD31-4B8C-83A1-F6EECF244321}">
                <p14:modId xmlns:p14="http://schemas.microsoft.com/office/powerpoint/2010/main" val="4276430366"/>
              </p:ext>
            </p:extLst>
          </p:nvPr>
        </p:nvGraphicFramePr>
        <p:xfrm>
          <a:off x="700087" y="1066800"/>
          <a:ext cx="7980363" cy="4953000"/>
        </p:xfrm>
        <a:graphic>
          <a:graphicData uri="http://schemas.openxmlformats.org/presentationml/2006/ole">
            <mc:AlternateContent xmlns:mc="http://schemas.openxmlformats.org/markup-compatibility/2006">
              <mc:Choice xmlns:v="urn:schemas-microsoft-com:vml" Requires="v">
                <p:oleObj spid="_x0000_s265262" name="数式" r:id="rId4" imgW="3200400" imgH="2044440" progId="Equation.3">
                  <p:embed/>
                </p:oleObj>
              </mc:Choice>
              <mc:Fallback>
                <p:oleObj name="数式" r:id="rId4" imgW="3200400" imgH="2044440" progId="Equation.3">
                  <p:embed/>
                  <p:pic>
                    <p:nvPicPr>
                      <p:cNvPr id="6" name="Object 5"/>
                      <p:cNvPicPr>
                        <a:picLocks noChangeAspect="1" noChangeArrowheads="1"/>
                      </p:cNvPicPr>
                      <p:nvPr/>
                    </p:nvPicPr>
                    <p:blipFill>
                      <a:blip r:embed="rId5"/>
                      <a:srcRect/>
                      <a:stretch>
                        <a:fillRect/>
                      </a:stretch>
                    </p:blipFill>
                    <p:spPr bwMode="auto">
                      <a:xfrm>
                        <a:off x="700087" y="1066800"/>
                        <a:ext cx="79803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loud 6"/>
          <p:cNvSpPr/>
          <p:nvPr/>
        </p:nvSpPr>
        <p:spPr>
          <a:xfrm>
            <a:off x="5638800" y="4343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flipV="1">
            <a:off x="5791200" y="3810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Curved Right Arrow 9"/>
          <p:cNvSpPr/>
          <p:nvPr/>
        </p:nvSpPr>
        <p:spPr>
          <a:xfrm rot="20579033">
            <a:off x="5663305" y="4034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858000" y="5121275"/>
            <a:ext cx="533400" cy="60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3657600"/>
            <a:ext cx="381000" cy="457200"/>
          </a:xfrm>
          <a:prstGeom prst="rect">
            <a:avLst/>
          </a:prstGeom>
          <a:noFill/>
        </p:spPr>
        <p:txBody>
          <a:bodyPr wrap="square" rtlCol="0">
            <a:spAutoFit/>
          </a:bodyPr>
          <a:lstStyle/>
          <a:p>
            <a:r>
              <a:rPr lang="en-US" sz="2400" b="1" dirty="0">
                <a:latin typeface="Symbol" pitchFamily="18" charset="2"/>
              </a:rPr>
              <a:t>w</a:t>
            </a:r>
          </a:p>
        </p:txBody>
      </p:sp>
      <p:cxnSp>
        <p:nvCxnSpPr>
          <p:cNvPr id="16" name="Straight Arrow Connector 15"/>
          <p:cNvCxnSpPr/>
          <p:nvPr/>
        </p:nvCxnSpPr>
        <p:spPr>
          <a:xfrm flipH="1" flipV="1">
            <a:off x="6819900" y="4547200"/>
            <a:ext cx="38100" cy="634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743700" y="5181600"/>
            <a:ext cx="114300" cy="342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3967288232"/>
              </p:ext>
            </p:extLst>
          </p:nvPr>
        </p:nvGraphicFramePr>
        <p:xfrm>
          <a:off x="7339013" y="4854575"/>
          <a:ext cx="366712" cy="496888"/>
        </p:xfrm>
        <a:graphic>
          <a:graphicData uri="http://schemas.openxmlformats.org/presentationml/2006/ole">
            <mc:AlternateContent xmlns:mc="http://schemas.openxmlformats.org/markup-compatibility/2006">
              <mc:Choice xmlns:v="urn:schemas-microsoft-com:vml" Requires="v">
                <p:oleObj spid="_x0000_s265263" name="Equation" r:id="rId6" imgW="215640" imgH="291960" progId="Equation.DSMT4">
                  <p:embed/>
                </p:oleObj>
              </mc:Choice>
              <mc:Fallback>
                <p:oleObj name="Equation" r:id="rId6" imgW="215640" imgH="291960" progId="Equation.DSMT4">
                  <p:embed/>
                  <p:pic>
                    <p:nvPicPr>
                      <p:cNvPr id="22" name="Object 21"/>
                      <p:cNvPicPr/>
                      <p:nvPr/>
                    </p:nvPicPr>
                    <p:blipFill>
                      <a:blip r:embed="rId7"/>
                      <a:stretch>
                        <a:fillRect/>
                      </a:stretch>
                    </p:blipFill>
                    <p:spPr>
                      <a:xfrm>
                        <a:off x="7339013" y="4854575"/>
                        <a:ext cx="366712" cy="496888"/>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716451166"/>
              </p:ext>
            </p:extLst>
          </p:nvPr>
        </p:nvGraphicFramePr>
        <p:xfrm>
          <a:off x="6629400" y="5427980"/>
          <a:ext cx="323850" cy="496570"/>
        </p:xfrm>
        <a:graphic>
          <a:graphicData uri="http://schemas.openxmlformats.org/presentationml/2006/ole">
            <mc:AlternateContent xmlns:mc="http://schemas.openxmlformats.org/markup-compatibility/2006">
              <mc:Choice xmlns:v="urn:schemas-microsoft-com:vml" Requires="v">
                <p:oleObj spid="_x0000_s265264" name="Equation" r:id="rId8" imgW="190440" imgH="291960" progId="Equation.DSMT4">
                  <p:embed/>
                </p:oleObj>
              </mc:Choice>
              <mc:Fallback>
                <p:oleObj name="Equation" r:id="rId8" imgW="190440" imgH="291960" progId="Equation.DSMT4">
                  <p:embed/>
                  <p:pic>
                    <p:nvPicPr>
                      <p:cNvPr id="23" name="Object 22"/>
                      <p:cNvPicPr/>
                      <p:nvPr/>
                    </p:nvPicPr>
                    <p:blipFill>
                      <a:blip r:embed="rId9"/>
                      <a:stretch>
                        <a:fillRect/>
                      </a:stretch>
                    </p:blipFill>
                    <p:spPr>
                      <a:xfrm>
                        <a:off x="6629400" y="5427980"/>
                        <a:ext cx="323850" cy="49657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704621297"/>
              </p:ext>
            </p:extLst>
          </p:nvPr>
        </p:nvGraphicFramePr>
        <p:xfrm>
          <a:off x="6904038" y="4379913"/>
          <a:ext cx="346075" cy="496887"/>
        </p:xfrm>
        <a:graphic>
          <a:graphicData uri="http://schemas.openxmlformats.org/presentationml/2006/ole">
            <mc:AlternateContent xmlns:mc="http://schemas.openxmlformats.org/markup-compatibility/2006">
              <mc:Choice xmlns:v="urn:schemas-microsoft-com:vml" Requires="v">
                <p:oleObj spid="_x0000_s265265" name="Equation" r:id="rId10" imgW="203040" imgH="291960" progId="Equation.DSMT4">
                  <p:embed/>
                </p:oleObj>
              </mc:Choice>
              <mc:Fallback>
                <p:oleObj name="Equation" r:id="rId10" imgW="203040" imgH="291960" progId="Equation.DSMT4">
                  <p:embed/>
                  <p:pic>
                    <p:nvPicPr>
                      <p:cNvPr id="24" name="Object 23"/>
                      <p:cNvPicPr/>
                      <p:nvPr/>
                    </p:nvPicPr>
                    <p:blipFill>
                      <a:blip r:embed="rId11"/>
                      <a:stretch>
                        <a:fillRect/>
                      </a:stretch>
                    </p:blipFill>
                    <p:spPr>
                      <a:xfrm>
                        <a:off x="6904038" y="4379913"/>
                        <a:ext cx="346075" cy="496887"/>
                      </a:xfrm>
                      <a:prstGeom prst="rect">
                        <a:avLst/>
                      </a:prstGeom>
                    </p:spPr>
                  </p:pic>
                </p:oleObj>
              </mc:Fallback>
            </mc:AlternateContent>
          </a:graphicData>
        </a:graphic>
      </p:graphicFrame>
    </p:spTree>
    <p:extLst>
      <p:ext uri="{BB962C8B-B14F-4D97-AF65-F5344CB8AC3E}">
        <p14:creationId xmlns:p14="http://schemas.microsoft.com/office/powerpoint/2010/main" val="1235529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41291770"/>
              </p:ext>
            </p:extLst>
          </p:nvPr>
        </p:nvGraphicFramePr>
        <p:xfrm>
          <a:off x="338138" y="614363"/>
          <a:ext cx="8075612" cy="5599112"/>
        </p:xfrm>
        <a:graphic>
          <a:graphicData uri="http://schemas.openxmlformats.org/presentationml/2006/ole">
            <mc:AlternateContent xmlns:mc="http://schemas.openxmlformats.org/markup-compatibility/2006">
              <mc:Choice xmlns:v="urn:schemas-microsoft-com:vml" Requires="v">
                <p:oleObj spid="_x0000_s266254" name="Equation" r:id="rId4" imgW="3238200" imgH="2311200" progId="Equation.DSMT4">
                  <p:embed/>
                </p:oleObj>
              </mc:Choice>
              <mc:Fallback>
                <p:oleObj name="Equation" r:id="rId4" imgW="3238200" imgH="2311200" progId="Equation.DSMT4">
                  <p:embed/>
                  <p:pic>
                    <p:nvPicPr>
                      <p:cNvPr id="6" name="Object 5"/>
                      <p:cNvPicPr>
                        <a:picLocks noChangeAspect="1" noChangeArrowheads="1"/>
                      </p:cNvPicPr>
                      <p:nvPr/>
                    </p:nvPicPr>
                    <p:blipFill>
                      <a:blip r:embed="rId5"/>
                      <a:srcRect/>
                      <a:stretch>
                        <a:fillRect/>
                      </a:stretch>
                    </p:blipFill>
                    <p:spPr bwMode="auto">
                      <a:xfrm>
                        <a:off x="338138" y="614363"/>
                        <a:ext cx="8075612" cy="559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665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99590665"/>
              </p:ext>
            </p:extLst>
          </p:nvPr>
        </p:nvGraphicFramePr>
        <p:xfrm>
          <a:off x="381000" y="1143000"/>
          <a:ext cx="8488362" cy="4306888"/>
        </p:xfrm>
        <a:graphic>
          <a:graphicData uri="http://schemas.openxmlformats.org/presentationml/2006/ole">
            <mc:AlternateContent xmlns:mc="http://schemas.openxmlformats.org/markup-compatibility/2006">
              <mc:Choice xmlns:v="urn:schemas-microsoft-com:vml" Requires="v">
                <p:oleObj spid="_x0000_s267277" name="数式" r:id="rId4" imgW="3403440" imgH="1777680" progId="Equation.3">
                  <p:embed/>
                </p:oleObj>
              </mc:Choice>
              <mc:Fallback>
                <p:oleObj name="数式" r:id="rId4" imgW="3403440" imgH="1777680" progId="Equation.3">
                  <p:embed/>
                  <p:pic>
                    <p:nvPicPr>
                      <p:cNvPr id="6" name="Object 5"/>
                      <p:cNvPicPr>
                        <a:picLocks noChangeAspect="1" noChangeArrowheads="1"/>
                      </p:cNvPicPr>
                      <p:nvPr/>
                    </p:nvPicPr>
                    <p:blipFill>
                      <a:blip r:embed="rId5"/>
                      <a:srcRect/>
                      <a:stretch>
                        <a:fillRect/>
                      </a:stretch>
                    </p:blipFill>
                    <p:spPr bwMode="auto">
                      <a:xfrm>
                        <a:off x="381000" y="1143000"/>
                        <a:ext cx="8488362"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1400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70667211"/>
              </p:ext>
            </p:extLst>
          </p:nvPr>
        </p:nvGraphicFramePr>
        <p:xfrm>
          <a:off x="4762" y="142387"/>
          <a:ext cx="9215438" cy="2462212"/>
        </p:xfrm>
        <a:graphic>
          <a:graphicData uri="http://schemas.openxmlformats.org/presentationml/2006/ole">
            <mc:AlternateContent xmlns:mc="http://schemas.openxmlformats.org/markup-compatibility/2006">
              <mc:Choice xmlns:v="urn:schemas-microsoft-com:vml" Requires="v">
                <p:oleObj spid="_x0000_s268323"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4762" y="142387"/>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17816749"/>
              </p:ext>
            </p:extLst>
          </p:nvPr>
        </p:nvGraphicFramePr>
        <p:xfrm>
          <a:off x="685800" y="2813999"/>
          <a:ext cx="5699125" cy="3508375"/>
        </p:xfrm>
        <a:graphic>
          <a:graphicData uri="http://schemas.openxmlformats.org/presentationml/2006/ole">
            <mc:AlternateContent xmlns:mc="http://schemas.openxmlformats.org/markup-compatibility/2006">
              <mc:Choice xmlns:v="urn:schemas-microsoft-com:vml" Requires="v">
                <p:oleObj spid="_x0000_s268324" name="数式" r:id="rId6" imgW="2286000" imgH="1447560" progId="Equation.3">
                  <p:embed/>
                </p:oleObj>
              </mc:Choice>
              <mc:Fallback>
                <p:oleObj name="数式" r:id="rId6" imgW="2286000" imgH="1447560" progId="Equation.3">
                  <p:embed/>
                  <p:pic>
                    <p:nvPicPr>
                      <p:cNvPr id="6" name="Object 5"/>
                      <p:cNvPicPr>
                        <a:picLocks noChangeAspect="1" noChangeArrowheads="1"/>
                      </p:cNvPicPr>
                      <p:nvPr/>
                    </p:nvPicPr>
                    <p:blipFill>
                      <a:blip r:embed="rId7"/>
                      <a:srcRect/>
                      <a:stretch>
                        <a:fillRect/>
                      </a:stretch>
                    </p:blipFill>
                    <p:spPr bwMode="auto">
                      <a:xfrm>
                        <a:off x="685800" y="2813999"/>
                        <a:ext cx="56991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7979189"/>
              </p:ext>
            </p:extLst>
          </p:nvPr>
        </p:nvGraphicFramePr>
        <p:xfrm>
          <a:off x="6096000" y="5105400"/>
          <a:ext cx="1739900" cy="1231900"/>
        </p:xfrm>
        <a:graphic>
          <a:graphicData uri="http://schemas.openxmlformats.org/presentationml/2006/ole">
            <mc:AlternateContent xmlns:mc="http://schemas.openxmlformats.org/markup-compatibility/2006">
              <mc:Choice xmlns:v="urn:schemas-microsoft-com:vml" Requires="v">
                <p:oleObj spid="_x0000_s268325" name="数式" r:id="rId8" imgW="698400" imgH="507960" progId="Equation.3">
                  <p:embed/>
                </p:oleObj>
              </mc:Choice>
              <mc:Fallback>
                <p:oleObj name="数式" r:id="rId8" imgW="698400" imgH="507960" progId="Equation.3">
                  <p:embed/>
                  <p:pic>
                    <p:nvPicPr>
                      <p:cNvPr id="7" name="Object 6"/>
                      <p:cNvPicPr>
                        <a:picLocks noChangeAspect="1" noChangeArrowheads="1"/>
                      </p:cNvPicPr>
                      <p:nvPr/>
                    </p:nvPicPr>
                    <p:blipFill>
                      <a:blip r:embed="rId9"/>
                      <a:srcRect/>
                      <a:stretch>
                        <a:fillRect/>
                      </a:stretch>
                    </p:blipFill>
                    <p:spPr bwMode="auto">
                      <a:xfrm>
                        <a:off x="6096000" y="5105400"/>
                        <a:ext cx="1739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52400" y="281940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40108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381000" y="457200"/>
            <a:ext cx="8229600" cy="461665"/>
          </a:xfrm>
          <a:prstGeom prst="rect">
            <a:avLst/>
          </a:prstGeom>
          <a:noFill/>
        </p:spPr>
        <p:txBody>
          <a:bodyPr wrap="square" rtlCol="0">
            <a:spAutoFit/>
          </a:bodyPr>
          <a:lstStyle/>
          <a:p>
            <a:r>
              <a:rPr lang="en-US" sz="2400" dirty="0">
                <a:latin typeface="+mj-lt"/>
              </a:rPr>
              <a:t>Solution of Euler equations for a symmetric top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45678897"/>
              </p:ext>
            </p:extLst>
          </p:nvPr>
        </p:nvGraphicFramePr>
        <p:xfrm>
          <a:off x="1036163" y="918865"/>
          <a:ext cx="5517037" cy="3321848"/>
        </p:xfrm>
        <a:graphic>
          <a:graphicData uri="http://schemas.openxmlformats.org/presentationml/2006/ole">
            <mc:AlternateContent xmlns:mc="http://schemas.openxmlformats.org/markup-compatibility/2006">
              <mc:Choice xmlns:v="urn:schemas-microsoft-com:vml" Requires="v">
                <p:oleObj spid="_x0000_s269347" name="Equation" r:id="rId4" imgW="3327120" imgH="2057400" progId="Equation.DSMT4">
                  <p:embed/>
                </p:oleObj>
              </mc:Choice>
              <mc:Fallback>
                <p:oleObj name="Equation" r:id="rId4" imgW="3327120" imgH="2057400" progId="Equation.DSMT4">
                  <p:embed/>
                  <p:pic>
                    <p:nvPicPr>
                      <p:cNvPr id="6" name="Object 5"/>
                      <p:cNvPicPr>
                        <a:picLocks noChangeAspect="1" noChangeArrowheads="1"/>
                      </p:cNvPicPr>
                      <p:nvPr/>
                    </p:nvPicPr>
                    <p:blipFill>
                      <a:blip r:embed="rId5"/>
                      <a:srcRect/>
                      <a:stretch>
                        <a:fillRect/>
                      </a:stretch>
                    </p:blipFill>
                    <p:spPr bwMode="auto">
                      <a:xfrm>
                        <a:off x="1036163" y="918865"/>
                        <a:ext cx="5517037" cy="332184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63329157"/>
              </p:ext>
            </p:extLst>
          </p:nvPr>
        </p:nvGraphicFramePr>
        <p:xfrm>
          <a:off x="1062087" y="4155546"/>
          <a:ext cx="4845050" cy="1014413"/>
        </p:xfrm>
        <a:graphic>
          <a:graphicData uri="http://schemas.openxmlformats.org/presentationml/2006/ole">
            <mc:AlternateContent xmlns:mc="http://schemas.openxmlformats.org/markup-compatibility/2006">
              <mc:Choice xmlns:v="urn:schemas-microsoft-com:vml" Requires="v">
                <p:oleObj spid="_x0000_s269348" name="数式" r:id="rId6" imgW="1942920" imgH="419040" progId="Equation.3">
                  <p:embed/>
                </p:oleObj>
              </mc:Choice>
              <mc:Fallback>
                <p:oleObj name="数式" r:id="rId6" imgW="1942920" imgH="419040" progId="Equation.3">
                  <p:embed/>
                  <p:pic>
                    <p:nvPicPr>
                      <p:cNvPr id="8" name="Object 7"/>
                      <p:cNvPicPr>
                        <a:picLocks noChangeAspect="1" noChangeArrowheads="1"/>
                      </p:cNvPicPr>
                      <p:nvPr/>
                    </p:nvPicPr>
                    <p:blipFill>
                      <a:blip r:embed="rId7"/>
                      <a:srcRect/>
                      <a:stretch>
                        <a:fillRect/>
                      </a:stretch>
                    </p:blipFill>
                    <p:spPr bwMode="auto">
                      <a:xfrm>
                        <a:off x="1062087" y="4155546"/>
                        <a:ext cx="48450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5110668"/>
              </p:ext>
            </p:extLst>
          </p:nvPr>
        </p:nvGraphicFramePr>
        <p:xfrm>
          <a:off x="1143000" y="5169959"/>
          <a:ext cx="6967537" cy="1108075"/>
        </p:xfrm>
        <a:graphic>
          <a:graphicData uri="http://schemas.openxmlformats.org/presentationml/2006/ole">
            <mc:AlternateContent xmlns:mc="http://schemas.openxmlformats.org/markup-compatibility/2006">
              <mc:Choice xmlns:v="urn:schemas-microsoft-com:vml" Requires="v">
                <p:oleObj spid="_x0000_s269349" name="数式" r:id="rId8" imgW="2793960" imgH="457200" progId="Equation.3">
                  <p:embed/>
                </p:oleObj>
              </mc:Choice>
              <mc:Fallback>
                <p:oleObj name="数式" r:id="rId8" imgW="2793960" imgH="457200" progId="Equation.3">
                  <p:embed/>
                  <p:pic>
                    <p:nvPicPr>
                      <p:cNvPr id="9" name="Object 8"/>
                      <p:cNvPicPr>
                        <a:picLocks noChangeAspect="1" noChangeArrowheads="1"/>
                      </p:cNvPicPr>
                      <p:nvPr/>
                    </p:nvPicPr>
                    <p:blipFill>
                      <a:blip r:embed="rId9"/>
                      <a:srcRect/>
                      <a:stretch>
                        <a:fillRect/>
                      </a:stretch>
                    </p:blipFill>
                    <p:spPr bwMode="auto">
                      <a:xfrm>
                        <a:off x="1143000" y="5169959"/>
                        <a:ext cx="69675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5715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930E21B-5701-49F6-9F41-0DEDB500831E}"/>
              </a:ext>
            </a:extLst>
          </p:cNvPr>
          <p:cNvPicPr>
            <a:picLocks noChangeAspect="1"/>
          </p:cNvPicPr>
          <p:nvPr/>
        </p:nvPicPr>
        <p:blipFill>
          <a:blip r:embed="rId3"/>
          <a:stretch>
            <a:fillRect/>
          </a:stretch>
        </p:blipFill>
        <p:spPr>
          <a:xfrm>
            <a:off x="532354" y="1066800"/>
            <a:ext cx="8611645" cy="5035696"/>
          </a:xfrm>
          <a:prstGeom prst="rect">
            <a:avLst/>
          </a:prstGeom>
        </p:spPr>
      </p:pic>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303754" y="5410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51442321"/>
              </p:ext>
            </p:extLst>
          </p:nvPr>
        </p:nvGraphicFramePr>
        <p:xfrm>
          <a:off x="0" y="136525"/>
          <a:ext cx="9215438" cy="2462212"/>
        </p:xfrm>
        <a:graphic>
          <a:graphicData uri="http://schemas.openxmlformats.org/presentationml/2006/ole">
            <mc:AlternateContent xmlns:mc="http://schemas.openxmlformats.org/markup-compatibility/2006">
              <mc:Choice xmlns:v="urn:schemas-microsoft-com:vml" Requires="v">
                <p:oleObj spid="_x0000_s270360"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0" y="136525"/>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77700451"/>
              </p:ext>
            </p:extLst>
          </p:nvPr>
        </p:nvGraphicFramePr>
        <p:xfrm>
          <a:off x="1219200" y="2504465"/>
          <a:ext cx="6705600" cy="4344894"/>
        </p:xfrm>
        <a:graphic>
          <a:graphicData uri="http://schemas.openxmlformats.org/presentationml/2006/ole">
            <mc:AlternateContent xmlns:mc="http://schemas.openxmlformats.org/markup-compatibility/2006">
              <mc:Choice xmlns:v="urn:schemas-microsoft-com:vml" Requires="v">
                <p:oleObj spid="_x0000_s270361" name="数式" r:id="rId6" imgW="2857320" imgH="1904760" progId="Equation.3">
                  <p:embed/>
                </p:oleObj>
              </mc:Choice>
              <mc:Fallback>
                <p:oleObj name="数式" r:id="rId6" imgW="2857320" imgH="1904760" progId="Equation.3">
                  <p:embed/>
                  <p:pic>
                    <p:nvPicPr>
                      <p:cNvPr id="6" name="Object 5"/>
                      <p:cNvPicPr>
                        <a:picLocks noChangeAspect="1" noChangeArrowheads="1"/>
                      </p:cNvPicPr>
                      <p:nvPr/>
                    </p:nvPicPr>
                    <p:blipFill>
                      <a:blip r:embed="rId7"/>
                      <a:srcRect/>
                      <a:stretch>
                        <a:fillRect/>
                      </a:stretch>
                    </p:blipFill>
                    <p:spPr bwMode="auto">
                      <a:xfrm>
                        <a:off x="1219200" y="2504465"/>
                        <a:ext cx="6705600" cy="4344894"/>
                      </a:xfrm>
                      <a:prstGeom prst="rect">
                        <a:avLst/>
                      </a:prstGeom>
                      <a:noFill/>
                      <a:ln>
                        <a:noFill/>
                      </a:ln>
                    </p:spPr>
                  </p:pic>
                </p:oleObj>
              </mc:Fallback>
            </mc:AlternateContent>
          </a:graphicData>
        </a:graphic>
      </p:graphicFrame>
      <p:sp>
        <p:nvSpPr>
          <p:cNvPr id="7" name="TextBox 6"/>
          <p:cNvSpPr txBox="1"/>
          <p:nvPr/>
        </p:nvSpPr>
        <p:spPr>
          <a:xfrm>
            <a:off x="670089" y="247697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2945995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5580829"/>
              </p:ext>
            </p:extLst>
          </p:nvPr>
        </p:nvGraphicFramePr>
        <p:xfrm>
          <a:off x="304800" y="152400"/>
          <a:ext cx="7410450" cy="2400300"/>
        </p:xfrm>
        <a:graphic>
          <a:graphicData uri="http://schemas.openxmlformats.org/presentationml/2006/ole">
            <mc:AlternateContent xmlns:mc="http://schemas.openxmlformats.org/markup-compatibility/2006">
              <mc:Choice xmlns:v="urn:schemas-microsoft-com:vml" Requires="v">
                <p:oleObj spid="_x0000_s271384" name="数式" r:id="rId4" imgW="2971800" imgH="990360" progId="Equation.3">
                  <p:embed/>
                </p:oleObj>
              </mc:Choice>
              <mc:Fallback>
                <p:oleObj name="数式" r:id="rId4" imgW="2971800" imgH="990360" progId="Equation.3">
                  <p:embed/>
                  <p:pic>
                    <p:nvPicPr>
                      <p:cNvPr id="5" name="Object 4"/>
                      <p:cNvPicPr>
                        <a:picLocks noChangeAspect="1" noChangeArrowheads="1"/>
                      </p:cNvPicPr>
                      <p:nvPr/>
                    </p:nvPicPr>
                    <p:blipFill>
                      <a:blip r:embed="rId5"/>
                      <a:srcRect/>
                      <a:stretch>
                        <a:fillRect/>
                      </a:stretch>
                    </p:blipFill>
                    <p:spPr bwMode="auto">
                      <a:xfrm>
                        <a:off x="304800" y="152400"/>
                        <a:ext cx="74104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81089450"/>
              </p:ext>
            </p:extLst>
          </p:nvPr>
        </p:nvGraphicFramePr>
        <p:xfrm>
          <a:off x="963613" y="2982912"/>
          <a:ext cx="6751637" cy="2943225"/>
        </p:xfrm>
        <a:graphic>
          <a:graphicData uri="http://schemas.openxmlformats.org/presentationml/2006/ole">
            <mc:AlternateContent xmlns:mc="http://schemas.openxmlformats.org/markup-compatibility/2006">
              <mc:Choice xmlns:v="urn:schemas-microsoft-com:vml" Requires="v">
                <p:oleObj spid="_x0000_s271385" name="Equation" r:id="rId6" imgW="4444920" imgH="1993680" progId="Equation.DSMT4">
                  <p:embed/>
                </p:oleObj>
              </mc:Choice>
              <mc:Fallback>
                <p:oleObj name="Equation" r:id="rId6" imgW="4444920" imgH="1993680" progId="Equation.DSMT4">
                  <p:embed/>
                  <p:pic>
                    <p:nvPicPr>
                      <p:cNvPr id="6" name="Object 5"/>
                      <p:cNvPicPr>
                        <a:picLocks noChangeAspect="1" noChangeArrowheads="1"/>
                      </p:cNvPicPr>
                      <p:nvPr/>
                    </p:nvPicPr>
                    <p:blipFill>
                      <a:blip r:embed="rId7"/>
                      <a:srcRect/>
                      <a:stretch>
                        <a:fillRect/>
                      </a:stretch>
                    </p:blipFill>
                    <p:spPr bwMode="auto">
                      <a:xfrm>
                        <a:off x="963613" y="2982912"/>
                        <a:ext cx="6751637" cy="2943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992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2016614"/>
              </p:ext>
            </p:extLst>
          </p:nvPr>
        </p:nvGraphicFramePr>
        <p:xfrm>
          <a:off x="425299" y="585787"/>
          <a:ext cx="6966101" cy="2309813"/>
        </p:xfrm>
        <a:graphic>
          <a:graphicData uri="http://schemas.openxmlformats.org/presentationml/2006/ole">
            <mc:AlternateContent xmlns:mc="http://schemas.openxmlformats.org/markup-compatibility/2006">
              <mc:Choice xmlns:v="urn:schemas-microsoft-com:vml" Requires="v">
                <p:oleObj spid="_x0000_s272406" name="Equation" r:id="rId4" imgW="5397480" imgH="1841400" progId="Equation.DSMT4">
                  <p:embed/>
                </p:oleObj>
              </mc:Choice>
              <mc:Fallback>
                <p:oleObj name="Equation" r:id="rId4" imgW="5397480" imgH="1841400" progId="Equation.DSMT4">
                  <p:embed/>
                  <p:pic>
                    <p:nvPicPr>
                      <p:cNvPr id="5" name="Object 4"/>
                      <p:cNvPicPr>
                        <a:picLocks noChangeAspect="1" noChangeArrowheads="1"/>
                      </p:cNvPicPr>
                      <p:nvPr/>
                    </p:nvPicPr>
                    <p:blipFill>
                      <a:blip r:embed="rId5"/>
                      <a:srcRect/>
                      <a:stretch>
                        <a:fillRect/>
                      </a:stretch>
                    </p:blipFill>
                    <p:spPr bwMode="auto">
                      <a:xfrm>
                        <a:off x="425299" y="585787"/>
                        <a:ext cx="6966101" cy="230981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8450616"/>
              </p:ext>
            </p:extLst>
          </p:nvPr>
        </p:nvGraphicFramePr>
        <p:xfrm>
          <a:off x="452437" y="2963862"/>
          <a:ext cx="8462963" cy="3360738"/>
        </p:xfrm>
        <a:graphic>
          <a:graphicData uri="http://schemas.openxmlformats.org/presentationml/2006/ole">
            <mc:AlternateContent xmlns:mc="http://schemas.openxmlformats.org/markup-compatibility/2006">
              <mc:Choice xmlns:v="urn:schemas-microsoft-com:vml" Requires="v">
                <p:oleObj spid="_x0000_s272407" name="数式" r:id="rId6" imgW="3606480" imgH="1473120" progId="Equation.3">
                  <p:embed/>
                </p:oleObj>
              </mc:Choice>
              <mc:Fallback>
                <p:oleObj name="数式" r:id="rId6" imgW="3606480" imgH="1473120" progId="Equation.3">
                  <p:embed/>
                  <p:pic>
                    <p:nvPicPr>
                      <p:cNvPr id="6" name="Object 5"/>
                      <p:cNvPicPr>
                        <a:picLocks noChangeAspect="1" noChangeArrowheads="1"/>
                      </p:cNvPicPr>
                      <p:nvPr/>
                    </p:nvPicPr>
                    <p:blipFill>
                      <a:blip r:embed="rId7"/>
                      <a:srcRect/>
                      <a:stretch>
                        <a:fillRect/>
                      </a:stretch>
                    </p:blipFill>
                    <p:spPr bwMode="auto">
                      <a:xfrm>
                        <a:off x="452437" y="2963862"/>
                        <a:ext cx="8462963" cy="336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152400"/>
            <a:ext cx="8763000" cy="461665"/>
          </a:xfrm>
          <a:prstGeom prst="rect">
            <a:avLst/>
          </a:prstGeom>
          <a:noFill/>
        </p:spPr>
        <p:txBody>
          <a:bodyPr wrap="square" rtlCol="0">
            <a:spAutoFit/>
          </a:bodyPr>
          <a:lstStyle/>
          <a:p>
            <a:r>
              <a:rPr lang="en-US" sz="2400" dirty="0">
                <a:latin typeface="+mj-lt"/>
              </a:rPr>
              <a:t>Euler equations for asymmetric top -- continued</a:t>
            </a:r>
          </a:p>
        </p:txBody>
      </p:sp>
    </p:spTree>
    <p:extLst>
      <p:ext uri="{BB962C8B-B14F-4D97-AF65-F5344CB8AC3E}">
        <p14:creationId xmlns:p14="http://schemas.microsoft.com/office/powerpoint/2010/main" val="354449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457200" y="228600"/>
            <a:ext cx="7696200" cy="830997"/>
          </a:xfrm>
          <a:prstGeom prst="rect">
            <a:avLst/>
          </a:prstGeom>
          <a:noFill/>
        </p:spPr>
        <p:txBody>
          <a:bodyPr wrap="square" rtlCol="0">
            <a:spAutoFit/>
          </a:bodyPr>
          <a:lstStyle/>
          <a:p>
            <a:r>
              <a:rPr lang="en-US" sz="2400" dirty="0">
                <a:latin typeface="+mj-lt"/>
              </a:rPr>
              <a:t>Comparison of analysis in “inertial frame” versus “non-inertial frame”</a:t>
            </a:r>
          </a:p>
        </p:txBody>
      </p:sp>
      <p:graphicFrame>
        <p:nvGraphicFramePr>
          <p:cNvPr id="6" name="Object 5"/>
          <p:cNvGraphicFramePr>
            <a:graphicFrameLocks noChangeAspect="1"/>
          </p:cNvGraphicFramePr>
          <p:nvPr>
            <p:extLst>
              <p:ext uri="{D42A27DB-BD31-4B8C-83A1-F6EECF244321}">
                <p14:modId xmlns:p14="http://schemas.microsoft.com/office/powerpoint/2010/main" val="236738354"/>
              </p:ext>
            </p:extLst>
          </p:nvPr>
        </p:nvGraphicFramePr>
        <p:xfrm>
          <a:off x="1035050" y="1059597"/>
          <a:ext cx="7073181" cy="5296753"/>
        </p:xfrm>
        <a:graphic>
          <a:graphicData uri="http://schemas.openxmlformats.org/presentationml/2006/ole">
            <mc:AlternateContent xmlns:mc="http://schemas.openxmlformats.org/markup-compatibility/2006">
              <mc:Choice xmlns:v="urn:schemas-microsoft-com:vml" Requires="v">
                <p:oleObj spid="_x0000_s254991" name="Equation" r:id="rId4" imgW="4546440" imgH="3517560" progId="Equation.DSMT4">
                  <p:embed/>
                </p:oleObj>
              </mc:Choice>
              <mc:Fallback>
                <p:oleObj name="Equation" r:id="rId4" imgW="4546440" imgH="3517560" progId="Equation.DSMT4">
                  <p:embed/>
                  <p:pic>
                    <p:nvPicPr>
                      <p:cNvPr id="6" name="Object 5"/>
                      <p:cNvPicPr>
                        <a:picLocks noChangeAspect="1" noChangeArrowheads="1"/>
                      </p:cNvPicPr>
                      <p:nvPr/>
                    </p:nvPicPr>
                    <p:blipFill>
                      <a:blip r:embed="rId5"/>
                      <a:srcRect/>
                      <a:stretch>
                        <a:fillRect/>
                      </a:stretch>
                    </p:blipFill>
                    <p:spPr bwMode="auto">
                      <a:xfrm>
                        <a:off x="1035050" y="1059597"/>
                        <a:ext cx="7073181" cy="529675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8062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762000" y="457200"/>
            <a:ext cx="7772400" cy="830997"/>
          </a:xfrm>
          <a:prstGeom prst="rect">
            <a:avLst/>
          </a:prstGeom>
          <a:noFill/>
        </p:spPr>
        <p:txBody>
          <a:bodyPr wrap="square" rtlCol="0">
            <a:spAutoFit/>
          </a:bodyPr>
          <a:lstStyle/>
          <a:p>
            <a:r>
              <a:rPr lang="en-US" sz="2400" dirty="0">
                <a:latin typeface="+mj-lt"/>
              </a:rPr>
              <a:t>The physics of rigid body motion;  body fixed frame vs inertial frame;   results from Chapter 2:</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492" t="39535" r="24179" b="13907"/>
          <a:stretch/>
        </p:blipFill>
        <p:spPr bwMode="auto">
          <a:xfrm>
            <a:off x="1066800" y="1288197"/>
            <a:ext cx="6477000" cy="4934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29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23850" y="222557"/>
            <a:ext cx="6858000" cy="461665"/>
          </a:xfrm>
          <a:prstGeom prst="rect">
            <a:avLst/>
          </a:prstGeom>
          <a:noFill/>
        </p:spPr>
        <p:txBody>
          <a:bodyPr wrap="square" rtlCol="0">
            <a:spAutoFit/>
          </a:bodyPr>
          <a:lstStyle/>
          <a:p>
            <a:r>
              <a:rPr lang="en-US" sz="2400" dirty="0">
                <a:latin typeface="+mj-lt"/>
              </a:rPr>
              <a:t>Properties of the frame motion (rotation):</a:t>
            </a:r>
          </a:p>
        </p:txBody>
      </p:sp>
      <p:cxnSp>
        <p:nvCxnSpPr>
          <p:cNvPr id="7" name="Straight Arrow Connector 6"/>
          <p:cNvCxnSpPr/>
          <p:nvPr/>
        </p:nvCxnSpPr>
        <p:spPr>
          <a:xfrm>
            <a:off x="2743200" y="1676400"/>
            <a:ext cx="0" cy="28956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743200" y="4572000"/>
            <a:ext cx="3124200" cy="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981200" y="1752600"/>
            <a:ext cx="762000" cy="28194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743200" y="4210050"/>
            <a:ext cx="2971800" cy="3810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057400" y="1219200"/>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sp>
        <p:nvSpPr>
          <p:cNvPr id="17" name="TextBox 16"/>
          <p:cNvSpPr txBox="1"/>
          <p:nvPr/>
        </p:nvSpPr>
        <p:spPr>
          <a:xfrm>
            <a:off x="5638800" y="4110335"/>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3889615416"/>
              </p:ext>
            </p:extLst>
          </p:nvPr>
        </p:nvGraphicFramePr>
        <p:xfrm>
          <a:off x="6096000" y="4297362"/>
          <a:ext cx="355600" cy="503238"/>
        </p:xfrm>
        <a:graphic>
          <a:graphicData uri="http://schemas.openxmlformats.org/presentationml/2006/ole">
            <mc:AlternateContent xmlns:mc="http://schemas.openxmlformats.org/markup-compatibility/2006">
              <mc:Choice xmlns:v="urn:schemas-microsoft-com:vml" Requires="v">
                <p:oleObj spid="_x0000_s256080" name="数式" r:id="rId4" imgW="164880" imgH="241200" progId="Equation.3">
                  <p:embed/>
                </p:oleObj>
              </mc:Choice>
              <mc:Fallback>
                <p:oleObj name="数式" r:id="rId4" imgW="164880" imgH="241200" progId="Equation.3">
                  <p:embed/>
                  <p:pic>
                    <p:nvPicPr>
                      <p:cNvPr id="18" name="Object 17"/>
                      <p:cNvPicPr>
                        <a:picLocks noChangeAspect="1" noChangeArrowheads="1"/>
                      </p:cNvPicPr>
                      <p:nvPr/>
                    </p:nvPicPr>
                    <p:blipFill>
                      <a:blip r:embed="rId5"/>
                      <a:srcRect/>
                      <a:stretch>
                        <a:fillRect/>
                      </a:stretch>
                    </p:blipFill>
                    <p:spPr bwMode="auto">
                      <a:xfrm>
                        <a:off x="6096000" y="4297362"/>
                        <a:ext cx="355600" cy="503238"/>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062945886"/>
              </p:ext>
            </p:extLst>
          </p:nvPr>
        </p:nvGraphicFramePr>
        <p:xfrm>
          <a:off x="2832100" y="1198563"/>
          <a:ext cx="328613" cy="450850"/>
        </p:xfrm>
        <a:graphic>
          <a:graphicData uri="http://schemas.openxmlformats.org/presentationml/2006/ole">
            <mc:AlternateContent xmlns:mc="http://schemas.openxmlformats.org/markup-compatibility/2006">
              <mc:Choice xmlns:v="urn:schemas-microsoft-com:vml" Requires="v">
                <p:oleObj spid="_x0000_s256081" name="数式" r:id="rId6" imgW="152280" imgH="215640" progId="Equation.3">
                  <p:embed/>
                </p:oleObj>
              </mc:Choice>
              <mc:Fallback>
                <p:oleObj name="数式" r:id="rId6" imgW="152280" imgH="215640" progId="Equation.3">
                  <p:embed/>
                  <p:pic>
                    <p:nvPicPr>
                      <p:cNvPr id="19" name="Object 18"/>
                      <p:cNvPicPr>
                        <a:picLocks noChangeAspect="1" noChangeArrowheads="1"/>
                      </p:cNvPicPr>
                      <p:nvPr/>
                    </p:nvPicPr>
                    <p:blipFill>
                      <a:blip r:embed="rId7"/>
                      <a:srcRect/>
                      <a:stretch>
                        <a:fillRect/>
                      </a:stretch>
                    </p:blipFill>
                    <p:spPr bwMode="auto">
                      <a:xfrm>
                        <a:off x="2832100" y="1198563"/>
                        <a:ext cx="32861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53460019"/>
              </p:ext>
            </p:extLst>
          </p:nvPr>
        </p:nvGraphicFramePr>
        <p:xfrm>
          <a:off x="5176838" y="4144963"/>
          <a:ext cx="519112" cy="503237"/>
        </p:xfrm>
        <a:graphic>
          <a:graphicData uri="http://schemas.openxmlformats.org/presentationml/2006/ole">
            <mc:AlternateContent xmlns:mc="http://schemas.openxmlformats.org/markup-compatibility/2006">
              <mc:Choice xmlns:v="urn:schemas-microsoft-com:vml" Requires="v">
                <p:oleObj spid="_x0000_s256082" name="数式" r:id="rId8" imgW="241200" imgH="241200" progId="Equation.3">
                  <p:embed/>
                </p:oleObj>
              </mc:Choice>
              <mc:Fallback>
                <p:oleObj name="数式" r:id="rId8" imgW="241200" imgH="241200" progId="Equation.3">
                  <p:embed/>
                  <p:pic>
                    <p:nvPicPr>
                      <p:cNvPr id="20" name="Object 19"/>
                      <p:cNvPicPr>
                        <a:picLocks noChangeAspect="1" noChangeArrowheads="1"/>
                      </p:cNvPicPr>
                      <p:nvPr/>
                    </p:nvPicPr>
                    <p:blipFill>
                      <a:blip r:embed="rId9"/>
                      <a:srcRect/>
                      <a:stretch>
                        <a:fillRect/>
                      </a:stretch>
                    </p:blipFill>
                    <p:spPr bwMode="auto">
                      <a:xfrm>
                        <a:off x="5176838" y="4144963"/>
                        <a:ext cx="5191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88769673"/>
              </p:ext>
            </p:extLst>
          </p:nvPr>
        </p:nvGraphicFramePr>
        <p:xfrm>
          <a:off x="2101850" y="1905000"/>
          <a:ext cx="520700" cy="450850"/>
        </p:xfrm>
        <a:graphic>
          <a:graphicData uri="http://schemas.openxmlformats.org/presentationml/2006/ole">
            <mc:AlternateContent xmlns:mc="http://schemas.openxmlformats.org/markup-compatibility/2006">
              <mc:Choice xmlns:v="urn:schemas-microsoft-com:vml" Requires="v">
                <p:oleObj spid="_x0000_s256083" name="数式" r:id="rId10" imgW="241200" imgH="215640" progId="Equation.3">
                  <p:embed/>
                </p:oleObj>
              </mc:Choice>
              <mc:Fallback>
                <p:oleObj name="数式" r:id="rId10" imgW="241200" imgH="215640" progId="Equation.3">
                  <p:embed/>
                  <p:pic>
                    <p:nvPicPr>
                      <p:cNvPr id="21" name="Object 20"/>
                      <p:cNvPicPr>
                        <a:picLocks noChangeAspect="1" noChangeArrowheads="1"/>
                      </p:cNvPicPr>
                      <p:nvPr/>
                    </p:nvPicPr>
                    <p:blipFill>
                      <a:blip r:embed="rId11"/>
                      <a:srcRect/>
                      <a:stretch>
                        <a:fillRect/>
                      </a:stretch>
                    </p:blipFill>
                    <p:spPr bwMode="auto">
                      <a:xfrm>
                        <a:off x="2101850" y="1905000"/>
                        <a:ext cx="5207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466026359"/>
              </p:ext>
            </p:extLst>
          </p:nvPr>
        </p:nvGraphicFramePr>
        <p:xfrm>
          <a:off x="6934200" y="1905000"/>
          <a:ext cx="1939925" cy="3709987"/>
        </p:xfrm>
        <a:graphic>
          <a:graphicData uri="http://schemas.openxmlformats.org/presentationml/2006/ole">
            <mc:AlternateContent xmlns:mc="http://schemas.openxmlformats.org/markup-compatibility/2006">
              <mc:Choice xmlns:v="urn:schemas-microsoft-com:vml" Requires="v">
                <p:oleObj spid="_x0000_s256084" name="数式" r:id="rId12" imgW="901440" imgH="1777680" progId="Equation.3">
                  <p:embed/>
                </p:oleObj>
              </mc:Choice>
              <mc:Fallback>
                <p:oleObj name="数式" r:id="rId12" imgW="901440" imgH="1777680" progId="Equation.3">
                  <p:embed/>
                  <p:pic>
                    <p:nvPicPr>
                      <p:cNvPr id="22" name="Object 21"/>
                      <p:cNvPicPr>
                        <a:picLocks noChangeAspect="1" noChangeArrowheads="1"/>
                      </p:cNvPicPr>
                      <p:nvPr/>
                    </p:nvPicPr>
                    <p:blipFill>
                      <a:blip r:embed="rId13"/>
                      <a:srcRect/>
                      <a:stretch>
                        <a:fillRect/>
                      </a:stretch>
                    </p:blipFill>
                    <p:spPr bwMode="auto">
                      <a:xfrm>
                        <a:off x="6934200" y="1905000"/>
                        <a:ext cx="1939925" cy="370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48799367"/>
              </p:ext>
            </p:extLst>
          </p:nvPr>
        </p:nvGraphicFramePr>
        <p:xfrm>
          <a:off x="701675" y="5105400"/>
          <a:ext cx="5546725" cy="1006475"/>
        </p:xfrm>
        <a:graphic>
          <a:graphicData uri="http://schemas.openxmlformats.org/presentationml/2006/ole">
            <mc:AlternateContent xmlns:mc="http://schemas.openxmlformats.org/markup-compatibility/2006">
              <mc:Choice xmlns:v="urn:schemas-microsoft-com:vml" Requires="v">
                <p:oleObj spid="_x0000_s256085" name="数式" r:id="rId14" imgW="2577960" imgH="482400" progId="Equation.3">
                  <p:embed/>
                </p:oleObj>
              </mc:Choice>
              <mc:Fallback>
                <p:oleObj name="数式" r:id="rId14" imgW="2577960" imgH="482400" progId="Equation.3">
                  <p:embed/>
                  <p:pic>
                    <p:nvPicPr>
                      <p:cNvPr id="6" name="Object 5"/>
                      <p:cNvPicPr>
                        <a:picLocks noChangeAspect="1" noChangeArrowheads="1"/>
                      </p:cNvPicPr>
                      <p:nvPr/>
                    </p:nvPicPr>
                    <p:blipFill>
                      <a:blip r:embed="rId15"/>
                      <a:srcRect/>
                      <a:stretch>
                        <a:fillRect/>
                      </a:stretch>
                    </p:blipFill>
                    <p:spPr bwMode="auto">
                      <a:xfrm>
                        <a:off x="701675" y="5105400"/>
                        <a:ext cx="55467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90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226726"/>
              </p:ext>
            </p:extLst>
          </p:nvPr>
        </p:nvGraphicFramePr>
        <p:xfrm>
          <a:off x="1447800" y="685800"/>
          <a:ext cx="4514850" cy="1960562"/>
        </p:xfrm>
        <a:graphic>
          <a:graphicData uri="http://schemas.openxmlformats.org/presentationml/2006/ole">
            <mc:AlternateContent xmlns:mc="http://schemas.openxmlformats.org/markup-compatibility/2006">
              <mc:Choice xmlns:v="urn:schemas-microsoft-com:vml" Requires="v">
                <p:oleObj spid="_x0000_s257052" name="数式" r:id="rId4" imgW="2095200" imgH="939600" progId="Equation.3">
                  <p:embed/>
                </p:oleObj>
              </mc:Choice>
              <mc:Fallback>
                <p:oleObj name="数式" r:id="rId4" imgW="2095200" imgH="939600" progId="Equation.3">
                  <p:embed/>
                  <p:pic>
                    <p:nvPicPr>
                      <p:cNvPr id="5" name="Object 4"/>
                      <p:cNvPicPr>
                        <a:picLocks noChangeAspect="1" noChangeArrowheads="1"/>
                      </p:cNvPicPr>
                      <p:nvPr/>
                    </p:nvPicPr>
                    <p:blipFill>
                      <a:blip r:embed="rId5"/>
                      <a:srcRect/>
                      <a:stretch>
                        <a:fillRect/>
                      </a:stretch>
                    </p:blipFill>
                    <p:spPr bwMode="auto">
                      <a:xfrm>
                        <a:off x="1447800" y="685800"/>
                        <a:ext cx="4514850" cy="196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85800" y="3200400"/>
            <a:ext cx="5105400" cy="461665"/>
          </a:xfrm>
          <a:prstGeom prst="rect">
            <a:avLst/>
          </a:prstGeom>
          <a:noFill/>
        </p:spPr>
        <p:txBody>
          <a:bodyPr wrap="square" rtlCol="0">
            <a:spAutoFit/>
          </a:bodyPr>
          <a:lstStyle/>
          <a:p>
            <a:r>
              <a:rPr lang="en-US" sz="2400" dirty="0">
                <a:latin typeface="+mj-lt"/>
              </a:rPr>
              <a:t>Effects on acceleration:</a:t>
            </a:r>
          </a:p>
        </p:txBody>
      </p:sp>
      <p:graphicFrame>
        <p:nvGraphicFramePr>
          <p:cNvPr id="7" name="Object 6"/>
          <p:cNvGraphicFramePr>
            <a:graphicFrameLocks noChangeAspect="1"/>
          </p:cNvGraphicFramePr>
          <p:nvPr>
            <p:extLst>
              <p:ext uri="{D42A27DB-BD31-4B8C-83A1-F6EECF244321}">
                <p14:modId xmlns:p14="http://schemas.microsoft.com/office/powerpoint/2010/main" val="2582640322"/>
              </p:ext>
            </p:extLst>
          </p:nvPr>
        </p:nvGraphicFramePr>
        <p:xfrm>
          <a:off x="546100" y="3922712"/>
          <a:ext cx="8293100" cy="2173288"/>
        </p:xfrm>
        <a:graphic>
          <a:graphicData uri="http://schemas.openxmlformats.org/presentationml/2006/ole">
            <mc:AlternateContent xmlns:mc="http://schemas.openxmlformats.org/markup-compatibility/2006">
              <mc:Choice xmlns:v="urn:schemas-microsoft-com:vml" Requires="v">
                <p:oleObj spid="_x0000_s257053" name="数式" r:id="rId6" imgW="3848040" imgH="1041120" progId="Equation.3">
                  <p:embed/>
                </p:oleObj>
              </mc:Choice>
              <mc:Fallback>
                <p:oleObj name="数式" r:id="rId6" imgW="3848040" imgH="1041120" progId="Equation.3">
                  <p:embed/>
                  <p:pic>
                    <p:nvPicPr>
                      <p:cNvPr id="7" name="Object 6"/>
                      <p:cNvPicPr>
                        <a:picLocks noChangeAspect="1" noChangeArrowheads="1"/>
                      </p:cNvPicPr>
                      <p:nvPr/>
                    </p:nvPicPr>
                    <p:blipFill>
                      <a:blip r:embed="rId7"/>
                      <a:srcRect/>
                      <a:stretch>
                        <a:fillRect/>
                      </a:stretch>
                    </p:blipFill>
                    <p:spPr bwMode="auto">
                      <a:xfrm>
                        <a:off x="546100" y="3922712"/>
                        <a:ext cx="82931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0037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73636897"/>
              </p:ext>
            </p:extLst>
          </p:nvPr>
        </p:nvGraphicFramePr>
        <p:xfrm>
          <a:off x="381000" y="685800"/>
          <a:ext cx="3933825" cy="1431925"/>
        </p:xfrm>
        <a:graphic>
          <a:graphicData uri="http://schemas.openxmlformats.org/presentationml/2006/ole">
            <mc:AlternateContent xmlns:mc="http://schemas.openxmlformats.org/markup-compatibility/2006">
              <mc:Choice xmlns:v="urn:schemas-microsoft-com:vml" Requires="v">
                <p:oleObj spid="_x0000_s258076" name="数式" r:id="rId4" imgW="1828800" imgH="685800" progId="Equation.3">
                  <p:embed/>
                </p:oleObj>
              </mc:Choice>
              <mc:Fallback>
                <p:oleObj name="数式" r:id="rId4" imgW="1828800" imgH="685800" progId="Equation.3">
                  <p:embed/>
                  <p:pic>
                    <p:nvPicPr>
                      <p:cNvPr id="5" name="Object 4"/>
                      <p:cNvPicPr>
                        <a:picLocks noChangeAspect="1" noChangeArrowheads="1"/>
                      </p:cNvPicPr>
                      <p:nvPr/>
                    </p:nvPicPr>
                    <p:blipFill>
                      <a:blip r:embed="rId5"/>
                      <a:srcRect/>
                      <a:stretch>
                        <a:fillRect/>
                      </a:stretch>
                    </p:blipFill>
                    <p:spPr bwMode="auto">
                      <a:xfrm>
                        <a:off x="381000" y="685800"/>
                        <a:ext cx="3933825"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3241363112"/>
              </p:ext>
            </p:extLst>
          </p:nvPr>
        </p:nvGraphicFramePr>
        <p:xfrm>
          <a:off x="857250" y="2438400"/>
          <a:ext cx="4781550" cy="3819525"/>
        </p:xfrm>
        <a:graphic>
          <a:graphicData uri="http://schemas.openxmlformats.org/presentationml/2006/ole">
            <mc:AlternateContent xmlns:mc="http://schemas.openxmlformats.org/markup-compatibility/2006">
              <mc:Choice xmlns:v="urn:schemas-microsoft-com:vml" Requires="v">
                <p:oleObj spid="_x0000_s258077" name="数式" r:id="rId6" imgW="2222280" imgH="1828800" progId="Equation.3">
                  <p:embed/>
                </p:oleObj>
              </mc:Choice>
              <mc:Fallback>
                <p:oleObj name="数式" r:id="rId6" imgW="2222280" imgH="1828800" progId="Equation.3">
                  <p:embed/>
                  <p:pic>
                    <p:nvPicPr>
                      <p:cNvPr id="15" name="Object 14"/>
                      <p:cNvPicPr>
                        <a:picLocks noChangeAspect="1" noChangeArrowheads="1"/>
                      </p:cNvPicPr>
                      <p:nvPr/>
                    </p:nvPicPr>
                    <p:blipFill>
                      <a:blip r:embed="rId7"/>
                      <a:srcRect/>
                      <a:stretch>
                        <a:fillRect/>
                      </a:stretch>
                    </p:blipFill>
                    <p:spPr bwMode="auto">
                      <a:xfrm>
                        <a:off x="857250" y="2438400"/>
                        <a:ext cx="4781550"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352425" y="2642801"/>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94894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58327580"/>
              </p:ext>
            </p:extLst>
          </p:nvPr>
        </p:nvGraphicFramePr>
        <p:xfrm>
          <a:off x="457200" y="419694"/>
          <a:ext cx="5361664" cy="1790106"/>
        </p:xfrm>
        <a:graphic>
          <a:graphicData uri="http://schemas.openxmlformats.org/presentationml/2006/ole">
            <mc:AlternateContent xmlns:mc="http://schemas.openxmlformats.org/markup-compatibility/2006">
              <mc:Choice xmlns:v="urn:schemas-microsoft-com:vml" Requires="v">
                <p:oleObj spid="_x0000_s259116" name="Equation" r:id="rId4" imgW="3657600" imgH="1257120" progId="Equation.DSMT4">
                  <p:embed/>
                </p:oleObj>
              </mc:Choice>
              <mc:Fallback>
                <p:oleObj name="Equation" r:id="rId4" imgW="3657600" imgH="1257120" progId="Equation.DSMT4">
                  <p:embed/>
                  <p:pic>
                    <p:nvPicPr>
                      <p:cNvPr id="5" name="Object 4"/>
                      <p:cNvPicPr>
                        <a:picLocks noChangeAspect="1" noChangeArrowheads="1"/>
                      </p:cNvPicPr>
                      <p:nvPr/>
                    </p:nvPicPr>
                    <p:blipFill>
                      <a:blip r:embed="rId5"/>
                      <a:srcRect/>
                      <a:stretch>
                        <a:fillRect/>
                      </a:stretch>
                    </p:blipFill>
                    <p:spPr bwMode="auto">
                      <a:xfrm>
                        <a:off x="457200" y="419694"/>
                        <a:ext cx="5361664" cy="1790106"/>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94216801"/>
              </p:ext>
            </p:extLst>
          </p:nvPr>
        </p:nvGraphicFramePr>
        <p:xfrm>
          <a:off x="388938" y="2360613"/>
          <a:ext cx="5819775" cy="1220787"/>
        </p:xfrm>
        <a:graphic>
          <a:graphicData uri="http://schemas.openxmlformats.org/presentationml/2006/ole">
            <mc:AlternateContent xmlns:mc="http://schemas.openxmlformats.org/markup-compatibility/2006">
              <mc:Choice xmlns:v="urn:schemas-microsoft-com:vml" Requires="v">
                <p:oleObj spid="_x0000_s259117" name="Equation" r:id="rId6" imgW="2705040" imgH="583920" progId="Equation.DSMT4">
                  <p:embed/>
                </p:oleObj>
              </mc:Choice>
              <mc:Fallback>
                <p:oleObj name="Equation" r:id="rId6" imgW="2705040" imgH="583920" progId="Equation.DSMT4">
                  <p:embed/>
                  <p:pic>
                    <p:nvPicPr>
                      <p:cNvPr id="6" name="Object 5"/>
                      <p:cNvPicPr>
                        <a:picLocks noChangeAspect="1" noChangeArrowheads="1"/>
                      </p:cNvPicPr>
                      <p:nvPr/>
                    </p:nvPicPr>
                    <p:blipFill>
                      <a:blip r:embed="rId7"/>
                      <a:srcRect/>
                      <a:stretch>
                        <a:fillRect/>
                      </a:stretch>
                    </p:blipFill>
                    <p:spPr bwMode="auto">
                      <a:xfrm>
                        <a:off x="388938" y="2360613"/>
                        <a:ext cx="581977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52023344"/>
              </p:ext>
            </p:extLst>
          </p:nvPr>
        </p:nvGraphicFramePr>
        <p:xfrm>
          <a:off x="685800" y="3581400"/>
          <a:ext cx="3987800" cy="2786063"/>
        </p:xfrm>
        <a:graphic>
          <a:graphicData uri="http://schemas.openxmlformats.org/presentationml/2006/ole">
            <mc:AlternateContent xmlns:mc="http://schemas.openxmlformats.org/markup-compatibility/2006">
              <mc:Choice xmlns:v="urn:schemas-microsoft-com:vml" Requires="v">
                <p:oleObj spid="_x0000_s259118" name="数式" r:id="rId8" imgW="1854000" imgH="1333440" progId="Equation.3">
                  <p:embed/>
                </p:oleObj>
              </mc:Choice>
              <mc:Fallback>
                <p:oleObj name="数式" r:id="rId8" imgW="1854000" imgH="1333440" progId="Equation.3">
                  <p:embed/>
                  <p:pic>
                    <p:nvPicPr>
                      <p:cNvPr id="7" name="Object 6"/>
                      <p:cNvPicPr>
                        <a:picLocks noChangeAspect="1" noChangeArrowheads="1"/>
                      </p:cNvPicPr>
                      <p:nvPr/>
                    </p:nvPicPr>
                    <p:blipFill>
                      <a:blip r:embed="rId9"/>
                      <a:srcRect/>
                      <a:stretch>
                        <a:fillRect/>
                      </a:stretch>
                    </p:blipFill>
                    <p:spPr bwMode="auto">
                      <a:xfrm>
                        <a:off x="685800" y="3581400"/>
                        <a:ext cx="39878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70971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80417994"/>
              </p:ext>
            </p:extLst>
          </p:nvPr>
        </p:nvGraphicFramePr>
        <p:xfrm>
          <a:off x="246306" y="620579"/>
          <a:ext cx="4589463" cy="1431925"/>
        </p:xfrm>
        <a:graphic>
          <a:graphicData uri="http://schemas.openxmlformats.org/presentationml/2006/ole">
            <mc:AlternateContent xmlns:mc="http://schemas.openxmlformats.org/markup-compatibility/2006">
              <mc:Choice xmlns:v="urn:schemas-microsoft-com:vml" Requires="v">
                <p:oleObj spid="_x0000_s273424" name="Equation" r:id="rId4" imgW="2133360" imgH="685800" progId="Equation.DSMT4">
                  <p:embed/>
                </p:oleObj>
              </mc:Choice>
              <mc:Fallback>
                <p:oleObj name="Equation" r:id="rId4" imgW="2133360" imgH="685800" progId="Equation.DSMT4">
                  <p:embed/>
                  <p:pic>
                    <p:nvPicPr>
                      <p:cNvPr id="5" name="Object 4"/>
                      <p:cNvPicPr>
                        <a:picLocks noChangeAspect="1" noChangeArrowheads="1"/>
                      </p:cNvPicPr>
                      <p:nvPr/>
                    </p:nvPicPr>
                    <p:blipFill>
                      <a:blip r:embed="rId5"/>
                      <a:srcRect/>
                      <a:stretch>
                        <a:fillRect/>
                      </a:stretch>
                    </p:blipFill>
                    <p:spPr bwMode="auto">
                      <a:xfrm>
                        <a:off x="246306" y="620579"/>
                        <a:ext cx="4589463"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4281203581"/>
              </p:ext>
            </p:extLst>
          </p:nvPr>
        </p:nvGraphicFramePr>
        <p:xfrm>
          <a:off x="801688" y="2771433"/>
          <a:ext cx="5218112" cy="3395662"/>
        </p:xfrm>
        <a:graphic>
          <a:graphicData uri="http://schemas.openxmlformats.org/presentationml/2006/ole">
            <mc:AlternateContent xmlns:mc="http://schemas.openxmlformats.org/markup-compatibility/2006">
              <mc:Choice xmlns:v="urn:schemas-microsoft-com:vml" Requires="v">
                <p:oleObj spid="_x0000_s273425" name="Equation" r:id="rId6" imgW="2425680" imgH="1625400" progId="Equation.DSMT4">
                  <p:embed/>
                </p:oleObj>
              </mc:Choice>
              <mc:Fallback>
                <p:oleObj name="Equation" r:id="rId6" imgW="2425680" imgH="1625400" progId="Equation.DSMT4">
                  <p:embed/>
                  <p:pic>
                    <p:nvPicPr>
                      <p:cNvPr id="15" name="Object 14"/>
                      <p:cNvPicPr>
                        <a:picLocks noChangeAspect="1" noChangeArrowheads="1"/>
                      </p:cNvPicPr>
                      <p:nvPr/>
                    </p:nvPicPr>
                    <p:blipFill>
                      <a:blip r:embed="rId7"/>
                      <a:srcRect/>
                      <a:stretch>
                        <a:fillRect/>
                      </a:stretch>
                    </p:blipFill>
                    <p:spPr bwMode="auto">
                      <a:xfrm>
                        <a:off x="801688" y="2771433"/>
                        <a:ext cx="5218112"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246306" y="2967335"/>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20098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14973</TotalTime>
  <Words>841</Words>
  <Application>Microsoft Office PowerPoint</Application>
  <PresentationFormat>On-screen Show (4:3)</PresentationFormat>
  <Paragraphs>186</Paragraphs>
  <Slides>22</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9" baseType="lpstr">
      <vt:lpstr>Arial</vt:lpstr>
      <vt:lpstr>Calibri</vt:lpstr>
      <vt:lpstr>Symbol</vt:lpstr>
      <vt:lpstr>Wingdings</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770</cp:revision>
  <cp:lastPrinted>2020-10-15T02:32:03Z</cp:lastPrinted>
  <dcterms:created xsi:type="dcterms:W3CDTF">2012-01-10T18:32:24Z</dcterms:created>
  <dcterms:modified xsi:type="dcterms:W3CDTF">2020-10-15T02:32:50Z</dcterms:modified>
</cp:coreProperties>
</file>