
<file path=[Content_Types].xml><?xml version="1.0" encoding="utf-8"?>
<Types xmlns="http://schemas.openxmlformats.org/package/2006/content-types">
  <Default Extension="bin" ContentType="application/vnd.openxmlformats-officedocument.oleObject"/>
  <Default Extension="jpeg" ContentType="image/jpeg"/>
  <Default Extension="MOV" ContentType="video/quicktime"/>
  <Default Extension="mp4" ContentType="video/mp4"/>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96" r:id="rId2"/>
    <p:sldId id="385" r:id="rId3"/>
    <p:sldId id="386" r:id="rId4"/>
    <p:sldId id="382" r:id="rId5"/>
    <p:sldId id="383" r:id="rId6"/>
    <p:sldId id="384" r:id="rId7"/>
    <p:sldId id="358" r:id="rId8"/>
    <p:sldId id="359" r:id="rId9"/>
    <p:sldId id="360" r:id="rId10"/>
    <p:sldId id="361" r:id="rId11"/>
    <p:sldId id="362" r:id="rId12"/>
    <p:sldId id="363" r:id="rId13"/>
    <p:sldId id="364" r:id="rId14"/>
    <p:sldId id="365" r:id="rId15"/>
    <p:sldId id="366" r:id="rId16"/>
    <p:sldId id="367" r:id="rId17"/>
    <p:sldId id="389" r:id="rId18"/>
    <p:sldId id="368" r:id="rId19"/>
    <p:sldId id="369" r:id="rId20"/>
    <p:sldId id="370" r:id="rId21"/>
    <p:sldId id="371" r:id="rId22"/>
    <p:sldId id="372" r:id="rId23"/>
    <p:sldId id="373" r:id="rId24"/>
    <p:sldId id="374" r:id="rId25"/>
    <p:sldId id="375" r:id="rId26"/>
    <p:sldId id="376" r:id="rId27"/>
    <p:sldId id="377" r:id="rId28"/>
    <p:sldId id="378" r:id="rId29"/>
    <p:sldId id="390" r:id="rId30"/>
    <p:sldId id="379" r:id="rId31"/>
    <p:sldId id="388" r:id="rId32"/>
    <p:sldId id="380" r:id="rId33"/>
    <p:sldId id="387" r:id="rId34"/>
    <p:sldId id="381" r:id="rId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varScale="1">
        <p:scale>
          <a:sx n="75" d="100"/>
          <a:sy n="75" d="100"/>
        </p:scale>
        <p:origin x="1452" y="78"/>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5.wmf"/><Relationship Id="rId5" Type="http://schemas.openxmlformats.org/officeDocument/2006/relationships/image" Target="../media/image33.wmf"/><Relationship Id="rId4"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35.wmf"/><Relationship Id="rId1" Type="http://schemas.openxmlformats.org/officeDocument/2006/relationships/image" Target="../media/image34.wmf"/><Relationship Id="rId5" Type="http://schemas.openxmlformats.org/officeDocument/2006/relationships/image" Target="../media/image31.wmf"/><Relationship Id="rId4"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5.wmf"/><Relationship Id="rId5" Type="http://schemas.openxmlformats.org/officeDocument/2006/relationships/image" Target="../media/image38.wmf"/><Relationship Id="rId4" Type="http://schemas.openxmlformats.org/officeDocument/2006/relationships/image" Target="../media/image3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10/19/2020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10/19/2020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continue our discussion of rigid body motion.</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519161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solution to the coupled angular velocity components is in general complicated, but simplifies when two of the principal moments are equal for a “symmetric top”.</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2688668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 of the solution for a symmetric top.</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4263937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case where all of the principal moments are unequal.</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718945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find approximate stable solutions in certain cases.</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1252105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consider motion of a rigid body more generally, in the presence of torque, it will be necessary to consider how to relate the body – fixed coordinates that diagonalize the moment of inertia tensor to another coordinate system which in general be an inertial coordinate system.    Here again, we use ideas of Euler.     This notation or it is equivalent is typically consistent with quantum mechanics text books.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1596082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Euler said that the transformation of body-fixed </a:t>
            </a:r>
            <a:r>
              <a:rPr lang="en-US" dirty="0">
                <a:sym typeface="Wingdings" panose="05000000000000000000" pitchFamily="2" charset="2"/>
              </a:rPr>
              <a:t> inertial frames can be accomplished in 3 steps and the corresponding angles are alpha, beta, and gamma.   In this case, we want to express all results in the body fixed frame.</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502465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express the angular velocities in terms of the time rate of change of the alpha, beta, and gamma Euler angles.   We can also express the rotation axes in terms of the instantaneous Euler angles as well.  Here is the transformation of the middle axis.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2777839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transformation of the inertial 3 axis.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12359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Putting all of the transformations together, we now have expressions for the angular velocity components referenced to the body fixed frame.</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403458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 to remember.</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927525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you will be turning in your exams today, we will resume the homework assignments.</a:t>
            </a:r>
          </a:p>
        </p:txBody>
      </p:sp>
      <p:sp>
        <p:nvSpPr>
          <p:cNvPr id="4" name="Slide Number Placeholder 3"/>
          <p:cNvSpPr>
            <a:spLocks noGrp="1"/>
          </p:cNvSpPr>
          <p:nvPr>
            <p:ph type="sldNum" sz="quarter" idx="10"/>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expression of the rotational kinetic energy and the special case of the symmetric top.</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3961563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dynamic transformation needed for rigid body mechanics,  this formalism is more generally useful when relating coordinate systems of different orientations.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2323759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any transformation can be expressed in terms of the three Euler angles.</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709846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motion of a symmetric top in which the pivot point is fixed and torque is applied by gravity acting at the center of mass of the top.   Here l denotes the distance of the pivot point to the center of mass.</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2935507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Lagrangian</a:t>
            </a:r>
            <a:r>
              <a:rPr lang="en-US" dirty="0"/>
              <a:t> and its solution.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2832371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case where top is spinning nearly vertically.</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2494733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 solution for that case.</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773966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spinning bicycle suspended by a rope, the beta angle can be greater than 90 </a:t>
            </a:r>
            <a:r>
              <a:rPr lang="en-US" dirty="0" err="1"/>
              <a:t>degress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1928553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a:t>
            </a:r>
            <a:r>
              <a:rPr lang="en-US"/>
              <a:t>of results.</a:t>
            </a:r>
          </a:p>
        </p:txBody>
      </p:sp>
      <p:sp>
        <p:nvSpPr>
          <p:cNvPr id="4" name="Slide Number Placeholder 3"/>
          <p:cNvSpPr>
            <a:spLocks noGrp="1"/>
          </p:cNvSpPr>
          <p:nvPr>
            <p:ph type="sldNum" sz="quarter" idx="10"/>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57018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simple exercise using contour integration.</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2231340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exercise to compute the moment of inertia tensor and diagonalize it.</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2336663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notions of rigid body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028668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there is a symmetric tensor which defines the moment of inertia.    By rotating the coordinates about a fixed origin we can find the matrix in diagonal form.</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4036617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kinetic energy, the angular momentum also can be expressed in terms of the moment of inertia tensor.</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1381028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 to express the angular moment in terms of the principal moments .</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446117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there is zero torque acting on the system, the angular velocity components are coupled through these Euler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3781997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10/19/2020</a:t>
            </a:r>
            <a:endParaRPr lang="en-US" dirty="0"/>
          </a:p>
        </p:txBody>
      </p:sp>
      <p:sp>
        <p:nvSpPr>
          <p:cNvPr id="5" name="Footer Placeholder 4"/>
          <p:cNvSpPr>
            <a:spLocks noGrp="1"/>
          </p:cNvSpPr>
          <p:nvPr>
            <p:ph type="ftr" sz="quarter" idx="11"/>
          </p:nvPr>
        </p:nvSpPr>
        <p:spPr/>
        <p:txBody>
          <a:bodyPr/>
          <a:lstStyle/>
          <a:p>
            <a:r>
              <a:rPr lang="en-US"/>
              <a:t>PHY 711  Fall 2020 -- Lecture 24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10/19/2020</a:t>
            </a:r>
            <a:endParaRPr lang="en-US" dirty="0"/>
          </a:p>
        </p:txBody>
      </p:sp>
      <p:sp>
        <p:nvSpPr>
          <p:cNvPr id="5" name="Footer Placeholder 4"/>
          <p:cNvSpPr>
            <a:spLocks noGrp="1"/>
          </p:cNvSpPr>
          <p:nvPr>
            <p:ph type="ftr" sz="quarter" idx="11"/>
          </p:nvPr>
        </p:nvSpPr>
        <p:spPr/>
        <p:txBody>
          <a:bodyPr/>
          <a:lstStyle/>
          <a:p>
            <a:r>
              <a:rPr lang="en-US"/>
              <a:t>PHY 711  Fall 2020 -- Lecture 24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10/19/2020</a:t>
            </a:r>
            <a:endParaRPr lang="en-US" dirty="0"/>
          </a:p>
        </p:txBody>
      </p:sp>
      <p:sp>
        <p:nvSpPr>
          <p:cNvPr id="5" name="Footer Placeholder 4"/>
          <p:cNvSpPr>
            <a:spLocks noGrp="1"/>
          </p:cNvSpPr>
          <p:nvPr>
            <p:ph type="ftr" sz="quarter" idx="11"/>
          </p:nvPr>
        </p:nvSpPr>
        <p:spPr/>
        <p:txBody>
          <a:bodyPr/>
          <a:lstStyle/>
          <a:p>
            <a:r>
              <a:rPr lang="en-US"/>
              <a:t>PHY 711  Fall 2020 -- Lecture 24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10/19/2020</a:t>
            </a:r>
            <a:endParaRPr lang="en-US" dirty="0"/>
          </a:p>
        </p:txBody>
      </p:sp>
      <p:sp>
        <p:nvSpPr>
          <p:cNvPr id="5" name="Footer Placeholder 4"/>
          <p:cNvSpPr>
            <a:spLocks noGrp="1"/>
          </p:cNvSpPr>
          <p:nvPr>
            <p:ph type="ftr" sz="quarter" idx="11"/>
          </p:nvPr>
        </p:nvSpPr>
        <p:spPr/>
        <p:txBody>
          <a:bodyPr/>
          <a:lstStyle/>
          <a:p>
            <a:r>
              <a:rPr lang="en-US"/>
              <a:t>PHY 711  Fall 2020 -- Lecture 24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10/19/2020</a:t>
            </a:r>
            <a:endParaRPr lang="en-US" dirty="0"/>
          </a:p>
        </p:txBody>
      </p:sp>
      <p:sp>
        <p:nvSpPr>
          <p:cNvPr id="5" name="Footer Placeholder 4"/>
          <p:cNvSpPr>
            <a:spLocks noGrp="1"/>
          </p:cNvSpPr>
          <p:nvPr>
            <p:ph type="ftr" sz="quarter" idx="11"/>
          </p:nvPr>
        </p:nvSpPr>
        <p:spPr/>
        <p:txBody>
          <a:bodyPr/>
          <a:lstStyle/>
          <a:p>
            <a:r>
              <a:rPr lang="en-US"/>
              <a:t>PHY 711  Fall 2020 -- Lecture 24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10/19/2020</a:t>
            </a:r>
            <a:endParaRPr lang="en-US" dirty="0"/>
          </a:p>
        </p:txBody>
      </p:sp>
      <p:sp>
        <p:nvSpPr>
          <p:cNvPr id="6" name="Footer Placeholder 5"/>
          <p:cNvSpPr>
            <a:spLocks noGrp="1"/>
          </p:cNvSpPr>
          <p:nvPr>
            <p:ph type="ftr" sz="quarter" idx="11"/>
          </p:nvPr>
        </p:nvSpPr>
        <p:spPr/>
        <p:txBody>
          <a:bodyPr/>
          <a:lstStyle/>
          <a:p>
            <a:r>
              <a:rPr lang="en-US"/>
              <a:t>PHY 711  Fall 2020 -- Lecture 24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10/19/2020</a:t>
            </a:r>
            <a:endParaRPr lang="en-US" dirty="0"/>
          </a:p>
        </p:txBody>
      </p:sp>
      <p:sp>
        <p:nvSpPr>
          <p:cNvPr id="8" name="Footer Placeholder 7"/>
          <p:cNvSpPr>
            <a:spLocks noGrp="1"/>
          </p:cNvSpPr>
          <p:nvPr>
            <p:ph type="ftr" sz="quarter" idx="11"/>
          </p:nvPr>
        </p:nvSpPr>
        <p:spPr/>
        <p:txBody>
          <a:bodyPr/>
          <a:lstStyle/>
          <a:p>
            <a:r>
              <a:rPr lang="en-US"/>
              <a:t>PHY 711  Fall 2020 -- Lecture 24</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10/19/2020</a:t>
            </a:r>
            <a:endParaRPr lang="en-US" dirty="0"/>
          </a:p>
        </p:txBody>
      </p:sp>
      <p:sp>
        <p:nvSpPr>
          <p:cNvPr id="4" name="Footer Placeholder 3"/>
          <p:cNvSpPr>
            <a:spLocks noGrp="1"/>
          </p:cNvSpPr>
          <p:nvPr>
            <p:ph type="ftr" sz="quarter" idx="11"/>
          </p:nvPr>
        </p:nvSpPr>
        <p:spPr/>
        <p:txBody>
          <a:bodyPr/>
          <a:lstStyle/>
          <a:p>
            <a:r>
              <a:rPr lang="en-US"/>
              <a:t>PHY 711  Fall 2020 -- Lecture 24</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10/19/2020</a:t>
            </a:r>
            <a:endParaRPr lang="en-US" dirty="0"/>
          </a:p>
        </p:txBody>
      </p:sp>
      <p:sp>
        <p:nvSpPr>
          <p:cNvPr id="6" name="Footer Placeholder 5"/>
          <p:cNvSpPr>
            <a:spLocks noGrp="1"/>
          </p:cNvSpPr>
          <p:nvPr>
            <p:ph type="ftr" sz="quarter" idx="11"/>
          </p:nvPr>
        </p:nvSpPr>
        <p:spPr/>
        <p:txBody>
          <a:bodyPr/>
          <a:lstStyle/>
          <a:p>
            <a:r>
              <a:rPr lang="en-US"/>
              <a:t>PHY 711  Fall 2020 -- Lecture 24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10/19/2020</a:t>
            </a:r>
            <a:endParaRPr lang="en-US" dirty="0"/>
          </a:p>
        </p:txBody>
      </p:sp>
      <p:sp>
        <p:nvSpPr>
          <p:cNvPr id="6" name="Footer Placeholder 5"/>
          <p:cNvSpPr>
            <a:spLocks noGrp="1"/>
          </p:cNvSpPr>
          <p:nvPr>
            <p:ph type="ftr" sz="quarter" idx="11"/>
          </p:nvPr>
        </p:nvSpPr>
        <p:spPr/>
        <p:txBody>
          <a:bodyPr/>
          <a:lstStyle/>
          <a:p>
            <a:r>
              <a:rPr lang="en-US"/>
              <a:t>PHY 711  Fall 2020 -- Lecture 24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10/19/2020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 Lecture 24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1.w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9.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12.wmf"/><Relationship Id="rId4" Type="http://schemas.openxmlformats.org/officeDocument/2006/relationships/oleObject" Target="../embeddings/oleObject10.bin"/><Relationship Id="rId9" Type="http://schemas.openxmlformats.org/officeDocument/2006/relationships/image" Target="../media/image14.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0.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15.wmf"/><Relationship Id="rId4" Type="http://schemas.openxmlformats.org/officeDocument/2006/relationships/oleObject" Target="../embeddings/oleObject13.bin"/><Relationship Id="rId9" Type="http://schemas.openxmlformats.org/officeDocument/2006/relationships/image" Target="../media/image17.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1.xml"/><Relationship Id="rId7"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image" Target="../media/image18.wmf"/><Relationship Id="rId4" Type="http://schemas.openxmlformats.org/officeDocument/2006/relationships/oleObject" Target="../embeddings/oleObject16.bin"/><Relationship Id="rId9" Type="http://schemas.openxmlformats.org/officeDocument/2006/relationships/image" Target="../media/image20.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image" Target="../media/image15.wmf"/><Relationship Id="rId4"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2.bin"/><Relationship Id="rId5" Type="http://schemas.openxmlformats.org/officeDocument/2006/relationships/image" Target="../media/image22.wmf"/><Relationship Id="rId4" Type="http://schemas.openxmlformats.org/officeDocument/2006/relationships/oleObject" Target="../embeddings/oleObject21.bin"/></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Euler_angle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27.bin"/><Relationship Id="rId3" Type="http://schemas.openxmlformats.org/officeDocument/2006/relationships/notesSlide" Target="../notesSlides/notesSlide15.xml"/><Relationship Id="rId7" Type="http://schemas.openxmlformats.org/officeDocument/2006/relationships/oleObject" Target="../embeddings/oleObject24.bin"/><Relationship Id="rId12" Type="http://schemas.openxmlformats.org/officeDocument/2006/relationships/image" Target="../media/image28.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4.png"/><Relationship Id="rId11" Type="http://schemas.openxmlformats.org/officeDocument/2006/relationships/oleObject" Target="../embeddings/oleObject26.bin"/><Relationship Id="rId5" Type="http://schemas.openxmlformats.org/officeDocument/2006/relationships/image" Target="../media/image25.wmf"/><Relationship Id="rId10" Type="http://schemas.openxmlformats.org/officeDocument/2006/relationships/image" Target="../media/image27.wmf"/><Relationship Id="rId4" Type="http://schemas.openxmlformats.org/officeDocument/2006/relationships/oleObject" Target="../embeddings/oleObject23.bin"/><Relationship Id="rId9" Type="http://schemas.openxmlformats.org/officeDocument/2006/relationships/oleObject" Target="../embeddings/oleObject25.bin"/><Relationship Id="rId14" Type="http://schemas.openxmlformats.org/officeDocument/2006/relationships/image" Target="../media/image29.wmf"/></Relationships>
</file>

<file path=ppt/slides/_rels/slide19.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32.bin"/><Relationship Id="rId3" Type="http://schemas.openxmlformats.org/officeDocument/2006/relationships/notesSlide" Target="../notesSlides/notesSlide16.xml"/><Relationship Id="rId7" Type="http://schemas.openxmlformats.org/officeDocument/2006/relationships/oleObject" Target="../embeddings/oleObject29.bin"/><Relationship Id="rId12"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4.png"/><Relationship Id="rId11" Type="http://schemas.openxmlformats.org/officeDocument/2006/relationships/oleObject" Target="../embeddings/oleObject31.bin"/><Relationship Id="rId5" Type="http://schemas.openxmlformats.org/officeDocument/2006/relationships/image" Target="../media/image25.wmf"/><Relationship Id="rId10" Type="http://schemas.openxmlformats.org/officeDocument/2006/relationships/image" Target="../media/image31.wmf"/><Relationship Id="rId4" Type="http://schemas.openxmlformats.org/officeDocument/2006/relationships/oleObject" Target="../embeddings/oleObject28.bin"/><Relationship Id="rId9" Type="http://schemas.openxmlformats.org/officeDocument/2006/relationships/oleObject" Target="../embeddings/oleObject30.bin"/><Relationship Id="rId14" Type="http://schemas.openxmlformats.org/officeDocument/2006/relationships/image" Target="../media/image3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oleObject" Target="../embeddings/oleObject37.bin"/><Relationship Id="rId3" Type="http://schemas.openxmlformats.org/officeDocument/2006/relationships/notesSlide" Target="../notesSlides/notesSlide17.xml"/><Relationship Id="rId7" Type="http://schemas.openxmlformats.org/officeDocument/2006/relationships/image" Target="../media/image35.wmf"/><Relationship Id="rId12"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34.bin"/><Relationship Id="rId11" Type="http://schemas.openxmlformats.org/officeDocument/2006/relationships/oleObject" Target="../embeddings/oleObject36.bin"/><Relationship Id="rId5" Type="http://schemas.openxmlformats.org/officeDocument/2006/relationships/image" Target="../media/image34.wmf"/><Relationship Id="rId10" Type="http://schemas.openxmlformats.org/officeDocument/2006/relationships/image" Target="../media/image24.png"/><Relationship Id="rId4" Type="http://schemas.openxmlformats.org/officeDocument/2006/relationships/oleObject" Target="../embeddings/oleObject33.bin"/><Relationship Id="rId9" Type="http://schemas.openxmlformats.org/officeDocument/2006/relationships/image" Target="../media/image25.wmf"/><Relationship Id="rId14" Type="http://schemas.openxmlformats.org/officeDocument/2006/relationships/image" Target="../media/image31.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18.xml"/><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39.bin"/><Relationship Id="rId5" Type="http://schemas.openxmlformats.org/officeDocument/2006/relationships/image" Target="../media/image34.wmf"/><Relationship Id="rId4" Type="http://schemas.openxmlformats.org/officeDocument/2006/relationships/oleObject" Target="../embeddings/oleObject38.bin"/><Relationship Id="rId9" Type="http://schemas.openxmlformats.org/officeDocument/2006/relationships/image" Target="../media/image37.wmf"/></Relationships>
</file>

<file path=ppt/slides/_rels/slide22.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45.bin"/><Relationship Id="rId3" Type="http://schemas.openxmlformats.org/officeDocument/2006/relationships/notesSlide" Target="../notesSlides/notesSlide19.xml"/><Relationship Id="rId7" Type="http://schemas.openxmlformats.org/officeDocument/2006/relationships/oleObject" Target="../embeddings/oleObject42.bin"/><Relationship Id="rId12"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24.png"/><Relationship Id="rId11" Type="http://schemas.openxmlformats.org/officeDocument/2006/relationships/oleObject" Target="../embeddings/oleObject44.bin"/><Relationship Id="rId5" Type="http://schemas.openxmlformats.org/officeDocument/2006/relationships/image" Target="../media/image25.wmf"/><Relationship Id="rId10" Type="http://schemas.openxmlformats.org/officeDocument/2006/relationships/image" Target="../media/image31.wmf"/><Relationship Id="rId4" Type="http://schemas.openxmlformats.org/officeDocument/2006/relationships/oleObject" Target="../embeddings/oleObject41.bin"/><Relationship Id="rId9" Type="http://schemas.openxmlformats.org/officeDocument/2006/relationships/oleObject" Target="../embeddings/oleObject43.bin"/><Relationship Id="rId14" Type="http://schemas.openxmlformats.org/officeDocument/2006/relationships/image" Target="../media/image38.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0.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47.bin"/><Relationship Id="rId5" Type="http://schemas.openxmlformats.org/officeDocument/2006/relationships/image" Target="../media/image39.wmf"/><Relationship Id="rId4" Type="http://schemas.openxmlformats.org/officeDocument/2006/relationships/oleObject" Target="../embeddings/oleObject46.bin"/></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Euler_angles"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1.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48.bin"/><Relationship Id="rId5" Type="http://schemas.openxmlformats.org/officeDocument/2006/relationships/image" Target="../media/image24.png"/><Relationship Id="rId4" Type="http://schemas.openxmlformats.org/officeDocument/2006/relationships/hyperlink" Target="http://en.wikipedia.org/wiki/Euler_angles"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42.wmf"/><Relationship Id="rId4" Type="http://schemas.openxmlformats.org/officeDocument/2006/relationships/oleObject" Target="../embeddings/oleObject49.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44.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51.bin"/><Relationship Id="rId5" Type="http://schemas.openxmlformats.org/officeDocument/2006/relationships/image" Target="../media/image43.wmf"/><Relationship Id="rId4" Type="http://schemas.openxmlformats.org/officeDocument/2006/relationships/oleObject" Target="../embeddings/oleObject50.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46.png"/><Relationship Id="rId5" Type="http://schemas.openxmlformats.org/officeDocument/2006/relationships/image" Target="../media/image45.wmf"/><Relationship Id="rId4" Type="http://schemas.openxmlformats.org/officeDocument/2006/relationships/oleObject" Target="../embeddings/oleObject52.bin"/></Relationships>
</file>

<file path=ppt/slides/_rels/slide29.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notesSlide" Target="../notesSlides/notesSlide26.xml"/><Relationship Id="rId7"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46.png"/><Relationship Id="rId5" Type="http://schemas.openxmlformats.org/officeDocument/2006/relationships/image" Target="../media/image49.wmf"/><Relationship Id="rId4" Type="http://schemas.openxmlformats.org/officeDocument/2006/relationships/oleObject" Target="../embeddings/oleObject53.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hyperlink" Target="http://www.physics.usyd.edu.au/~cross/SPINNING%20TOPS.htm"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54.png"/><Relationship Id="rId5" Type="http://schemas.openxmlformats.org/officeDocument/2006/relationships/image" Target="../media/image53.wmf"/><Relationship Id="rId4" Type="http://schemas.openxmlformats.org/officeDocument/2006/relationships/oleObject" Target="../embeddings/oleObject55.bin"/></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55.png"/><Relationship Id="rId4" Type="http://schemas.openxmlformats.org/officeDocument/2006/relationships/hyperlink" Target="https://drive.google.com/file/d/0B14RyYwpwSDNcXdxTWl3OExHX1k/view"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53.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57.bin"/><Relationship Id="rId5" Type="http://schemas.openxmlformats.org/officeDocument/2006/relationships/image" Target="../media/image56.wmf"/><Relationship Id="rId4" Type="http://schemas.openxmlformats.org/officeDocument/2006/relationships/oleObject" Target="../embeddings/oleObject56.bin"/></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 Id="rId9"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7.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7.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9.wmf"/><Relationship Id="rId4" Type="http://schemas.openxmlformats.org/officeDocument/2006/relationships/oleObject" Target="../embeddings/oleObject6.bin"/><Relationship Id="rId9"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0" y="117693"/>
            <a:ext cx="8915400" cy="6247864"/>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online or (occasionally in Olin 103</a:t>
            </a:r>
          </a:p>
          <a:p>
            <a:pPr algn="ctr"/>
            <a:endParaRPr lang="en-US" sz="2400" b="1" dirty="0"/>
          </a:p>
          <a:p>
            <a:pPr algn="ctr"/>
            <a:r>
              <a:rPr lang="en-US" sz="3200" b="1" dirty="0"/>
              <a:t>Discussion for Lecture 24 – Chap. 5 (F &amp;W)</a:t>
            </a:r>
            <a:endParaRPr lang="en-US" sz="3200" b="1" dirty="0">
              <a:solidFill>
                <a:schemeClr val="folHlink"/>
              </a:solidFill>
            </a:endParaRPr>
          </a:p>
          <a:p>
            <a:pPr marL="457200" lvl="2" algn="ctr">
              <a:spcBef>
                <a:spcPct val="50000"/>
              </a:spcBef>
            </a:pPr>
            <a:r>
              <a:rPr lang="en-US" sz="3200" b="1" dirty="0">
                <a:solidFill>
                  <a:schemeClr val="folHlink"/>
                </a:solidFill>
              </a:rPr>
              <a:t>Rotational motion </a:t>
            </a:r>
          </a:p>
          <a:p>
            <a:pPr marL="971550" lvl="2" indent="-514350">
              <a:spcBef>
                <a:spcPct val="50000"/>
              </a:spcBef>
              <a:buFont typeface="+mj-lt"/>
              <a:buAutoNum type="arabicPeriod"/>
            </a:pPr>
            <a:r>
              <a:rPr lang="en-US" sz="2400" b="1" dirty="0">
                <a:solidFill>
                  <a:schemeClr val="folHlink"/>
                </a:solidFill>
              </a:rPr>
              <a:t>Torque free motion of a rigid body</a:t>
            </a:r>
          </a:p>
          <a:p>
            <a:pPr marL="971550" lvl="2" indent="-514350">
              <a:spcBef>
                <a:spcPct val="50000"/>
              </a:spcBef>
              <a:buFont typeface="+mj-lt"/>
              <a:buAutoNum type="arabicPeriod"/>
            </a:pPr>
            <a:r>
              <a:rPr lang="en-US" sz="2400" b="1" dirty="0">
                <a:solidFill>
                  <a:schemeClr val="folHlink"/>
                </a:solidFill>
              </a:rPr>
              <a:t>Rigid body motion in body fixed frame</a:t>
            </a:r>
            <a:endParaRPr lang="en-US" sz="2400" b="1" dirty="0">
              <a:solidFill>
                <a:schemeClr val="folHlink"/>
              </a:solidFill>
              <a:sym typeface="Wingdings" pitchFamily="2" charset="2"/>
            </a:endParaRPr>
          </a:p>
          <a:p>
            <a:pPr marL="971550" lvl="2" indent="-514350">
              <a:spcBef>
                <a:spcPct val="50000"/>
              </a:spcBef>
              <a:buFont typeface="+mj-lt"/>
              <a:buAutoNum type="arabicPeriod"/>
            </a:pPr>
            <a:r>
              <a:rPr lang="en-US" sz="2400" b="1" dirty="0">
                <a:solidFill>
                  <a:schemeClr val="folHlink"/>
                </a:solidFill>
                <a:sym typeface="Wingdings" pitchFamily="2" charset="2"/>
              </a:rPr>
              <a:t>Conversion between body and inertial reference frames</a:t>
            </a:r>
          </a:p>
          <a:p>
            <a:pPr marL="971550" lvl="2" indent="-514350">
              <a:spcBef>
                <a:spcPct val="50000"/>
              </a:spcBef>
              <a:buFont typeface="+mj-lt"/>
              <a:buAutoNum type="arabicPeriod"/>
            </a:pPr>
            <a:r>
              <a:rPr lang="en-US" sz="2400" b="1" dirty="0">
                <a:solidFill>
                  <a:schemeClr val="folHlink"/>
                </a:solidFill>
                <a:sym typeface="Wingdings" pitchFamily="2" charset="2"/>
              </a:rPr>
              <a:t>Symmetric top motion</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381000" y="150167"/>
            <a:ext cx="8077200" cy="461665"/>
          </a:xfrm>
          <a:prstGeom prst="rect">
            <a:avLst/>
          </a:prstGeom>
          <a:noFill/>
        </p:spPr>
        <p:txBody>
          <a:bodyPr wrap="square" rtlCol="0">
            <a:spAutoFit/>
          </a:bodyPr>
          <a:lstStyle/>
          <a:p>
            <a:r>
              <a:rPr lang="en-US" sz="2400" dirty="0">
                <a:latin typeface="+mj-lt"/>
              </a:rPr>
              <a:t>Descriptions of rotation about a given origin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456153562"/>
              </p:ext>
            </p:extLst>
          </p:nvPr>
        </p:nvGraphicFramePr>
        <p:xfrm>
          <a:off x="582613" y="1066800"/>
          <a:ext cx="7881937" cy="4368800"/>
        </p:xfrm>
        <a:graphic>
          <a:graphicData uri="http://schemas.openxmlformats.org/presentationml/2006/ole">
            <mc:AlternateContent xmlns:mc="http://schemas.openxmlformats.org/markup-compatibility/2006">
              <mc:Choice xmlns:v="urn:schemas-microsoft-com:vml" Requires="v">
                <p:oleObj spid="_x0000_s267312" name="Equation" r:id="rId4" imgW="5410080" imgH="3085920" progId="Equation.DSMT4">
                  <p:embed/>
                </p:oleObj>
              </mc:Choice>
              <mc:Fallback>
                <p:oleObj name="Equation" r:id="rId4" imgW="5410080" imgH="3085920" progId="Equation.DSMT4">
                  <p:embed/>
                  <p:pic>
                    <p:nvPicPr>
                      <p:cNvPr id="0" name=""/>
                      <p:cNvPicPr>
                        <a:picLocks noChangeAspect="1" noChangeArrowheads="1"/>
                      </p:cNvPicPr>
                      <p:nvPr/>
                    </p:nvPicPr>
                    <p:blipFill>
                      <a:blip r:embed="rId5"/>
                      <a:srcRect/>
                      <a:stretch>
                        <a:fillRect/>
                      </a:stretch>
                    </p:blipFill>
                    <p:spPr bwMode="auto">
                      <a:xfrm>
                        <a:off x="582613" y="1066800"/>
                        <a:ext cx="7881937" cy="4368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1453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381000" y="150167"/>
            <a:ext cx="8077200" cy="461665"/>
          </a:xfrm>
          <a:prstGeom prst="rect">
            <a:avLst/>
          </a:prstGeom>
          <a:noFill/>
        </p:spPr>
        <p:txBody>
          <a:bodyPr wrap="square" rtlCol="0">
            <a:spAutoFit/>
          </a:bodyPr>
          <a:lstStyle/>
          <a:p>
            <a:r>
              <a:rPr lang="en-US" sz="2400" dirty="0">
                <a:latin typeface="+mj-lt"/>
              </a:rPr>
              <a:t>Descriptions of rotation about a given origin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918595725"/>
              </p:ext>
            </p:extLst>
          </p:nvPr>
        </p:nvGraphicFramePr>
        <p:xfrm>
          <a:off x="457200" y="611832"/>
          <a:ext cx="8313385" cy="3962400"/>
        </p:xfrm>
        <a:graphic>
          <a:graphicData uri="http://schemas.openxmlformats.org/presentationml/2006/ole">
            <mc:AlternateContent xmlns:mc="http://schemas.openxmlformats.org/markup-compatibility/2006">
              <mc:Choice xmlns:v="urn:schemas-microsoft-com:vml" Requires="v">
                <p:oleObj spid="_x0000_s268388" name="Equation" r:id="rId4" imgW="5460840" imgH="2679480" progId="Equation.DSMT4">
                  <p:embed/>
                </p:oleObj>
              </mc:Choice>
              <mc:Fallback>
                <p:oleObj name="Equation" r:id="rId4" imgW="5460840" imgH="2679480" progId="Equation.DSMT4">
                  <p:embed/>
                  <p:pic>
                    <p:nvPicPr>
                      <p:cNvPr id="0" name=""/>
                      <p:cNvPicPr>
                        <a:picLocks noChangeAspect="1" noChangeArrowheads="1"/>
                      </p:cNvPicPr>
                      <p:nvPr/>
                    </p:nvPicPr>
                    <p:blipFill>
                      <a:blip r:embed="rId5"/>
                      <a:srcRect/>
                      <a:stretch>
                        <a:fillRect/>
                      </a:stretch>
                    </p:blipFill>
                    <p:spPr bwMode="auto">
                      <a:xfrm>
                        <a:off x="457200" y="611832"/>
                        <a:ext cx="8313385" cy="39624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9359739"/>
              </p:ext>
            </p:extLst>
          </p:nvPr>
        </p:nvGraphicFramePr>
        <p:xfrm>
          <a:off x="533400" y="4572000"/>
          <a:ext cx="3863975" cy="2031093"/>
        </p:xfrm>
        <a:graphic>
          <a:graphicData uri="http://schemas.openxmlformats.org/presentationml/2006/ole">
            <mc:AlternateContent xmlns:mc="http://schemas.openxmlformats.org/markup-compatibility/2006">
              <mc:Choice xmlns:v="urn:schemas-microsoft-com:vml" Requires="v">
                <p:oleObj spid="_x0000_s268389" name="Equation" r:id="rId6" imgW="2158920" imgH="1168200" progId="Equation.DSMT4">
                  <p:embed/>
                </p:oleObj>
              </mc:Choice>
              <mc:Fallback>
                <p:oleObj name="Equation" r:id="rId6" imgW="2158920" imgH="1168200" progId="Equation.DSMT4">
                  <p:embed/>
                  <p:pic>
                    <p:nvPicPr>
                      <p:cNvPr id="0" name=""/>
                      <p:cNvPicPr>
                        <a:picLocks noChangeAspect="1" noChangeArrowheads="1"/>
                      </p:cNvPicPr>
                      <p:nvPr/>
                    </p:nvPicPr>
                    <p:blipFill>
                      <a:blip r:embed="rId7"/>
                      <a:srcRect/>
                      <a:stretch>
                        <a:fillRect/>
                      </a:stretch>
                    </p:blipFill>
                    <p:spPr bwMode="auto">
                      <a:xfrm>
                        <a:off x="533400" y="4572000"/>
                        <a:ext cx="3863975" cy="2031093"/>
                      </a:xfrm>
                      <a:prstGeom prst="rect">
                        <a:avLst/>
                      </a:prstGeom>
                      <a:noFill/>
                      <a:ln>
                        <a:noFill/>
                      </a:ln>
                    </p:spPr>
                  </p:pic>
                </p:oleObj>
              </mc:Fallback>
            </mc:AlternateContent>
          </a:graphicData>
        </a:graphic>
      </p:graphicFrame>
      <p:graphicFrame>
        <p:nvGraphicFramePr>
          <p:cNvPr id="8" name="Object 7">
            <a:extLst>
              <a:ext uri="{FF2B5EF4-FFF2-40B4-BE49-F238E27FC236}">
                <a16:creationId xmlns:a16="http://schemas.microsoft.com/office/drawing/2014/main" id="{34BF9F1A-3773-4AB8-A188-87822BD87ACD}"/>
              </a:ext>
            </a:extLst>
          </p:cNvPr>
          <p:cNvGraphicFramePr>
            <a:graphicFrameLocks noChangeAspect="1"/>
          </p:cNvGraphicFramePr>
          <p:nvPr>
            <p:extLst>
              <p:ext uri="{D42A27DB-BD31-4B8C-83A1-F6EECF244321}">
                <p14:modId xmlns:p14="http://schemas.microsoft.com/office/powerpoint/2010/main" val="2140145337"/>
              </p:ext>
            </p:extLst>
          </p:nvPr>
        </p:nvGraphicFramePr>
        <p:xfrm>
          <a:off x="5457825" y="4953000"/>
          <a:ext cx="2701925" cy="806450"/>
        </p:xfrm>
        <a:graphic>
          <a:graphicData uri="http://schemas.openxmlformats.org/presentationml/2006/ole">
            <mc:AlternateContent xmlns:mc="http://schemas.openxmlformats.org/markup-compatibility/2006">
              <mc:Choice xmlns:v="urn:schemas-microsoft-com:vml" Requires="v">
                <p:oleObj spid="_x0000_s268390" name="Equation" r:id="rId8" imgW="1447560" imgH="431640" progId="Equation.DSMT4">
                  <p:embed/>
                </p:oleObj>
              </mc:Choice>
              <mc:Fallback>
                <p:oleObj name="Equation" r:id="rId8" imgW="1447560" imgH="431640" progId="Equation.DSMT4">
                  <p:embed/>
                  <p:pic>
                    <p:nvPicPr>
                      <p:cNvPr id="0" name=""/>
                      <p:cNvPicPr/>
                      <p:nvPr/>
                    </p:nvPicPr>
                    <p:blipFill>
                      <a:blip r:embed="rId9"/>
                      <a:stretch>
                        <a:fillRect/>
                      </a:stretch>
                    </p:blipFill>
                    <p:spPr>
                      <a:xfrm>
                        <a:off x="5457825" y="4953000"/>
                        <a:ext cx="2701925" cy="806450"/>
                      </a:xfrm>
                      <a:prstGeom prst="rect">
                        <a:avLst/>
                      </a:prstGeom>
                    </p:spPr>
                  </p:pic>
                </p:oleObj>
              </mc:Fallback>
            </mc:AlternateContent>
          </a:graphicData>
        </a:graphic>
      </p:graphicFrame>
    </p:spTree>
    <p:extLst>
      <p:ext uri="{BB962C8B-B14F-4D97-AF65-F5344CB8AC3E}">
        <p14:creationId xmlns:p14="http://schemas.microsoft.com/office/powerpoint/2010/main" val="2405789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61507101"/>
              </p:ext>
            </p:extLst>
          </p:nvPr>
        </p:nvGraphicFramePr>
        <p:xfrm>
          <a:off x="304800" y="152400"/>
          <a:ext cx="7410450" cy="2400300"/>
        </p:xfrm>
        <a:graphic>
          <a:graphicData uri="http://schemas.openxmlformats.org/presentationml/2006/ole">
            <mc:AlternateContent xmlns:mc="http://schemas.openxmlformats.org/markup-compatibility/2006">
              <mc:Choice xmlns:v="urn:schemas-microsoft-com:vml" Requires="v">
                <p:oleObj spid="_x0000_s269452" name="数式" r:id="rId4" imgW="2971800" imgH="990360" progId="Equation.3">
                  <p:embed/>
                </p:oleObj>
              </mc:Choice>
              <mc:Fallback>
                <p:oleObj name="数式" r:id="rId4" imgW="2971800" imgH="990360" progId="Equation.3">
                  <p:embed/>
                  <p:pic>
                    <p:nvPicPr>
                      <p:cNvPr id="0" name=""/>
                      <p:cNvPicPr>
                        <a:picLocks noChangeAspect="1" noChangeArrowheads="1"/>
                      </p:cNvPicPr>
                      <p:nvPr/>
                    </p:nvPicPr>
                    <p:blipFill>
                      <a:blip r:embed="rId5"/>
                      <a:srcRect/>
                      <a:stretch>
                        <a:fillRect/>
                      </a:stretch>
                    </p:blipFill>
                    <p:spPr bwMode="auto">
                      <a:xfrm>
                        <a:off x="304800" y="152400"/>
                        <a:ext cx="74104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69144912"/>
              </p:ext>
            </p:extLst>
          </p:nvPr>
        </p:nvGraphicFramePr>
        <p:xfrm>
          <a:off x="304800" y="2819400"/>
          <a:ext cx="5699125" cy="3508375"/>
        </p:xfrm>
        <a:graphic>
          <a:graphicData uri="http://schemas.openxmlformats.org/presentationml/2006/ole">
            <mc:AlternateContent xmlns:mc="http://schemas.openxmlformats.org/markup-compatibility/2006">
              <mc:Choice xmlns:v="urn:schemas-microsoft-com:vml" Requires="v">
                <p:oleObj spid="_x0000_s269453" name="数式" r:id="rId6" imgW="2286000" imgH="1447560" progId="Equation.3">
                  <p:embed/>
                </p:oleObj>
              </mc:Choice>
              <mc:Fallback>
                <p:oleObj name="数式" r:id="rId6" imgW="2286000" imgH="1447560" progId="Equation.3">
                  <p:embed/>
                  <p:pic>
                    <p:nvPicPr>
                      <p:cNvPr id="0" name=""/>
                      <p:cNvPicPr>
                        <a:picLocks noChangeAspect="1" noChangeArrowheads="1"/>
                      </p:cNvPicPr>
                      <p:nvPr/>
                    </p:nvPicPr>
                    <p:blipFill>
                      <a:blip r:embed="rId7"/>
                      <a:srcRect/>
                      <a:stretch>
                        <a:fillRect/>
                      </a:stretch>
                    </p:blipFill>
                    <p:spPr bwMode="auto">
                      <a:xfrm>
                        <a:off x="304800" y="2819400"/>
                        <a:ext cx="5699125"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87979189"/>
              </p:ext>
            </p:extLst>
          </p:nvPr>
        </p:nvGraphicFramePr>
        <p:xfrm>
          <a:off x="6096000" y="5105400"/>
          <a:ext cx="1739900" cy="1231900"/>
        </p:xfrm>
        <a:graphic>
          <a:graphicData uri="http://schemas.openxmlformats.org/presentationml/2006/ole">
            <mc:AlternateContent xmlns:mc="http://schemas.openxmlformats.org/markup-compatibility/2006">
              <mc:Choice xmlns:v="urn:schemas-microsoft-com:vml" Requires="v">
                <p:oleObj spid="_x0000_s269454" name="数式" r:id="rId8" imgW="698400" imgH="507960" progId="Equation.3">
                  <p:embed/>
                </p:oleObj>
              </mc:Choice>
              <mc:Fallback>
                <p:oleObj name="数式" r:id="rId8" imgW="698400" imgH="507960" progId="Equation.3">
                  <p:embed/>
                  <p:pic>
                    <p:nvPicPr>
                      <p:cNvPr id="0" name=""/>
                      <p:cNvPicPr>
                        <a:picLocks noChangeAspect="1" noChangeArrowheads="1"/>
                      </p:cNvPicPr>
                      <p:nvPr/>
                    </p:nvPicPr>
                    <p:blipFill>
                      <a:blip r:embed="rId9"/>
                      <a:srcRect/>
                      <a:stretch>
                        <a:fillRect/>
                      </a:stretch>
                    </p:blipFill>
                    <p:spPr bwMode="auto">
                      <a:xfrm>
                        <a:off x="6096000" y="5105400"/>
                        <a:ext cx="17399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37410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381000" y="457200"/>
            <a:ext cx="8229600" cy="461665"/>
          </a:xfrm>
          <a:prstGeom prst="rect">
            <a:avLst/>
          </a:prstGeom>
          <a:noFill/>
        </p:spPr>
        <p:txBody>
          <a:bodyPr wrap="square" rtlCol="0">
            <a:spAutoFit/>
          </a:bodyPr>
          <a:lstStyle/>
          <a:p>
            <a:r>
              <a:rPr lang="en-US" sz="2400" dirty="0">
                <a:latin typeface="+mj-lt"/>
              </a:rPr>
              <a:t>Solution of Euler equations for a symmetric top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063240196"/>
              </p:ext>
            </p:extLst>
          </p:nvPr>
        </p:nvGraphicFramePr>
        <p:xfrm>
          <a:off x="838200" y="903625"/>
          <a:ext cx="5345113" cy="2771775"/>
        </p:xfrm>
        <a:graphic>
          <a:graphicData uri="http://schemas.openxmlformats.org/presentationml/2006/ole">
            <mc:AlternateContent xmlns:mc="http://schemas.openxmlformats.org/markup-compatibility/2006">
              <mc:Choice xmlns:v="urn:schemas-microsoft-com:vml" Requires="v">
                <p:oleObj spid="_x0000_s270476" name="数式" r:id="rId4" imgW="2145960" imgH="1143000" progId="Equation.3">
                  <p:embed/>
                </p:oleObj>
              </mc:Choice>
              <mc:Fallback>
                <p:oleObj name="数式" r:id="rId4" imgW="2145960" imgH="1143000" progId="Equation.3">
                  <p:embed/>
                  <p:pic>
                    <p:nvPicPr>
                      <p:cNvPr id="0" name=""/>
                      <p:cNvPicPr>
                        <a:picLocks noChangeAspect="1" noChangeArrowheads="1"/>
                      </p:cNvPicPr>
                      <p:nvPr/>
                    </p:nvPicPr>
                    <p:blipFill>
                      <a:blip r:embed="rId5"/>
                      <a:srcRect/>
                      <a:stretch>
                        <a:fillRect/>
                      </a:stretch>
                    </p:blipFill>
                    <p:spPr bwMode="auto">
                      <a:xfrm>
                        <a:off x="838200" y="903625"/>
                        <a:ext cx="5345113"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7028675"/>
              </p:ext>
            </p:extLst>
          </p:nvPr>
        </p:nvGraphicFramePr>
        <p:xfrm>
          <a:off x="762000" y="3581400"/>
          <a:ext cx="4845050" cy="1014413"/>
        </p:xfrm>
        <a:graphic>
          <a:graphicData uri="http://schemas.openxmlformats.org/presentationml/2006/ole">
            <mc:AlternateContent xmlns:mc="http://schemas.openxmlformats.org/markup-compatibility/2006">
              <mc:Choice xmlns:v="urn:schemas-microsoft-com:vml" Requires="v">
                <p:oleObj spid="_x0000_s270477" name="数式" r:id="rId6" imgW="1942920" imgH="419040" progId="Equation.3">
                  <p:embed/>
                </p:oleObj>
              </mc:Choice>
              <mc:Fallback>
                <p:oleObj name="数式" r:id="rId6" imgW="1942920" imgH="419040" progId="Equation.3">
                  <p:embed/>
                  <p:pic>
                    <p:nvPicPr>
                      <p:cNvPr id="0" name=""/>
                      <p:cNvPicPr>
                        <a:picLocks noChangeAspect="1" noChangeArrowheads="1"/>
                      </p:cNvPicPr>
                      <p:nvPr/>
                    </p:nvPicPr>
                    <p:blipFill>
                      <a:blip r:embed="rId7"/>
                      <a:srcRect/>
                      <a:stretch>
                        <a:fillRect/>
                      </a:stretch>
                    </p:blipFill>
                    <p:spPr bwMode="auto">
                      <a:xfrm>
                        <a:off x="762000" y="3581400"/>
                        <a:ext cx="48450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97180863"/>
              </p:ext>
            </p:extLst>
          </p:nvPr>
        </p:nvGraphicFramePr>
        <p:xfrm>
          <a:off x="762000" y="4876800"/>
          <a:ext cx="6967537" cy="1108075"/>
        </p:xfrm>
        <a:graphic>
          <a:graphicData uri="http://schemas.openxmlformats.org/presentationml/2006/ole">
            <mc:AlternateContent xmlns:mc="http://schemas.openxmlformats.org/markup-compatibility/2006">
              <mc:Choice xmlns:v="urn:schemas-microsoft-com:vml" Requires="v">
                <p:oleObj spid="_x0000_s270478" name="数式" r:id="rId8" imgW="2793960" imgH="457200" progId="Equation.3">
                  <p:embed/>
                </p:oleObj>
              </mc:Choice>
              <mc:Fallback>
                <p:oleObj name="数式" r:id="rId8" imgW="2793960" imgH="457200" progId="Equation.3">
                  <p:embed/>
                  <p:pic>
                    <p:nvPicPr>
                      <p:cNvPr id="0" name=""/>
                      <p:cNvPicPr>
                        <a:picLocks noChangeAspect="1" noChangeArrowheads="1"/>
                      </p:cNvPicPr>
                      <p:nvPr/>
                    </p:nvPicPr>
                    <p:blipFill>
                      <a:blip r:embed="rId9"/>
                      <a:srcRect/>
                      <a:stretch>
                        <a:fillRect/>
                      </a:stretch>
                    </p:blipFill>
                    <p:spPr bwMode="auto">
                      <a:xfrm>
                        <a:off x="762000" y="4876800"/>
                        <a:ext cx="69675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25130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25580829"/>
              </p:ext>
            </p:extLst>
          </p:nvPr>
        </p:nvGraphicFramePr>
        <p:xfrm>
          <a:off x="304800" y="152400"/>
          <a:ext cx="7410450" cy="2400300"/>
        </p:xfrm>
        <a:graphic>
          <a:graphicData uri="http://schemas.openxmlformats.org/presentationml/2006/ole">
            <mc:AlternateContent xmlns:mc="http://schemas.openxmlformats.org/markup-compatibility/2006">
              <mc:Choice xmlns:v="urn:schemas-microsoft-com:vml" Requires="v">
                <p:oleObj spid="_x0000_s271454" name="数式" r:id="rId4" imgW="2971800" imgH="990360" progId="Equation.3">
                  <p:embed/>
                </p:oleObj>
              </mc:Choice>
              <mc:Fallback>
                <p:oleObj name="数式" r:id="rId4" imgW="2971800" imgH="990360" progId="Equation.3">
                  <p:embed/>
                  <p:pic>
                    <p:nvPicPr>
                      <p:cNvPr id="0" name=""/>
                      <p:cNvPicPr>
                        <a:picLocks noChangeAspect="1" noChangeArrowheads="1"/>
                      </p:cNvPicPr>
                      <p:nvPr/>
                    </p:nvPicPr>
                    <p:blipFill>
                      <a:blip r:embed="rId5"/>
                      <a:srcRect/>
                      <a:stretch>
                        <a:fillRect/>
                      </a:stretch>
                    </p:blipFill>
                    <p:spPr bwMode="auto">
                      <a:xfrm>
                        <a:off x="304800" y="152400"/>
                        <a:ext cx="74104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03774869"/>
              </p:ext>
            </p:extLst>
          </p:nvPr>
        </p:nvGraphicFramePr>
        <p:xfrm>
          <a:off x="457200" y="3048000"/>
          <a:ext cx="6973888" cy="2547937"/>
        </p:xfrm>
        <a:graphic>
          <a:graphicData uri="http://schemas.openxmlformats.org/presentationml/2006/ole">
            <mc:AlternateContent xmlns:mc="http://schemas.openxmlformats.org/markup-compatibility/2006">
              <mc:Choice xmlns:v="urn:schemas-microsoft-com:vml" Requires="v">
                <p:oleObj spid="_x0000_s271455" name="数式" r:id="rId6" imgW="2971800" imgH="1117440" progId="Equation.3">
                  <p:embed/>
                </p:oleObj>
              </mc:Choice>
              <mc:Fallback>
                <p:oleObj name="数式" r:id="rId6" imgW="2971800" imgH="1117440" progId="Equation.3">
                  <p:embed/>
                  <p:pic>
                    <p:nvPicPr>
                      <p:cNvPr id="0" name=""/>
                      <p:cNvPicPr>
                        <a:picLocks noChangeAspect="1" noChangeArrowheads="1"/>
                      </p:cNvPicPr>
                      <p:nvPr/>
                    </p:nvPicPr>
                    <p:blipFill>
                      <a:blip r:embed="rId7"/>
                      <a:srcRect/>
                      <a:stretch>
                        <a:fillRect/>
                      </a:stretch>
                    </p:blipFill>
                    <p:spPr bwMode="auto">
                      <a:xfrm>
                        <a:off x="457200" y="3048000"/>
                        <a:ext cx="6973888" cy="2547937"/>
                      </a:xfrm>
                      <a:prstGeom prst="rect">
                        <a:avLst/>
                      </a:prstGeom>
                      <a:noFill/>
                      <a:ln>
                        <a:noFill/>
                      </a:ln>
                    </p:spPr>
                  </p:pic>
                </p:oleObj>
              </mc:Fallback>
            </mc:AlternateContent>
          </a:graphicData>
        </a:graphic>
      </p:graphicFrame>
      <p:sp>
        <p:nvSpPr>
          <p:cNvPr id="7" name="TextBox 6">
            <a:extLst>
              <a:ext uri="{FF2B5EF4-FFF2-40B4-BE49-F238E27FC236}">
                <a16:creationId xmlns:a16="http://schemas.microsoft.com/office/drawing/2014/main" id="{37993F9B-A866-4C33-BAE2-1AF460F0736B}"/>
              </a:ext>
            </a:extLst>
          </p:cNvPr>
          <p:cNvSpPr txBox="1"/>
          <p:nvPr/>
        </p:nvSpPr>
        <p:spPr>
          <a:xfrm>
            <a:off x="304800" y="4521904"/>
            <a:ext cx="3352800" cy="1200329"/>
          </a:xfrm>
          <a:prstGeom prst="rect">
            <a:avLst/>
          </a:prstGeom>
          <a:noFill/>
        </p:spPr>
        <p:txBody>
          <a:bodyPr wrap="square" rtlCol="0">
            <a:spAutoFit/>
          </a:bodyPr>
          <a:lstStyle/>
          <a:p>
            <a:r>
              <a:rPr lang="en-US" sz="2400" dirty="0">
                <a:latin typeface="+mj-lt"/>
              </a:rPr>
              <a:t>For example, the object starts spinning along the 3 axis.</a:t>
            </a:r>
          </a:p>
        </p:txBody>
      </p:sp>
    </p:spTree>
    <p:extLst>
      <p:ext uri="{BB962C8B-B14F-4D97-AF65-F5344CB8AC3E}">
        <p14:creationId xmlns:p14="http://schemas.microsoft.com/office/powerpoint/2010/main" val="3178568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12016614"/>
              </p:ext>
            </p:extLst>
          </p:nvPr>
        </p:nvGraphicFramePr>
        <p:xfrm>
          <a:off x="425299" y="585787"/>
          <a:ext cx="6966101" cy="2309813"/>
        </p:xfrm>
        <a:graphic>
          <a:graphicData uri="http://schemas.openxmlformats.org/presentationml/2006/ole">
            <mc:AlternateContent xmlns:mc="http://schemas.openxmlformats.org/markup-compatibility/2006">
              <mc:Choice xmlns:v="urn:schemas-microsoft-com:vml" Requires="v">
                <p:oleObj spid="_x0000_s272478" name="Equation" r:id="rId4" imgW="5397480" imgH="1841400" progId="Equation.DSMT4">
                  <p:embed/>
                </p:oleObj>
              </mc:Choice>
              <mc:Fallback>
                <p:oleObj name="Equation" r:id="rId4" imgW="5397480" imgH="1841400" progId="Equation.DSMT4">
                  <p:embed/>
                  <p:pic>
                    <p:nvPicPr>
                      <p:cNvPr id="0" name=""/>
                      <p:cNvPicPr>
                        <a:picLocks noChangeAspect="1" noChangeArrowheads="1"/>
                      </p:cNvPicPr>
                      <p:nvPr/>
                    </p:nvPicPr>
                    <p:blipFill>
                      <a:blip r:embed="rId5"/>
                      <a:srcRect/>
                      <a:stretch>
                        <a:fillRect/>
                      </a:stretch>
                    </p:blipFill>
                    <p:spPr bwMode="auto">
                      <a:xfrm>
                        <a:off x="425299" y="585787"/>
                        <a:ext cx="6966101" cy="230981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98450616"/>
              </p:ext>
            </p:extLst>
          </p:nvPr>
        </p:nvGraphicFramePr>
        <p:xfrm>
          <a:off x="452437" y="2963862"/>
          <a:ext cx="8462963" cy="3360738"/>
        </p:xfrm>
        <a:graphic>
          <a:graphicData uri="http://schemas.openxmlformats.org/presentationml/2006/ole">
            <mc:AlternateContent xmlns:mc="http://schemas.openxmlformats.org/markup-compatibility/2006">
              <mc:Choice xmlns:v="urn:schemas-microsoft-com:vml" Requires="v">
                <p:oleObj spid="_x0000_s272479" name="数式" r:id="rId6" imgW="3606480" imgH="1473120" progId="Equation.3">
                  <p:embed/>
                </p:oleObj>
              </mc:Choice>
              <mc:Fallback>
                <p:oleObj name="数式" r:id="rId6" imgW="3606480" imgH="1473120" progId="Equation.3">
                  <p:embed/>
                  <p:pic>
                    <p:nvPicPr>
                      <p:cNvPr id="0" name=""/>
                      <p:cNvPicPr>
                        <a:picLocks noChangeAspect="1" noChangeArrowheads="1"/>
                      </p:cNvPicPr>
                      <p:nvPr/>
                    </p:nvPicPr>
                    <p:blipFill>
                      <a:blip r:embed="rId7"/>
                      <a:srcRect/>
                      <a:stretch>
                        <a:fillRect/>
                      </a:stretch>
                    </p:blipFill>
                    <p:spPr bwMode="auto">
                      <a:xfrm>
                        <a:off x="452437" y="2963862"/>
                        <a:ext cx="8462963"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228600" y="152400"/>
            <a:ext cx="8763000" cy="461665"/>
          </a:xfrm>
          <a:prstGeom prst="rect">
            <a:avLst/>
          </a:prstGeom>
          <a:noFill/>
        </p:spPr>
        <p:txBody>
          <a:bodyPr wrap="square" rtlCol="0">
            <a:spAutoFit/>
          </a:bodyPr>
          <a:lstStyle/>
          <a:p>
            <a:r>
              <a:rPr lang="en-US" sz="2400" dirty="0">
                <a:latin typeface="+mj-lt"/>
              </a:rPr>
              <a:t>Euler equations for asymmetric top -- continued</a:t>
            </a:r>
          </a:p>
        </p:txBody>
      </p:sp>
    </p:spTree>
    <p:extLst>
      <p:ext uri="{BB962C8B-B14F-4D97-AF65-F5344CB8AC3E}">
        <p14:creationId xmlns:p14="http://schemas.microsoft.com/office/powerpoint/2010/main" val="3358629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304800" y="457200"/>
            <a:ext cx="8001000" cy="830997"/>
          </a:xfrm>
          <a:prstGeom prst="rect">
            <a:avLst/>
          </a:prstGeom>
          <a:noFill/>
        </p:spPr>
        <p:txBody>
          <a:bodyPr wrap="square" rtlCol="0">
            <a:spAutoFit/>
          </a:bodyPr>
          <a:lstStyle/>
          <a:p>
            <a:r>
              <a:rPr lang="en-US" sz="2400" dirty="0">
                <a:latin typeface="+mj-lt"/>
              </a:rPr>
              <a:t>Transformation between body-fixed and inertial coordinate systems – Euler angles</a:t>
            </a:r>
          </a:p>
        </p:txBody>
      </p:sp>
      <p:sp>
        <p:nvSpPr>
          <p:cNvPr id="6" name="TextBox 5"/>
          <p:cNvSpPr txBox="1"/>
          <p:nvPr/>
        </p:nvSpPr>
        <p:spPr>
          <a:xfrm>
            <a:off x="152400" y="5638800"/>
            <a:ext cx="6477000" cy="457200"/>
          </a:xfrm>
          <a:prstGeom prst="rect">
            <a:avLst/>
          </a:prstGeom>
          <a:noFill/>
        </p:spPr>
        <p:txBody>
          <a:bodyPr wrap="square" rtlCol="0">
            <a:spAutoFit/>
          </a:bodyPr>
          <a:lstStyle/>
          <a:p>
            <a:r>
              <a:rPr lang="en-US" sz="2400" dirty="0">
                <a:latin typeface="+mj-lt"/>
                <a:hlinkClick r:id="rId3"/>
              </a:rPr>
              <a:t>http://en.wikipedia.org/wiki/Euler_angles</a:t>
            </a:r>
            <a:endParaRPr lang="en-US" sz="2400" dirty="0">
              <a:latin typeface="+mj-lt"/>
            </a:endParaRPr>
          </a:p>
        </p:txBody>
      </p:sp>
      <p:sp>
        <p:nvSpPr>
          <p:cNvPr id="7" name="TextBox 6"/>
          <p:cNvSpPr txBox="1"/>
          <p:nvPr/>
        </p:nvSpPr>
        <p:spPr>
          <a:xfrm>
            <a:off x="2027767" y="1447800"/>
            <a:ext cx="3429000" cy="457200"/>
          </a:xfrm>
          <a:prstGeom prst="rect">
            <a:avLst/>
          </a:prstGeom>
          <a:noFill/>
        </p:spPr>
        <p:txBody>
          <a:bodyPr wrap="square" rtlCol="0">
            <a:spAutoFit/>
          </a:bodyPr>
          <a:lstStyle/>
          <a:p>
            <a:r>
              <a:rPr lang="en-US" sz="2400" b="1" dirty="0">
                <a:solidFill>
                  <a:srgbClr val="00B0F0"/>
                </a:solidFill>
                <a:latin typeface="+mj-lt"/>
              </a:rPr>
              <a:t>inertial</a:t>
            </a:r>
          </a:p>
        </p:txBody>
      </p:sp>
      <p:grpSp>
        <p:nvGrpSpPr>
          <p:cNvPr id="22" name="Group 21"/>
          <p:cNvGrpSpPr/>
          <p:nvPr/>
        </p:nvGrpSpPr>
        <p:grpSpPr>
          <a:xfrm>
            <a:off x="228600" y="1447800"/>
            <a:ext cx="3589868" cy="3863340"/>
            <a:chOff x="228600" y="1447800"/>
            <a:chExt cx="3589868" cy="3863340"/>
          </a:xfrm>
        </p:grpSpPr>
        <p:pic>
          <p:nvPicPr>
            <p:cNvPr id="240642" name="Picture 2" descr="http://upload.wikimedia.org/wikipedia/commons/thumb/a/a1/Eulerangles.svg/300px-Eulerangles.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8600" y="2133600"/>
              <a:ext cx="3429000" cy="457200"/>
            </a:xfrm>
            <a:prstGeom prst="rect">
              <a:avLst/>
            </a:prstGeom>
            <a:noFill/>
          </p:spPr>
          <p:txBody>
            <a:bodyPr wrap="square" rtlCol="0">
              <a:spAutoFit/>
            </a:bodyPr>
            <a:lstStyle/>
            <a:p>
              <a:r>
                <a:rPr lang="en-US" sz="2400" b="1" dirty="0">
                  <a:solidFill>
                    <a:srgbClr val="FF0000"/>
                  </a:solidFill>
                  <a:latin typeface="+mj-lt"/>
                </a:rPr>
                <a:t>body</a:t>
              </a:r>
            </a:p>
          </p:txBody>
        </p:sp>
        <p:sp>
          <p:nvSpPr>
            <p:cNvPr id="8" name="TextBox 7"/>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11" name="Straight Arrow Connector 10"/>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14" name="TextBox 1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15" name="Straight Arrow Connector 1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18" name="Straight Arrow Connector 17"/>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5877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040D71-7A3B-4AAE-9B45-AF88AD62345B}"/>
              </a:ext>
            </a:extLst>
          </p:cNvPr>
          <p:cNvSpPr>
            <a:spLocks noGrp="1"/>
          </p:cNvSpPr>
          <p:nvPr>
            <p:ph type="dt" sz="half" idx="10"/>
          </p:nvPr>
        </p:nvSpPr>
        <p:spPr/>
        <p:txBody>
          <a:bodyPr/>
          <a:lstStyle/>
          <a:p>
            <a:r>
              <a:rPr lang="en-US"/>
              <a:t>10/19/2020</a:t>
            </a:r>
            <a:endParaRPr lang="en-US" dirty="0"/>
          </a:p>
        </p:txBody>
      </p:sp>
      <p:sp>
        <p:nvSpPr>
          <p:cNvPr id="3" name="Footer Placeholder 2">
            <a:extLst>
              <a:ext uri="{FF2B5EF4-FFF2-40B4-BE49-F238E27FC236}">
                <a16:creationId xmlns:a16="http://schemas.microsoft.com/office/drawing/2014/main" id="{ADE5C9DA-CFB2-43E2-A847-64E2E581C852}"/>
              </a:ext>
            </a:extLst>
          </p:cNvPr>
          <p:cNvSpPr>
            <a:spLocks noGrp="1"/>
          </p:cNvSpPr>
          <p:nvPr>
            <p:ph type="ftr" sz="quarter" idx="11"/>
          </p:nvPr>
        </p:nvSpPr>
        <p:spPr/>
        <p:txBody>
          <a:bodyPr/>
          <a:lstStyle/>
          <a:p>
            <a:r>
              <a:rPr lang="en-US"/>
              <a:t>PHY 711  Fall 2020 -- Lecture 24</a:t>
            </a:r>
            <a:endParaRPr lang="en-US" dirty="0"/>
          </a:p>
        </p:txBody>
      </p:sp>
      <p:sp>
        <p:nvSpPr>
          <p:cNvPr id="4" name="Slide Number Placeholder 3">
            <a:extLst>
              <a:ext uri="{FF2B5EF4-FFF2-40B4-BE49-F238E27FC236}">
                <a16:creationId xmlns:a16="http://schemas.microsoft.com/office/drawing/2014/main" id="{5C941BB6-E100-4CCC-90BD-64EEFB6F60A6}"/>
              </a:ext>
            </a:extLst>
          </p:cNvPr>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a:extLst>
              <a:ext uri="{FF2B5EF4-FFF2-40B4-BE49-F238E27FC236}">
                <a16:creationId xmlns:a16="http://schemas.microsoft.com/office/drawing/2014/main" id="{1E3006C3-062F-443B-9137-710AB1EEEE9A}"/>
              </a:ext>
            </a:extLst>
          </p:cNvPr>
          <p:cNvSpPr txBox="1"/>
          <p:nvPr/>
        </p:nvSpPr>
        <p:spPr>
          <a:xfrm>
            <a:off x="381000" y="149225"/>
            <a:ext cx="8001000" cy="6740307"/>
          </a:xfrm>
          <a:prstGeom prst="rect">
            <a:avLst/>
          </a:prstGeom>
          <a:noFill/>
        </p:spPr>
        <p:txBody>
          <a:bodyPr wrap="square" rtlCol="0">
            <a:spAutoFit/>
          </a:bodyPr>
          <a:lstStyle/>
          <a:p>
            <a:r>
              <a:rPr lang="en-US" sz="2400" dirty="0">
                <a:latin typeface="+mj-lt"/>
              </a:rPr>
              <a:t>Your questions -- </a:t>
            </a:r>
            <a:r>
              <a:rPr lang="en-US" sz="2400" dirty="0"/>
              <a:t>Can you explain the green line N in the diagram? I looked it up and it's called the line  of nodes. </a:t>
            </a:r>
            <a:br>
              <a:rPr lang="en-US" sz="2400" dirty="0"/>
            </a:br>
            <a:r>
              <a:rPr lang="en-US" sz="2400" dirty="0"/>
              <a:t>Are the Euler angles a representation of how the basis axes in the inertial frame are rotated? And what is the direction of the rotation? </a:t>
            </a:r>
          </a:p>
          <a:p>
            <a:endParaRPr lang="en-US" sz="2400" dirty="0"/>
          </a:p>
          <a:p>
            <a:r>
              <a:rPr lang="en-US" sz="2400" dirty="0"/>
              <a:t>Comment – Since this is an old and intriguing subject, there are a lot of terminologies and conventions, not all of which are compatible.    We are following the convention found in most quantum mechanics texts and NOT the convention found in most classical mechanics texts.    Euler’s main point is that any rotation can be described by 3 successive rotations about 3 different (not necessarily orthogonal) axes.   In this case, one is along the inertial 3 axis and another is along the body fixed 3 axis.    The middle rotation is along an intermediate 2 axis.</a:t>
            </a:r>
          </a:p>
          <a:p>
            <a:r>
              <a:rPr lang="en-US" sz="2400" dirty="0">
                <a:latin typeface="+mj-lt"/>
              </a:rPr>
              <a:t> </a:t>
            </a:r>
          </a:p>
        </p:txBody>
      </p:sp>
    </p:spTree>
    <p:extLst>
      <p:ext uri="{BB962C8B-B14F-4D97-AF65-F5344CB8AC3E}">
        <p14:creationId xmlns:p14="http://schemas.microsoft.com/office/powerpoint/2010/main" val="2540412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420847124"/>
              </p:ext>
            </p:extLst>
          </p:nvPr>
        </p:nvGraphicFramePr>
        <p:xfrm>
          <a:off x="1648883" y="930804"/>
          <a:ext cx="387350" cy="550863"/>
        </p:xfrm>
        <a:graphic>
          <a:graphicData uri="http://schemas.openxmlformats.org/presentationml/2006/ole">
            <mc:AlternateContent xmlns:mc="http://schemas.openxmlformats.org/markup-compatibility/2006">
              <mc:Choice xmlns:v="urn:schemas-microsoft-com:vml" Requires="v">
                <p:oleObj spid="_x0000_s273634" name="数式" r:id="rId4" imgW="164880" imgH="241200" progId="Equation.3">
                  <p:embed/>
                </p:oleObj>
              </mc:Choice>
              <mc:Fallback>
                <p:oleObj name="数式" r:id="rId4" imgW="164880" imgH="241200" progId="Equation.3">
                  <p:embed/>
                  <p:pic>
                    <p:nvPicPr>
                      <p:cNvPr id="0" name=""/>
                      <p:cNvPicPr>
                        <a:picLocks noChangeAspect="1" noChangeArrowheads="1"/>
                      </p:cNvPicPr>
                      <p:nvPr/>
                    </p:nvPicPr>
                    <p:blipFill>
                      <a:blip r:embed="rId5"/>
                      <a:srcRect/>
                      <a:stretch>
                        <a:fillRect/>
                      </a:stretch>
                    </p:blipFill>
                    <p:spPr bwMode="auto">
                      <a:xfrm>
                        <a:off x="1648883" y="930804"/>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7"/>
          <p:cNvGrpSpPr/>
          <p:nvPr/>
        </p:nvGrpSpPr>
        <p:grpSpPr>
          <a:xfrm>
            <a:off x="304800" y="1447800"/>
            <a:ext cx="3513668" cy="3863340"/>
            <a:chOff x="304800" y="1447800"/>
            <a:chExt cx="3513668" cy="3863340"/>
          </a:xfrm>
        </p:grpSpPr>
        <p:pic>
          <p:nvPicPr>
            <p:cNvPr id="19" name="Picture 2" descr="http://upload.wikimedia.org/wikipedia/commons/thumb/a/a1/Eulerangles.svg/300px-Eulerangles.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22" name="Straight Arrow Connector 21"/>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24" name="TextBox 2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25" name="Straight Arrow Connector 2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27" name="Straight Arrow Connector 26"/>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9" name="Object 28"/>
          <p:cNvGraphicFramePr>
            <a:graphicFrameLocks noChangeAspect="1"/>
          </p:cNvGraphicFramePr>
          <p:nvPr>
            <p:extLst>
              <p:ext uri="{D42A27DB-BD31-4B8C-83A1-F6EECF244321}">
                <p14:modId xmlns:p14="http://schemas.microsoft.com/office/powerpoint/2010/main" val="2415404574"/>
              </p:ext>
            </p:extLst>
          </p:nvPr>
        </p:nvGraphicFramePr>
        <p:xfrm>
          <a:off x="3048000" y="4721225"/>
          <a:ext cx="387350" cy="522288"/>
        </p:xfrm>
        <a:graphic>
          <a:graphicData uri="http://schemas.openxmlformats.org/presentationml/2006/ole">
            <mc:AlternateContent xmlns:mc="http://schemas.openxmlformats.org/markup-compatibility/2006">
              <mc:Choice xmlns:v="urn:schemas-microsoft-com:vml" Requires="v">
                <p:oleObj spid="_x0000_s273635" name="数式" r:id="rId7" imgW="164880" imgH="228600" progId="Equation.3">
                  <p:embed/>
                </p:oleObj>
              </mc:Choice>
              <mc:Fallback>
                <p:oleObj name="数式" r:id="rId7" imgW="164880" imgH="228600" progId="Equation.3">
                  <p:embed/>
                  <p:pic>
                    <p:nvPicPr>
                      <p:cNvPr id="0" name=""/>
                      <p:cNvPicPr>
                        <a:picLocks noChangeAspect="1" noChangeArrowheads="1"/>
                      </p:cNvPicPr>
                      <p:nvPr/>
                    </p:nvPicPr>
                    <p:blipFill>
                      <a:blip r:embed="rId8"/>
                      <a:srcRect/>
                      <a:stretch>
                        <a:fillRect/>
                      </a:stretch>
                    </p:blipFill>
                    <p:spPr bwMode="auto">
                      <a:xfrm>
                        <a:off x="3048000" y="4721225"/>
                        <a:ext cx="387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289932955"/>
              </p:ext>
            </p:extLst>
          </p:nvPr>
        </p:nvGraphicFramePr>
        <p:xfrm>
          <a:off x="152400" y="2801937"/>
          <a:ext cx="387350" cy="550863"/>
        </p:xfrm>
        <a:graphic>
          <a:graphicData uri="http://schemas.openxmlformats.org/presentationml/2006/ole">
            <mc:AlternateContent xmlns:mc="http://schemas.openxmlformats.org/markup-compatibility/2006">
              <mc:Choice xmlns:v="urn:schemas-microsoft-com:vml" Requires="v">
                <p:oleObj spid="_x0000_s273636" name="数式" r:id="rId9" imgW="164880" imgH="241200" progId="Equation.3">
                  <p:embed/>
                </p:oleObj>
              </mc:Choice>
              <mc:Fallback>
                <p:oleObj name="数式" r:id="rId9" imgW="164880" imgH="241200" progId="Equation.3">
                  <p:embed/>
                  <p:pic>
                    <p:nvPicPr>
                      <p:cNvPr id="0" name=""/>
                      <p:cNvPicPr>
                        <a:picLocks noChangeAspect="1" noChangeArrowheads="1"/>
                      </p:cNvPicPr>
                      <p:nvPr/>
                    </p:nvPicPr>
                    <p:blipFill>
                      <a:blip r:embed="rId10"/>
                      <a:srcRect/>
                      <a:stretch>
                        <a:fillRect/>
                      </a:stretch>
                    </p:blipFill>
                    <p:spPr bwMode="auto">
                      <a:xfrm>
                        <a:off x="152400" y="2801937"/>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710929921"/>
              </p:ext>
            </p:extLst>
          </p:nvPr>
        </p:nvGraphicFramePr>
        <p:xfrm>
          <a:off x="4191000" y="2010569"/>
          <a:ext cx="3128962" cy="550862"/>
        </p:xfrm>
        <a:graphic>
          <a:graphicData uri="http://schemas.openxmlformats.org/presentationml/2006/ole">
            <mc:AlternateContent xmlns:mc="http://schemas.openxmlformats.org/markup-compatibility/2006">
              <mc:Choice xmlns:v="urn:schemas-microsoft-com:vml" Requires="v">
                <p:oleObj spid="_x0000_s273637" name="数式" r:id="rId11" imgW="1333440" imgH="241200" progId="Equation.3">
                  <p:embed/>
                </p:oleObj>
              </mc:Choice>
              <mc:Fallback>
                <p:oleObj name="数式" r:id="rId11" imgW="1333440" imgH="241200" progId="Equation.3">
                  <p:embed/>
                  <p:pic>
                    <p:nvPicPr>
                      <p:cNvPr id="0" name=""/>
                      <p:cNvPicPr>
                        <a:picLocks noChangeAspect="1" noChangeArrowheads="1"/>
                      </p:cNvPicPr>
                      <p:nvPr/>
                    </p:nvPicPr>
                    <p:blipFill>
                      <a:blip r:embed="rId12"/>
                      <a:srcRect/>
                      <a:stretch>
                        <a:fillRect/>
                      </a:stretch>
                    </p:blipFill>
                    <p:spPr bwMode="auto">
                      <a:xfrm>
                        <a:off x="4191000" y="2010569"/>
                        <a:ext cx="312896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Box 31"/>
          <p:cNvSpPr txBox="1"/>
          <p:nvPr/>
        </p:nvSpPr>
        <p:spPr>
          <a:xfrm>
            <a:off x="3818468" y="3379470"/>
            <a:ext cx="4868332" cy="830997"/>
          </a:xfrm>
          <a:prstGeom prst="rect">
            <a:avLst/>
          </a:prstGeom>
          <a:noFill/>
        </p:spPr>
        <p:txBody>
          <a:bodyPr wrap="square" rtlCol="0">
            <a:spAutoFit/>
          </a:bodyPr>
          <a:lstStyle/>
          <a:p>
            <a:r>
              <a:rPr lang="en-US" sz="2400" dirty="0">
                <a:latin typeface="+mj-lt"/>
              </a:rPr>
              <a:t>Need to express all components in body-fixed frame:</a:t>
            </a:r>
          </a:p>
        </p:txBody>
      </p:sp>
      <p:graphicFrame>
        <p:nvGraphicFramePr>
          <p:cNvPr id="20" name="Object 19"/>
          <p:cNvGraphicFramePr>
            <a:graphicFrameLocks noChangeAspect="1"/>
          </p:cNvGraphicFramePr>
          <p:nvPr>
            <p:extLst>
              <p:ext uri="{D42A27DB-BD31-4B8C-83A1-F6EECF244321}">
                <p14:modId xmlns:p14="http://schemas.microsoft.com/office/powerpoint/2010/main" val="2258274159"/>
              </p:ext>
            </p:extLst>
          </p:nvPr>
        </p:nvGraphicFramePr>
        <p:xfrm>
          <a:off x="4438650" y="4451823"/>
          <a:ext cx="3797299" cy="600438"/>
        </p:xfrm>
        <a:graphic>
          <a:graphicData uri="http://schemas.openxmlformats.org/presentationml/2006/ole">
            <mc:AlternateContent xmlns:mc="http://schemas.openxmlformats.org/markup-compatibility/2006">
              <mc:Choice xmlns:v="urn:schemas-microsoft-com:vml" Requires="v">
                <p:oleObj spid="_x0000_s273638" name="Equation" r:id="rId13" imgW="2031840" imgH="330120" progId="Equation.DSMT4">
                  <p:embed/>
                </p:oleObj>
              </mc:Choice>
              <mc:Fallback>
                <p:oleObj name="Equation" r:id="rId13" imgW="2031840" imgH="330120" progId="Equation.DSMT4">
                  <p:embed/>
                  <p:pic>
                    <p:nvPicPr>
                      <p:cNvPr id="0" name=""/>
                      <p:cNvPicPr>
                        <a:picLocks noChangeAspect="1" noChangeArrowheads="1"/>
                      </p:cNvPicPr>
                      <p:nvPr/>
                    </p:nvPicPr>
                    <p:blipFill>
                      <a:blip r:embed="rId14"/>
                      <a:srcRect/>
                      <a:stretch>
                        <a:fillRect/>
                      </a:stretch>
                    </p:blipFill>
                    <p:spPr bwMode="auto">
                      <a:xfrm>
                        <a:off x="4438650" y="4451823"/>
                        <a:ext cx="3797299" cy="6004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51305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316275807"/>
              </p:ext>
            </p:extLst>
          </p:nvPr>
        </p:nvGraphicFramePr>
        <p:xfrm>
          <a:off x="1648883" y="930804"/>
          <a:ext cx="387350" cy="550863"/>
        </p:xfrm>
        <a:graphic>
          <a:graphicData uri="http://schemas.openxmlformats.org/presentationml/2006/ole">
            <mc:AlternateContent xmlns:mc="http://schemas.openxmlformats.org/markup-compatibility/2006">
              <mc:Choice xmlns:v="urn:schemas-microsoft-com:vml" Requires="v">
                <p:oleObj spid="_x0000_s274659" name="数式" r:id="rId4" imgW="164880" imgH="241200" progId="Equation.3">
                  <p:embed/>
                </p:oleObj>
              </mc:Choice>
              <mc:Fallback>
                <p:oleObj name="数式" r:id="rId4" imgW="164880" imgH="241200" progId="Equation.3">
                  <p:embed/>
                  <p:pic>
                    <p:nvPicPr>
                      <p:cNvPr id="0" name=""/>
                      <p:cNvPicPr>
                        <a:picLocks noChangeAspect="1" noChangeArrowheads="1"/>
                      </p:cNvPicPr>
                      <p:nvPr/>
                    </p:nvPicPr>
                    <p:blipFill>
                      <a:blip r:embed="rId5"/>
                      <a:srcRect/>
                      <a:stretch>
                        <a:fillRect/>
                      </a:stretch>
                    </p:blipFill>
                    <p:spPr bwMode="auto">
                      <a:xfrm>
                        <a:off x="1648883" y="930804"/>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7"/>
          <p:cNvGrpSpPr/>
          <p:nvPr/>
        </p:nvGrpSpPr>
        <p:grpSpPr>
          <a:xfrm>
            <a:off x="304800" y="1447800"/>
            <a:ext cx="3513668" cy="3863340"/>
            <a:chOff x="304800" y="1447800"/>
            <a:chExt cx="3513668" cy="3863340"/>
          </a:xfrm>
        </p:grpSpPr>
        <p:pic>
          <p:nvPicPr>
            <p:cNvPr id="19" name="Picture 2" descr="http://upload.wikimedia.org/wikipedia/commons/thumb/a/a1/Eulerangles.svg/300px-Eulerangles.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22" name="Straight Arrow Connector 21"/>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24" name="TextBox 2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25" name="Straight Arrow Connector 2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27" name="Straight Arrow Connector 26"/>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9" name="Object 28"/>
          <p:cNvGraphicFramePr>
            <a:graphicFrameLocks noChangeAspect="1"/>
          </p:cNvGraphicFramePr>
          <p:nvPr>
            <p:extLst>
              <p:ext uri="{D42A27DB-BD31-4B8C-83A1-F6EECF244321}">
                <p14:modId xmlns:p14="http://schemas.microsoft.com/office/powerpoint/2010/main" val="3270603845"/>
              </p:ext>
            </p:extLst>
          </p:nvPr>
        </p:nvGraphicFramePr>
        <p:xfrm>
          <a:off x="3048000" y="4721225"/>
          <a:ext cx="387350" cy="522288"/>
        </p:xfrm>
        <a:graphic>
          <a:graphicData uri="http://schemas.openxmlformats.org/presentationml/2006/ole">
            <mc:AlternateContent xmlns:mc="http://schemas.openxmlformats.org/markup-compatibility/2006">
              <mc:Choice xmlns:v="urn:schemas-microsoft-com:vml" Requires="v">
                <p:oleObj spid="_x0000_s274660" name="数式" r:id="rId7" imgW="164880" imgH="228600" progId="Equation.3">
                  <p:embed/>
                </p:oleObj>
              </mc:Choice>
              <mc:Fallback>
                <p:oleObj name="数式" r:id="rId7" imgW="164880" imgH="228600" progId="Equation.3">
                  <p:embed/>
                  <p:pic>
                    <p:nvPicPr>
                      <p:cNvPr id="0" name=""/>
                      <p:cNvPicPr>
                        <a:picLocks noChangeAspect="1" noChangeArrowheads="1"/>
                      </p:cNvPicPr>
                      <p:nvPr/>
                    </p:nvPicPr>
                    <p:blipFill>
                      <a:blip r:embed="rId8"/>
                      <a:srcRect/>
                      <a:stretch>
                        <a:fillRect/>
                      </a:stretch>
                    </p:blipFill>
                    <p:spPr bwMode="auto">
                      <a:xfrm>
                        <a:off x="3048000" y="4721225"/>
                        <a:ext cx="387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154460319"/>
              </p:ext>
            </p:extLst>
          </p:nvPr>
        </p:nvGraphicFramePr>
        <p:xfrm>
          <a:off x="152400" y="2801937"/>
          <a:ext cx="387350" cy="550863"/>
        </p:xfrm>
        <a:graphic>
          <a:graphicData uri="http://schemas.openxmlformats.org/presentationml/2006/ole">
            <mc:AlternateContent xmlns:mc="http://schemas.openxmlformats.org/markup-compatibility/2006">
              <mc:Choice xmlns:v="urn:schemas-microsoft-com:vml" Requires="v">
                <p:oleObj spid="_x0000_s274661" name="数式" r:id="rId9" imgW="164880" imgH="241200" progId="Equation.3">
                  <p:embed/>
                </p:oleObj>
              </mc:Choice>
              <mc:Fallback>
                <p:oleObj name="数式" r:id="rId9" imgW="164880" imgH="241200" progId="Equation.3">
                  <p:embed/>
                  <p:pic>
                    <p:nvPicPr>
                      <p:cNvPr id="0" name=""/>
                      <p:cNvPicPr>
                        <a:picLocks noChangeAspect="1" noChangeArrowheads="1"/>
                      </p:cNvPicPr>
                      <p:nvPr/>
                    </p:nvPicPr>
                    <p:blipFill>
                      <a:blip r:embed="rId10"/>
                      <a:srcRect/>
                      <a:stretch>
                        <a:fillRect/>
                      </a:stretch>
                    </p:blipFill>
                    <p:spPr bwMode="auto">
                      <a:xfrm>
                        <a:off x="152400" y="2801937"/>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578583474"/>
              </p:ext>
            </p:extLst>
          </p:nvPr>
        </p:nvGraphicFramePr>
        <p:xfrm>
          <a:off x="3733800" y="609600"/>
          <a:ext cx="3128962" cy="550862"/>
        </p:xfrm>
        <a:graphic>
          <a:graphicData uri="http://schemas.openxmlformats.org/presentationml/2006/ole">
            <mc:AlternateContent xmlns:mc="http://schemas.openxmlformats.org/markup-compatibility/2006">
              <mc:Choice xmlns:v="urn:schemas-microsoft-com:vml" Requires="v">
                <p:oleObj spid="_x0000_s274662" name="数式" r:id="rId11" imgW="1333440" imgH="241200" progId="Equation.3">
                  <p:embed/>
                </p:oleObj>
              </mc:Choice>
              <mc:Fallback>
                <p:oleObj name="数式" r:id="rId11" imgW="1333440" imgH="241200" progId="Equation.3">
                  <p:embed/>
                  <p:pic>
                    <p:nvPicPr>
                      <p:cNvPr id="0" name=""/>
                      <p:cNvPicPr>
                        <a:picLocks noChangeAspect="1" noChangeArrowheads="1"/>
                      </p:cNvPicPr>
                      <p:nvPr/>
                    </p:nvPicPr>
                    <p:blipFill>
                      <a:blip r:embed="rId12"/>
                      <a:srcRect/>
                      <a:stretch>
                        <a:fillRect/>
                      </a:stretch>
                    </p:blipFill>
                    <p:spPr bwMode="auto">
                      <a:xfrm>
                        <a:off x="3733800" y="609600"/>
                        <a:ext cx="312896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10812297"/>
              </p:ext>
            </p:extLst>
          </p:nvPr>
        </p:nvGraphicFramePr>
        <p:xfrm>
          <a:off x="3962400" y="2573111"/>
          <a:ext cx="4724400" cy="2303689"/>
        </p:xfrm>
        <a:graphic>
          <a:graphicData uri="http://schemas.openxmlformats.org/presentationml/2006/ole">
            <mc:AlternateContent xmlns:mc="http://schemas.openxmlformats.org/markup-compatibility/2006">
              <mc:Choice xmlns:v="urn:schemas-microsoft-com:vml" Requires="v">
                <p:oleObj spid="_x0000_s274663" name="数式" r:id="rId13" imgW="2349360" imgH="1180800" progId="Equation.3">
                  <p:embed/>
                </p:oleObj>
              </mc:Choice>
              <mc:Fallback>
                <p:oleObj name="数式" r:id="rId13" imgW="2349360" imgH="1180800" progId="Equation.3">
                  <p:embed/>
                  <p:pic>
                    <p:nvPicPr>
                      <p:cNvPr id="0" name=""/>
                      <p:cNvPicPr>
                        <a:picLocks noChangeAspect="1" noChangeArrowheads="1"/>
                      </p:cNvPicPr>
                      <p:nvPr/>
                    </p:nvPicPr>
                    <p:blipFill>
                      <a:blip r:embed="rId14"/>
                      <a:srcRect/>
                      <a:stretch>
                        <a:fillRect/>
                      </a:stretch>
                    </p:blipFill>
                    <p:spPr bwMode="auto">
                      <a:xfrm>
                        <a:off x="3962400" y="2573111"/>
                        <a:ext cx="4724400" cy="230368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13437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14E6DB-5CFB-40FF-9A7B-22AC733A48D5}"/>
              </a:ext>
            </a:extLst>
          </p:cNvPr>
          <p:cNvSpPr>
            <a:spLocks noGrp="1"/>
          </p:cNvSpPr>
          <p:nvPr>
            <p:ph type="dt" sz="half" idx="10"/>
          </p:nvPr>
        </p:nvSpPr>
        <p:spPr/>
        <p:txBody>
          <a:bodyPr/>
          <a:lstStyle/>
          <a:p>
            <a:r>
              <a:rPr lang="en-US"/>
              <a:t>10/19/2020</a:t>
            </a:r>
            <a:endParaRPr lang="en-US" dirty="0"/>
          </a:p>
        </p:txBody>
      </p:sp>
      <p:sp>
        <p:nvSpPr>
          <p:cNvPr id="3" name="Footer Placeholder 2">
            <a:extLst>
              <a:ext uri="{FF2B5EF4-FFF2-40B4-BE49-F238E27FC236}">
                <a16:creationId xmlns:a16="http://schemas.microsoft.com/office/drawing/2014/main" id="{9955A265-52E6-41FA-91A1-932E5937E794}"/>
              </a:ext>
            </a:extLst>
          </p:cNvPr>
          <p:cNvSpPr>
            <a:spLocks noGrp="1"/>
          </p:cNvSpPr>
          <p:nvPr>
            <p:ph type="ftr" sz="quarter" idx="11"/>
          </p:nvPr>
        </p:nvSpPr>
        <p:spPr/>
        <p:txBody>
          <a:bodyPr/>
          <a:lstStyle/>
          <a:p>
            <a:r>
              <a:rPr lang="en-US"/>
              <a:t>PHY 711  Fall 2020 -- Lecture 24</a:t>
            </a:r>
            <a:endParaRPr lang="en-US" dirty="0"/>
          </a:p>
        </p:txBody>
      </p:sp>
      <p:sp>
        <p:nvSpPr>
          <p:cNvPr id="4" name="Slide Number Placeholder 3">
            <a:extLst>
              <a:ext uri="{FF2B5EF4-FFF2-40B4-BE49-F238E27FC236}">
                <a16:creationId xmlns:a16="http://schemas.microsoft.com/office/drawing/2014/main" id="{09DEC697-B92D-4646-9E48-35C098A849C0}"/>
              </a:ext>
            </a:extLst>
          </p:cNvPr>
          <p:cNvSpPr>
            <a:spLocks noGrp="1"/>
          </p:cNvSpPr>
          <p:nvPr>
            <p:ph type="sldNum" sz="quarter" idx="12"/>
          </p:nvPr>
        </p:nvSpPr>
        <p:spPr/>
        <p:txBody>
          <a:bodyPr/>
          <a:lstStyle/>
          <a:p>
            <a:fld id="{CE368B07-CEBF-4C80-90AF-53B34FA04CF3}" type="slidenum">
              <a:rPr lang="en-US" smtClean="0"/>
              <a:t>2</a:t>
            </a:fld>
            <a:endParaRPr lang="en-US" dirty="0"/>
          </a:p>
        </p:txBody>
      </p:sp>
      <p:sp>
        <p:nvSpPr>
          <p:cNvPr id="5" name="TextBox 4">
            <a:extLst>
              <a:ext uri="{FF2B5EF4-FFF2-40B4-BE49-F238E27FC236}">
                <a16:creationId xmlns:a16="http://schemas.microsoft.com/office/drawing/2014/main" id="{73A1CF6D-D31D-4874-A537-8C6E33A564E1}"/>
              </a:ext>
            </a:extLst>
          </p:cNvPr>
          <p:cNvSpPr txBox="1"/>
          <p:nvPr/>
        </p:nvSpPr>
        <p:spPr>
          <a:xfrm>
            <a:off x="533400" y="381000"/>
            <a:ext cx="8153400" cy="461665"/>
          </a:xfrm>
          <a:prstGeom prst="rect">
            <a:avLst/>
          </a:prstGeom>
          <a:noFill/>
        </p:spPr>
        <p:txBody>
          <a:bodyPr wrap="square" rtlCol="0">
            <a:spAutoFit/>
          </a:bodyPr>
          <a:lstStyle/>
          <a:p>
            <a:r>
              <a:rPr lang="en-US" sz="2400" dirty="0">
                <a:latin typeface="+mj-lt"/>
              </a:rPr>
              <a:t>Reminder – take-home due at 5 PM this evening</a:t>
            </a:r>
          </a:p>
        </p:txBody>
      </p:sp>
      <p:sp>
        <p:nvSpPr>
          <p:cNvPr id="6" name="TextBox 5">
            <a:extLst>
              <a:ext uri="{FF2B5EF4-FFF2-40B4-BE49-F238E27FC236}">
                <a16:creationId xmlns:a16="http://schemas.microsoft.com/office/drawing/2014/main" id="{5EA7FFF2-AB38-4064-B725-11E2F2ADACA3}"/>
              </a:ext>
            </a:extLst>
          </p:cNvPr>
          <p:cNvSpPr txBox="1"/>
          <p:nvPr/>
        </p:nvSpPr>
        <p:spPr>
          <a:xfrm>
            <a:off x="508000" y="1447800"/>
            <a:ext cx="7772400" cy="3539430"/>
          </a:xfrm>
          <a:prstGeom prst="rect">
            <a:avLst/>
          </a:prstGeom>
          <a:noFill/>
        </p:spPr>
        <p:txBody>
          <a:bodyPr wrap="square" rtlCol="0">
            <a:spAutoFit/>
          </a:bodyPr>
          <a:lstStyle/>
          <a:p>
            <a:r>
              <a:rPr lang="en-US" sz="3200" dirty="0"/>
              <a:t>Schedule for weekly one-on-one meetings</a:t>
            </a:r>
          </a:p>
          <a:p>
            <a:r>
              <a:rPr lang="en-US" sz="3200" dirty="0"/>
              <a:t> </a:t>
            </a:r>
          </a:p>
          <a:p>
            <a:r>
              <a:rPr lang="en-US" sz="3200" dirty="0"/>
              <a:t>Nick – 11 AM Monday (ED/ST)</a:t>
            </a:r>
          </a:p>
          <a:p>
            <a:r>
              <a:rPr lang="en-US" sz="3200" dirty="0"/>
              <a:t>Tim – 9 AM Tuesday</a:t>
            </a:r>
          </a:p>
          <a:p>
            <a:r>
              <a:rPr lang="en-US" sz="3200" dirty="0"/>
              <a:t>Gao – 9 PM Tuesday</a:t>
            </a:r>
          </a:p>
          <a:p>
            <a:r>
              <a:rPr lang="en-US" sz="3200" dirty="0"/>
              <a:t>Jeanette – 11 AM Wednesday</a:t>
            </a:r>
          </a:p>
          <a:p>
            <a:r>
              <a:rPr lang="en-US" sz="3200" dirty="0"/>
              <a:t>Derek – 12 PM Friday</a:t>
            </a:r>
            <a:endParaRPr lang="en-US" sz="3200" dirty="0">
              <a:latin typeface="+mj-lt"/>
            </a:endParaRPr>
          </a:p>
        </p:txBody>
      </p:sp>
    </p:spTree>
    <p:extLst>
      <p:ext uri="{BB962C8B-B14F-4D97-AF65-F5344CB8AC3E}">
        <p14:creationId xmlns:p14="http://schemas.microsoft.com/office/powerpoint/2010/main" val="164146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85122507"/>
              </p:ext>
            </p:extLst>
          </p:nvPr>
        </p:nvGraphicFramePr>
        <p:xfrm>
          <a:off x="914400" y="457200"/>
          <a:ext cx="3128963" cy="550863"/>
        </p:xfrm>
        <a:graphic>
          <a:graphicData uri="http://schemas.openxmlformats.org/presentationml/2006/ole">
            <mc:AlternateContent xmlns:mc="http://schemas.openxmlformats.org/markup-compatibility/2006">
              <mc:Choice xmlns:v="urn:schemas-microsoft-com:vml" Requires="v">
                <p:oleObj spid="_x0000_s275663" name="数式" r:id="rId4" imgW="1333440" imgH="241200" progId="Equation.3">
                  <p:embed/>
                </p:oleObj>
              </mc:Choice>
              <mc:Fallback>
                <p:oleObj name="数式" r:id="rId4" imgW="133344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57200"/>
                        <a:ext cx="31289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08651142"/>
              </p:ext>
            </p:extLst>
          </p:nvPr>
        </p:nvGraphicFramePr>
        <p:xfrm>
          <a:off x="3774841" y="2053274"/>
          <a:ext cx="5112379" cy="3499802"/>
        </p:xfrm>
        <a:graphic>
          <a:graphicData uri="http://schemas.openxmlformats.org/presentationml/2006/ole">
            <mc:AlternateContent xmlns:mc="http://schemas.openxmlformats.org/markup-compatibility/2006">
              <mc:Choice xmlns:v="urn:schemas-microsoft-com:vml" Requires="v">
                <p:oleObj spid="_x0000_s275664" name="Equation" r:id="rId6" imgW="4495680" imgH="3174840" progId="Equation.DSMT4">
                  <p:embed/>
                </p:oleObj>
              </mc:Choice>
              <mc:Fallback>
                <p:oleObj name="Equation" r:id="rId6" imgW="4495680" imgH="3174840" progId="Equation.DSMT4">
                  <p:embed/>
                  <p:pic>
                    <p:nvPicPr>
                      <p:cNvPr id="0" name=""/>
                      <p:cNvPicPr>
                        <a:picLocks noChangeAspect="1" noChangeArrowheads="1"/>
                      </p:cNvPicPr>
                      <p:nvPr/>
                    </p:nvPicPr>
                    <p:blipFill>
                      <a:blip r:embed="rId7"/>
                      <a:srcRect/>
                      <a:stretch>
                        <a:fillRect/>
                      </a:stretch>
                    </p:blipFill>
                    <p:spPr bwMode="auto">
                      <a:xfrm>
                        <a:off x="3774841" y="2053274"/>
                        <a:ext cx="5112379" cy="3499802"/>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78764914"/>
              </p:ext>
            </p:extLst>
          </p:nvPr>
        </p:nvGraphicFramePr>
        <p:xfrm>
          <a:off x="1648883" y="930804"/>
          <a:ext cx="387350" cy="550863"/>
        </p:xfrm>
        <a:graphic>
          <a:graphicData uri="http://schemas.openxmlformats.org/presentationml/2006/ole">
            <mc:AlternateContent xmlns:mc="http://schemas.openxmlformats.org/markup-compatibility/2006">
              <mc:Choice xmlns:v="urn:schemas-microsoft-com:vml" Requires="v">
                <p:oleObj spid="_x0000_s275665" name="数式" r:id="rId8" imgW="164880" imgH="241200" progId="Equation.3">
                  <p:embed/>
                </p:oleObj>
              </mc:Choice>
              <mc:Fallback>
                <p:oleObj name="数式" r:id="rId8" imgW="164880" imgH="241200" progId="Equation.3">
                  <p:embed/>
                  <p:pic>
                    <p:nvPicPr>
                      <p:cNvPr id="0" name=""/>
                      <p:cNvPicPr>
                        <a:picLocks noChangeAspect="1" noChangeArrowheads="1"/>
                      </p:cNvPicPr>
                      <p:nvPr/>
                    </p:nvPicPr>
                    <p:blipFill>
                      <a:blip r:embed="rId9"/>
                      <a:srcRect/>
                      <a:stretch>
                        <a:fillRect/>
                      </a:stretch>
                    </p:blipFill>
                    <p:spPr bwMode="auto">
                      <a:xfrm>
                        <a:off x="1648883" y="930804"/>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 name="Group 7"/>
          <p:cNvGrpSpPr/>
          <p:nvPr/>
        </p:nvGrpSpPr>
        <p:grpSpPr>
          <a:xfrm>
            <a:off x="304800" y="1447800"/>
            <a:ext cx="3513668" cy="3863340"/>
            <a:chOff x="304800" y="1447800"/>
            <a:chExt cx="3513668" cy="3863340"/>
          </a:xfrm>
        </p:grpSpPr>
        <p:pic>
          <p:nvPicPr>
            <p:cNvPr id="9" name="Picture 2" descr="http://upload.wikimedia.org/wikipedia/commons/thumb/a/a1/Eulerangles.svg/300px-Eulerangles.sv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11" name="Straight Arrow Connector 10"/>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13" name="TextBox 12"/>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14" name="Straight Arrow Connector 13"/>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16" name="Straight Arrow Connector 15"/>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8" name="Object 17"/>
          <p:cNvGraphicFramePr>
            <a:graphicFrameLocks noChangeAspect="1"/>
          </p:cNvGraphicFramePr>
          <p:nvPr>
            <p:extLst>
              <p:ext uri="{D42A27DB-BD31-4B8C-83A1-F6EECF244321}">
                <p14:modId xmlns:p14="http://schemas.microsoft.com/office/powerpoint/2010/main" val="3554653281"/>
              </p:ext>
            </p:extLst>
          </p:nvPr>
        </p:nvGraphicFramePr>
        <p:xfrm>
          <a:off x="3048000" y="4721225"/>
          <a:ext cx="387350" cy="522288"/>
        </p:xfrm>
        <a:graphic>
          <a:graphicData uri="http://schemas.openxmlformats.org/presentationml/2006/ole">
            <mc:AlternateContent xmlns:mc="http://schemas.openxmlformats.org/markup-compatibility/2006">
              <mc:Choice xmlns:v="urn:schemas-microsoft-com:vml" Requires="v">
                <p:oleObj spid="_x0000_s275666" name="数式" r:id="rId11" imgW="164880" imgH="228600" progId="Equation.3">
                  <p:embed/>
                </p:oleObj>
              </mc:Choice>
              <mc:Fallback>
                <p:oleObj name="数式" r:id="rId11" imgW="164880" imgH="228600" progId="Equation.3">
                  <p:embed/>
                  <p:pic>
                    <p:nvPicPr>
                      <p:cNvPr id="0" name=""/>
                      <p:cNvPicPr>
                        <a:picLocks noChangeAspect="1" noChangeArrowheads="1"/>
                      </p:cNvPicPr>
                      <p:nvPr/>
                    </p:nvPicPr>
                    <p:blipFill>
                      <a:blip r:embed="rId12"/>
                      <a:srcRect/>
                      <a:stretch>
                        <a:fillRect/>
                      </a:stretch>
                    </p:blipFill>
                    <p:spPr bwMode="auto">
                      <a:xfrm>
                        <a:off x="3048000" y="4721225"/>
                        <a:ext cx="387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967189222"/>
              </p:ext>
            </p:extLst>
          </p:nvPr>
        </p:nvGraphicFramePr>
        <p:xfrm>
          <a:off x="152400" y="2801937"/>
          <a:ext cx="387350" cy="550863"/>
        </p:xfrm>
        <a:graphic>
          <a:graphicData uri="http://schemas.openxmlformats.org/presentationml/2006/ole">
            <mc:AlternateContent xmlns:mc="http://schemas.openxmlformats.org/markup-compatibility/2006">
              <mc:Choice xmlns:v="urn:schemas-microsoft-com:vml" Requires="v">
                <p:oleObj spid="_x0000_s275667" name="数式" r:id="rId13" imgW="164880" imgH="241200" progId="Equation.3">
                  <p:embed/>
                </p:oleObj>
              </mc:Choice>
              <mc:Fallback>
                <p:oleObj name="数式" r:id="rId13" imgW="164880" imgH="241200" progId="Equation.3">
                  <p:embed/>
                  <p:pic>
                    <p:nvPicPr>
                      <p:cNvPr id="0" name=""/>
                      <p:cNvPicPr>
                        <a:picLocks noChangeAspect="1" noChangeArrowheads="1"/>
                      </p:cNvPicPr>
                      <p:nvPr/>
                    </p:nvPicPr>
                    <p:blipFill>
                      <a:blip r:embed="rId14"/>
                      <a:srcRect/>
                      <a:stretch>
                        <a:fillRect/>
                      </a:stretch>
                    </p:blipFill>
                    <p:spPr bwMode="auto">
                      <a:xfrm>
                        <a:off x="152400" y="2801937"/>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71792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69722049"/>
              </p:ext>
            </p:extLst>
          </p:nvPr>
        </p:nvGraphicFramePr>
        <p:xfrm>
          <a:off x="914400" y="457200"/>
          <a:ext cx="3128963" cy="550863"/>
        </p:xfrm>
        <a:graphic>
          <a:graphicData uri="http://schemas.openxmlformats.org/presentationml/2006/ole">
            <mc:AlternateContent xmlns:mc="http://schemas.openxmlformats.org/markup-compatibility/2006">
              <mc:Choice xmlns:v="urn:schemas-microsoft-com:vml" Requires="v">
                <p:oleObj spid="_x0000_s276614" name="数式" r:id="rId4" imgW="1333440" imgH="241200" progId="Equation.3">
                  <p:embed/>
                </p:oleObj>
              </mc:Choice>
              <mc:Fallback>
                <p:oleObj name="数式" r:id="rId4" imgW="133344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57200"/>
                        <a:ext cx="31289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36903173"/>
              </p:ext>
            </p:extLst>
          </p:nvPr>
        </p:nvGraphicFramePr>
        <p:xfrm>
          <a:off x="838200" y="1301750"/>
          <a:ext cx="4878388" cy="1830388"/>
        </p:xfrm>
        <a:graphic>
          <a:graphicData uri="http://schemas.openxmlformats.org/presentationml/2006/ole">
            <mc:AlternateContent xmlns:mc="http://schemas.openxmlformats.org/markup-compatibility/2006">
              <mc:Choice xmlns:v="urn:schemas-microsoft-com:vml" Requires="v">
                <p:oleObj spid="_x0000_s276615" name="数式" r:id="rId6" imgW="2425680" imgH="939600" progId="Equation.3">
                  <p:embed/>
                </p:oleObj>
              </mc:Choice>
              <mc:Fallback>
                <p:oleObj name="数式" r:id="rId6" imgW="2425680" imgH="939600" progId="Equation.3">
                  <p:embed/>
                  <p:pic>
                    <p:nvPicPr>
                      <p:cNvPr id="0" name=""/>
                      <p:cNvPicPr>
                        <a:picLocks noChangeAspect="1" noChangeArrowheads="1"/>
                      </p:cNvPicPr>
                      <p:nvPr/>
                    </p:nvPicPr>
                    <p:blipFill>
                      <a:blip r:embed="rId7"/>
                      <a:srcRect/>
                      <a:stretch>
                        <a:fillRect/>
                      </a:stretch>
                    </p:blipFill>
                    <p:spPr bwMode="auto">
                      <a:xfrm>
                        <a:off x="838200" y="1301750"/>
                        <a:ext cx="4878388"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80884161"/>
              </p:ext>
            </p:extLst>
          </p:nvPr>
        </p:nvGraphicFramePr>
        <p:xfrm>
          <a:off x="1293812" y="3352800"/>
          <a:ext cx="4878388" cy="2819400"/>
        </p:xfrm>
        <a:graphic>
          <a:graphicData uri="http://schemas.openxmlformats.org/presentationml/2006/ole">
            <mc:AlternateContent xmlns:mc="http://schemas.openxmlformats.org/markup-compatibility/2006">
              <mc:Choice xmlns:v="urn:schemas-microsoft-com:vml" Requires="v">
                <p:oleObj spid="_x0000_s276616" name="数式" r:id="rId8" imgW="2425680" imgH="1447560" progId="Equation.3">
                  <p:embed/>
                </p:oleObj>
              </mc:Choice>
              <mc:Fallback>
                <p:oleObj name="数式" r:id="rId8" imgW="2425680" imgH="1447560" progId="Equation.3">
                  <p:embed/>
                  <p:pic>
                    <p:nvPicPr>
                      <p:cNvPr id="0" name=""/>
                      <p:cNvPicPr>
                        <a:picLocks noChangeAspect="1" noChangeArrowheads="1"/>
                      </p:cNvPicPr>
                      <p:nvPr/>
                    </p:nvPicPr>
                    <p:blipFill>
                      <a:blip r:embed="rId9"/>
                      <a:srcRect/>
                      <a:stretch>
                        <a:fillRect/>
                      </a:stretch>
                    </p:blipFill>
                    <p:spPr bwMode="auto">
                      <a:xfrm>
                        <a:off x="1293812" y="3352800"/>
                        <a:ext cx="48783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58217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863355127"/>
              </p:ext>
            </p:extLst>
          </p:nvPr>
        </p:nvGraphicFramePr>
        <p:xfrm>
          <a:off x="1648883" y="930804"/>
          <a:ext cx="387350" cy="550863"/>
        </p:xfrm>
        <a:graphic>
          <a:graphicData uri="http://schemas.openxmlformats.org/presentationml/2006/ole">
            <mc:AlternateContent xmlns:mc="http://schemas.openxmlformats.org/markup-compatibility/2006">
              <mc:Choice xmlns:v="urn:schemas-microsoft-com:vml" Requires="v">
                <p:oleObj spid="_x0000_s277726" name="数式" r:id="rId4" imgW="164880" imgH="241200" progId="Equation.3">
                  <p:embed/>
                </p:oleObj>
              </mc:Choice>
              <mc:Fallback>
                <p:oleObj name="数式" r:id="rId4" imgW="164880" imgH="241200" progId="Equation.3">
                  <p:embed/>
                  <p:pic>
                    <p:nvPicPr>
                      <p:cNvPr id="0" name=""/>
                      <p:cNvPicPr>
                        <a:picLocks noChangeAspect="1" noChangeArrowheads="1"/>
                      </p:cNvPicPr>
                      <p:nvPr/>
                    </p:nvPicPr>
                    <p:blipFill>
                      <a:blip r:embed="rId5"/>
                      <a:srcRect/>
                      <a:stretch>
                        <a:fillRect/>
                      </a:stretch>
                    </p:blipFill>
                    <p:spPr bwMode="auto">
                      <a:xfrm>
                        <a:off x="1648883" y="930804"/>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7"/>
          <p:cNvGrpSpPr/>
          <p:nvPr/>
        </p:nvGrpSpPr>
        <p:grpSpPr>
          <a:xfrm>
            <a:off x="304800" y="1447800"/>
            <a:ext cx="3513668" cy="3863340"/>
            <a:chOff x="304800" y="1447800"/>
            <a:chExt cx="3513668" cy="3863340"/>
          </a:xfrm>
        </p:grpSpPr>
        <p:pic>
          <p:nvPicPr>
            <p:cNvPr id="19" name="Picture 2" descr="http://upload.wikimedia.org/wikipedia/commons/thumb/a/a1/Eulerangles.svg/300px-Eulerangles.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22" name="Straight Arrow Connector 21"/>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24" name="TextBox 2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25" name="Straight Arrow Connector 2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27" name="Straight Arrow Connector 26"/>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9" name="Object 28"/>
          <p:cNvGraphicFramePr>
            <a:graphicFrameLocks noChangeAspect="1"/>
          </p:cNvGraphicFramePr>
          <p:nvPr>
            <p:extLst>
              <p:ext uri="{D42A27DB-BD31-4B8C-83A1-F6EECF244321}">
                <p14:modId xmlns:p14="http://schemas.microsoft.com/office/powerpoint/2010/main" val="968527042"/>
              </p:ext>
            </p:extLst>
          </p:nvPr>
        </p:nvGraphicFramePr>
        <p:xfrm>
          <a:off x="3048000" y="4721225"/>
          <a:ext cx="387350" cy="522288"/>
        </p:xfrm>
        <a:graphic>
          <a:graphicData uri="http://schemas.openxmlformats.org/presentationml/2006/ole">
            <mc:AlternateContent xmlns:mc="http://schemas.openxmlformats.org/markup-compatibility/2006">
              <mc:Choice xmlns:v="urn:schemas-microsoft-com:vml" Requires="v">
                <p:oleObj spid="_x0000_s277727" name="数式" r:id="rId7" imgW="164880" imgH="228600" progId="Equation.3">
                  <p:embed/>
                </p:oleObj>
              </mc:Choice>
              <mc:Fallback>
                <p:oleObj name="数式" r:id="rId7" imgW="164880" imgH="228600" progId="Equation.3">
                  <p:embed/>
                  <p:pic>
                    <p:nvPicPr>
                      <p:cNvPr id="0" name=""/>
                      <p:cNvPicPr>
                        <a:picLocks noChangeAspect="1" noChangeArrowheads="1"/>
                      </p:cNvPicPr>
                      <p:nvPr/>
                    </p:nvPicPr>
                    <p:blipFill>
                      <a:blip r:embed="rId8"/>
                      <a:srcRect/>
                      <a:stretch>
                        <a:fillRect/>
                      </a:stretch>
                    </p:blipFill>
                    <p:spPr bwMode="auto">
                      <a:xfrm>
                        <a:off x="3048000" y="4721225"/>
                        <a:ext cx="387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208131730"/>
              </p:ext>
            </p:extLst>
          </p:nvPr>
        </p:nvGraphicFramePr>
        <p:xfrm>
          <a:off x="152400" y="2801937"/>
          <a:ext cx="387350" cy="550863"/>
        </p:xfrm>
        <a:graphic>
          <a:graphicData uri="http://schemas.openxmlformats.org/presentationml/2006/ole">
            <mc:AlternateContent xmlns:mc="http://schemas.openxmlformats.org/markup-compatibility/2006">
              <mc:Choice xmlns:v="urn:schemas-microsoft-com:vml" Requires="v">
                <p:oleObj spid="_x0000_s277728" name="数式" r:id="rId9" imgW="164880" imgH="241200" progId="Equation.3">
                  <p:embed/>
                </p:oleObj>
              </mc:Choice>
              <mc:Fallback>
                <p:oleObj name="数式" r:id="rId9" imgW="164880" imgH="241200" progId="Equation.3">
                  <p:embed/>
                  <p:pic>
                    <p:nvPicPr>
                      <p:cNvPr id="0" name=""/>
                      <p:cNvPicPr>
                        <a:picLocks noChangeAspect="1" noChangeArrowheads="1"/>
                      </p:cNvPicPr>
                      <p:nvPr/>
                    </p:nvPicPr>
                    <p:blipFill>
                      <a:blip r:embed="rId10"/>
                      <a:srcRect/>
                      <a:stretch>
                        <a:fillRect/>
                      </a:stretch>
                    </p:blipFill>
                    <p:spPr bwMode="auto">
                      <a:xfrm>
                        <a:off x="152400" y="2801937"/>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504670030"/>
              </p:ext>
            </p:extLst>
          </p:nvPr>
        </p:nvGraphicFramePr>
        <p:xfrm>
          <a:off x="2819400" y="361157"/>
          <a:ext cx="3128962" cy="550862"/>
        </p:xfrm>
        <a:graphic>
          <a:graphicData uri="http://schemas.openxmlformats.org/presentationml/2006/ole">
            <mc:AlternateContent xmlns:mc="http://schemas.openxmlformats.org/markup-compatibility/2006">
              <mc:Choice xmlns:v="urn:schemas-microsoft-com:vml" Requires="v">
                <p:oleObj spid="_x0000_s277729" name="数式" r:id="rId11" imgW="1333440" imgH="241200" progId="Equation.3">
                  <p:embed/>
                </p:oleObj>
              </mc:Choice>
              <mc:Fallback>
                <p:oleObj name="数式" r:id="rId11" imgW="1333440" imgH="241200" progId="Equation.3">
                  <p:embed/>
                  <p:pic>
                    <p:nvPicPr>
                      <p:cNvPr id="0" name=""/>
                      <p:cNvPicPr>
                        <a:picLocks noChangeAspect="1" noChangeArrowheads="1"/>
                      </p:cNvPicPr>
                      <p:nvPr/>
                    </p:nvPicPr>
                    <p:blipFill>
                      <a:blip r:embed="rId12"/>
                      <a:srcRect/>
                      <a:stretch>
                        <a:fillRect/>
                      </a:stretch>
                    </p:blipFill>
                    <p:spPr bwMode="auto">
                      <a:xfrm>
                        <a:off x="2819400" y="361157"/>
                        <a:ext cx="312896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08848336"/>
              </p:ext>
            </p:extLst>
          </p:nvPr>
        </p:nvGraphicFramePr>
        <p:xfrm>
          <a:off x="3445832" y="1212850"/>
          <a:ext cx="5698168" cy="2146300"/>
        </p:xfrm>
        <a:graphic>
          <a:graphicData uri="http://schemas.openxmlformats.org/presentationml/2006/ole">
            <mc:AlternateContent xmlns:mc="http://schemas.openxmlformats.org/markup-compatibility/2006">
              <mc:Choice xmlns:v="urn:schemas-microsoft-com:vml" Requires="v">
                <p:oleObj spid="_x0000_s277730" name="Equation" r:id="rId13" imgW="3200400" imgH="1244520" progId="Equation.DSMT4">
                  <p:embed/>
                </p:oleObj>
              </mc:Choice>
              <mc:Fallback>
                <p:oleObj name="Equation" r:id="rId13" imgW="3200400" imgH="1244520" progId="Equation.DSMT4">
                  <p:embed/>
                  <p:pic>
                    <p:nvPicPr>
                      <p:cNvPr id="0" name=""/>
                      <p:cNvPicPr>
                        <a:picLocks noChangeAspect="1" noChangeArrowheads="1"/>
                      </p:cNvPicPr>
                      <p:nvPr/>
                    </p:nvPicPr>
                    <p:blipFill>
                      <a:blip r:embed="rId14"/>
                      <a:srcRect/>
                      <a:stretch>
                        <a:fillRect/>
                      </a:stretch>
                    </p:blipFill>
                    <p:spPr bwMode="auto">
                      <a:xfrm>
                        <a:off x="3445832" y="1212850"/>
                        <a:ext cx="5698168" cy="2146300"/>
                      </a:xfrm>
                      <a:prstGeom prst="rect">
                        <a:avLst/>
                      </a:prstGeom>
                      <a:solidFill>
                        <a:srgbClr val="FFFF00"/>
                      </a:solidFill>
                      <a:ln>
                        <a:noFill/>
                      </a:ln>
                    </p:spPr>
                  </p:pic>
                </p:oleObj>
              </mc:Fallback>
            </mc:AlternateContent>
          </a:graphicData>
        </a:graphic>
      </p:graphicFrame>
    </p:spTree>
    <p:extLst>
      <p:ext uri="{BB962C8B-B14F-4D97-AF65-F5344CB8AC3E}">
        <p14:creationId xmlns:p14="http://schemas.microsoft.com/office/powerpoint/2010/main" val="2706992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609600" y="381000"/>
            <a:ext cx="7696200" cy="461665"/>
          </a:xfrm>
          <a:prstGeom prst="rect">
            <a:avLst/>
          </a:prstGeom>
          <a:noFill/>
        </p:spPr>
        <p:txBody>
          <a:bodyPr wrap="square" rtlCol="0">
            <a:spAutoFit/>
          </a:bodyPr>
          <a:lstStyle/>
          <a:p>
            <a:r>
              <a:rPr lang="en-US" sz="2400" dirty="0">
                <a:latin typeface="+mj-lt"/>
              </a:rPr>
              <a:t>Rotational kinetic energy</a:t>
            </a:r>
          </a:p>
        </p:txBody>
      </p:sp>
      <p:graphicFrame>
        <p:nvGraphicFramePr>
          <p:cNvPr id="6" name="Object 5"/>
          <p:cNvGraphicFramePr>
            <a:graphicFrameLocks noChangeAspect="1"/>
          </p:cNvGraphicFramePr>
          <p:nvPr>
            <p:extLst>
              <p:ext uri="{D42A27DB-BD31-4B8C-83A1-F6EECF244321}">
                <p14:modId xmlns:p14="http://schemas.microsoft.com/office/powerpoint/2010/main" val="658036743"/>
              </p:ext>
            </p:extLst>
          </p:nvPr>
        </p:nvGraphicFramePr>
        <p:xfrm>
          <a:off x="1363662" y="1331913"/>
          <a:ext cx="6256338" cy="3165475"/>
        </p:xfrm>
        <a:graphic>
          <a:graphicData uri="http://schemas.openxmlformats.org/presentationml/2006/ole">
            <mc:AlternateContent xmlns:mc="http://schemas.openxmlformats.org/markup-compatibility/2006">
              <mc:Choice xmlns:v="urn:schemas-microsoft-com:vml" Requires="v">
                <p:oleObj spid="_x0000_s278618" name="数式" r:id="rId4" imgW="3111480" imgH="1625400" progId="Equation.3">
                  <p:embed/>
                </p:oleObj>
              </mc:Choice>
              <mc:Fallback>
                <p:oleObj name="数式" r:id="rId4" imgW="3111480" imgH="1625400" progId="Equation.3">
                  <p:embed/>
                  <p:pic>
                    <p:nvPicPr>
                      <p:cNvPr id="0" name=""/>
                      <p:cNvPicPr>
                        <a:picLocks noChangeAspect="1" noChangeArrowheads="1"/>
                      </p:cNvPicPr>
                      <p:nvPr/>
                    </p:nvPicPr>
                    <p:blipFill>
                      <a:blip r:embed="rId5"/>
                      <a:srcRect/>
                      <a:stretch>
                        <a:fillRect/>
                      </a:stretch>
                    </p:blipFill>
                    <p:spPr bwMode="auto">
                      <a:xfrm>
                        <a:off x="1363662" y="1331913"/>
                        <a:ext cx="6256338"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33452047"/>
              </p:ext>
            </p:extLst>
          </p:nvPr>
        </p:nvGraphicFramePr>
        <p:xfrm>
          <a:off x="887413" y="4495800"/>
          <a:ext cx="7226300" cy="1236662"/>
        </p:xfrm>
        <a:graphic>
          <a:graphicData uri="http://schemas.openxmlformats.org/presentationml/2006/ole">
            <mc:AlternateContent xmlns:mc="http://schemas.openxmlformats.org/markup-compatibility/2006">
              <mc:Choice xmlns:v="urn:schemas-microsoft-com:vml" Requires="v">
                <p:oleObj spid="_x0000_s278619" name="数式" r:id="rId6" imgW="3593880" imgH="634680" progId="Equation.3">
                  <p:embed/>
                </p:oleObj>
              </mc:Choice>
              <mc:Fallback>
                <p:oleObj name="数式" r:id="rId6" imgW="3593880" imgH="634680" progId="Equation.3">
                  <p:embed/>
                  <p:pic>
                    <p:nvPicPr>
                      <p:cNvPr id="0" name=""/>
                      <p:cNvPicPr>
                        <a:picLocks noChangeAspect="1" noChangeArrowheads="1"/>
                      </p:cNvPicPr>
                      <p:nvPr/>
                    </p:nvPicPr>
                    <p:blipFill>
                      <a:blip r:embed="rId7"/>
                      <a:srcRect/>
                      <a:stretch>
                        <a:fillRect/>
                      </a:stretch>
                    </p:blipFill>
                    <p:spPr bwMode="auto">
                      <a:xfrm>
                        <a:off x="887413" y="4495800"/>
                        <a:ext cx="7226300"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00201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304800" y="457200"/>
            <a:ext cx="8001000" cy="830997"/>
          </a:xfrm>
          <a:prstGeom prst="rect">
            <a:avLst/>
          </a:prstGeom>
          <a:noFill/>
        </p:spPr>
        <p:txBody>
          <a:bodyPr wrap="square" rtlCol="0">
            <a:spAutoFit/>
          </a:bodyPr>
          <a:lstStyle/>
          <a:p>
            <a:r>
              <a:rPr lang="en-US" sz="2400" dirty="0">
                <a:latin typeface="+mj-lt"/>
              </a:rPr>
              <a:t>Transformation between body-fixed and inertial coordinate systems – Euler angles</a:t>
            </a:r>
          </a:p>
        </p:txBody>
      </p:sp>
      <p:sp>
        <p:nvSpPr>
          <p:cNvPr id="6" name="TextBox 5"/>
          <p:cNvSpPr txBox="1"/>
          <p:nvPr/>
        </p:nvSpPr>
        <p:spPr>
          <a:xfrm>
            <a:off x="152400" y="5638800"/>
            <a:ext cx="6477000" cy="457200"/>
          </a:xfrm>
          <a:prstGeom prst="rect">
            <a:avLst/>
          </a:prstGeom>
          <a:noFill/>
        </p:spPr>
        <p:txBody>
          <a:bodyPr wrap="square" rtlCol="0">
            <a:spAutoFit/>
          </a:bodyPr>
          <a:lstStyle/>
          <a:p>
            <a:r>
              <a:rPr lang="en-US" sz="2400" dirty="0">
                <a:latin typeface="+mj-lt"/>
                <a:hlinkClick r:id="rId3"/>
              </a:rPr>
              <a:t>http://en.wikipedia.org/wiki/Euler_angles</a:t>
            </a:r>
            <a:endParaRPr lang="en-US" sz="2400" dirty="0">
              <a:latin typeface="+mj-lt"/>
            </a:endParaRPr>
          </a:p>
        </p:txBody>
      </p:sp>
      <p:sp>
        <p:nvSpPr>
          <p:cNvPr id="7" name="TextBox 6"/>
          <p:cNvSpPr txBox="1"/>
          <p:nvPr/>
        </p:nvSpPr>
        <p:spPr>
          <a:xfrm>
            <a:off x="2027767" y="1447800"/>
            <a:ext cx="3429000" cy="457200"/>
          </a:xfrm>
          <a:prstGeom prst="rect">
            <a:avLst/>
          </a:prstGeom>
          <a:noFill/>
        </p:spPr>
        <p:txBody>
          <a:bodyPr wrap="square" rtlCol="0">
            <a:spAutoFit/>
          </a:bodyPr>
          <a:lstStyle/>
          <a:p>
            <a:r>
              <a:rPr lang="en-US" sz="2400" b="1" dirty="0">
                <a:solidFill>
                  <a:srgbClr val="00B0F0"/>
                </a:solidFill>
                <a:latin typeface="+mj-lt"/>
              </a:rPr>
              <a:t>inertial</a:t>
            </a:r>
          </a:p>
        </p:txBody>
      </p:sp>
      <p:grpSp>
        <p:nvGrpSpPr>
          <p:cNvPr id="22" name="Group 21"/>
          <p:cNvGrpSpPr/>
          <p:nvPr/>
        </p:nvGrpSpPr>
        <p:grpSpPr>
          <a:xfrm>
            <a:off x="228600" y="1447800"/>
            <a:ext cx="3589868" cy="3863340"/>
            <a:chOff x="228600" y="1447800"/>
            <a:chExt cx="3589868" cy="3863340"/>
          </a:xfrm>
        </p:grpSpPr>
        <p:pic>
          <p:nvPicPr>
            <p:cNvPr id="240642" name="Picture 2" descr="http://upload.wikimedia.org/wikipedia/commons/thumb/a/a1/Eulerangles.svg/300px-Eulerangles.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8600" y="2133600"/>
              <a:ext cx="3429000" cy="457200"/>
            </a:xfrm>
            <a:prstGeom prst="rect">
              <a:avLst/>
            </a:prstGeom>
            <a:noFill/>
          </p:spPr>
          <p:txBody>
            <a:bodyPr wrap="square" rtlCol="0">
              <a:spAutoFit/>
            </a:bodyPr>
            <a:lstStyle/>
            <a:p>
              <a:r>
                <a:rPr lang="en-US" sz="2400" b="1" dirty="0">
                  <a:solidFill>
                    <a:srgbClr val="FF0000"/>
                  </a:solidFill>
                  <a:latin typeface="+mj-lt"/>
                </a:rPr>
                <a:t>body</a:t>
              </a:r>
            </a:p>
          </p:txBody>
        </p:sp>
        <p:sp>
          <p:nvSpPr>
            <p:cNvPr id="8" name="TextBox 7"/>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11" name="Straight Arrow Connector 10"/>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14" name="TextBox 1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15" name="Straight Arrow Connector 1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18" name="Straight Arrow Connector 17"/>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0959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304800" y="457200"/>
            <a:ext cx="8001000" cy="830997"/>
          </a:xfrm>
          <a:prstGeom prst="rect">
            <a:avLst/>
          </a:prstGeom>
          <a:noFill/>
        </p:spPr>
        <p:txBody>
          <a:bodyPr wrap="square" rtlCol="0">
            <a:spAutoFit/>
          </a:bodyPr>
          <a:lstStyle/>
          <a:p>
            <a:r>
              <a:rPr lang="en-US" sz="2400" dirty="0">
                <a:latin typeface="+mj-lt"/>
              </a:rPr>
              <a:t>General transformation between rotated coordinates – Euler angles</a:t>
            </a:r>
          </a:p>
        </p:txBody>
      </p:sp>
      <p:sp>
        <p:nvSpPr>
          <p:cNvPr id="6" name="TextBox 5"/>
          <p:cNvSpPr txBox="1"/>
          <p:nvPr/>
        </p:nvSpPr>
        <p:spPr>
          <a:xfrm>
            <a:off x="152400" y="5638800"/>
            <a:ext cx="6477000" cy="457200"/>
          </a:xfrm>
          <a:prstGeom prst="rect">
            <a:avLst/>
          </a:prstGeom>
          <a:noFill/>
        </p:spPr>
        <p:txBody>
          <a:bodyPr wrap="square" rtlCol="0">
            <a:spAutoFit/>
          </a:bodyPr>
          <a:lstStyle/>
          <a:p>
            <a:r>
              <a:rPr lang="en-US" sz="2400" dirty="0">
                <a:latin typeface="+mj-lt"/>
                <a:hlinkClick r:id="rId4"/>
              </a:rPr>
              <a:t>http://en.wikipedia.org/wiki/Euler_angles</a:t>
            </a:r>
            <a:endParaRPr lang="en-US" sz="2400" dirty="0">
              <a:latin typeface="+mj-lt"/>
            </a:endParaRPr>
          </a:p>
        </p:txBody>
      </p:sp>
      <p:sp>
        <p:nvSpPr>
          <p:cNvPr id="7" name="TextBox 6"/>
          <p:cNvSpPr txBox="1"/>
          <p:nvPr/>
        </p:nvSpPr>
        <p:spPr>
          <a:xfrm>
            <a:off x="2027767" y="1447800"/>
            <a:ext cx="3429000" cy="457200"/>
          </a:xfrm>
          <a:prstGeom prst="rect">
            <a:avLst/>
          </a:prstGeom>
          <a:noFill/>
        </p:spPr>
        <p:txBody>
          <a:bodyPr wrap="square" rtlCol="0">
            <a:spAutoFit/>
          </a:bodyPr>
          <a:lstStyle/>
          <a:p>
            <a:r>
              <a:rPr lang="en-US" sz="2400" b="1" dirty="0">
                <a:solidFill>
                  <a:srgbClr val="00B0F0"/>
                </a:solidFill>
                <a:latin typeface="+mj-lt"/>
              </a:rPr>
              <a:t>inertial</a:t>
            </a:r>
          </a:p>
        </p:txBody>
      </p:sp>
      <p:grpSp>
        <p:nvGrpSpPr>
          <p:cNvPr id="22" name="Group 21"/>
          <p:cNvGrpSpPr/>
          <p:nvPr/>
        </p:nvGrpSpPr>
        <p:grpSpPr>
          <a:xfrm>
            <a:off x="228600" y="1447800"/>
            <a:ext cx="3589868" cy="3863340"/>
            <a:chOff x="228600" y="1447800"/>
            <a:chExt cx="3589868" cy="3863340"/>
          </a:xfrm>
        </p:grpSpPr>
        <p:pic>
          <p:nvPicPr>
            <p:cNvPr id="240642" name="Picture 2" descr="http://upload.wikimedia.org/wikipedia/commons/thumb/a/a1/Eulerangles.svg/300px-Eulerangles.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8600" y="2133600"/>
              <a:ext cx="3429000" cy="457200"/>
            </a:xfrm>
            <a:prstGeom prst="rect">
              <a:avLst/>
            </a:prstGeom>
            <a:noFill/>
          </p:spPr>
          <p:txBody>
            <a:bodyPr wrap="square" rtlCol="0">
              <a:spAutoFit/>
            </a:bodyPr>
            <a:lstStyle/>
            <a:p>
              <a:r>
                <a:rPr lang="en-US" sz="2400" b="1" dirty="0">
                  <a:solidFill>
                    <a:srgbClr val="FF0000"/>
                  </a:solidFill>
                  <a:latin typeface="+mj-lt"/>
                </a:rPr>
                <a:t>body</a:t>
              </a:r>
            </a:p>
          </p:txBody>
        </p:sp>
        <p:sp>
          <p:nvSpPr>
            <p:cNvPr id="8" name="TextBox 7"/>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11" name="Straight Arrow Connector 10"/>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14" name="TextBox 1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15" name="Straight Arrow Connector 1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18" name="Straight Arrow Connector 17"/>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0" name="Object 9"/>
          <p:cNvGraphicFramePr>
            <a:graphicFrameLocks noChangeAspect="1"/>
          </p:cNvGraphicFramePr>
          <p:nvPr>
            <p:extLst>
              <p:ext uri="{D42A27DB-BD31-4B8C-83A1-F6EECF244321}">
                <p14:modId xmlns:p14="http://schemas.microsoft.com/office/powerpoint/2010/main" val="3840603322"/>
              </p:ext>
            </p:extLst>
          </p:nvPr>
        </p:nvGraphicFramePr>
        <p:xfrm>
          <a:off x="3363913" y="1744663"/>
          <a:ext cx="5514975" cy="1692275"/>
        </p:xfrm>
        <a:graphic>
          <a:graphicData uri="http://schemas.openxmlformats.org/presentationml/2006/ole">
            <mc:AlternateContent xmlns:mc="http://schemas.openxmlformats.org/markup-compatibility/2006">
              <mc:Choice xmlns:v="urn:schemas-microsoft-com:vml" Requires="v">
                <p:oleObj spid="_x0000_s279598" name="数式" r:id="rId6" imgW="3733560" imgH="1180800" progId="Equation.3">
                  <p:embed/>
                </p:oleObj>
              </mc:Choice>
              <mc:Fallback>
                <p:oleObj name="数式" r:id="rId6" imgW="3733560" imgH="1180800" progId="Equation.3">
                  <p:embed/>
                  <p:pic>
                    <p:nvPicPr>
                      <p:cNvPr id="0" name=""/>
                      <p:cNvPicPr>
                        <a:picLocks noChangeAspect="1" noChangeArrowheads="1"/>
                      </p:cNvPicPr>
                      <p:nvPr/>
                    </p:nvPicPr>
                    <p:blipFill>
                      <a:blip r:embed="rId7"/>
                      <a:srcRect/>
                      <a:stretch>
                        <a:fillRect/>
                      </a:stretch>
                    </p:blipFill>
                    <p:spPr bwMode="auto">
                      <a:xfrm>
                        <a:off x="3363913" y="1744663"/>
                        <a:ext cx="5514975" cy="16922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6208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609600" y="457200"/>
            <a:ext cx="7391400" cy="830997"/>
          </a:xfrm>
          <a:prstGeom prst="rect">
            <a:avLst/>
          </a:prstGeom>
          <a:noFill/>
        </p:spPr>
        <p:txBody>
          <a:bodyPr wrap="square" rtlCol="0">
            <a:spAutoFit/>
          </a:bodyPr>
          <a:lstStyle/>
          <a:p>
            <a:r>
              <a:rPr lang="en-US" sz="2400" dirty="0">
                <a:latin typeface="+mj-lt"/>
              </a:rPr>
              <a:t>Motion of a symmetric top under the influence of the torque of gravity:</a:t>
            </a:r>
          </a:p>
        </p:txBody>
      </p:sp>
      <p:sp>
        <p:nvSpPr>
          <p:cNvPr id="25" name="TextBox 24"/>
          <p:cNvSpPr txBox="1"/>
          <p:nvPr/>
        </p:nvSpPr>
        <p:spPr>
          <a:xfrm>
            <a:off x="1752600" y="1443335"/>
            <a:ext cx="439880" cy="461665"/>
          </a:xfrm>
          <a:prstGeom prst="rect">
            <a:avLst/>
          </a:prstGeom>
          <a:noFill/>
        </p:spPr>
        <p:txBody>
          <a:bodyPr wrap="square" rtlCol="0">
            <a:spAutoFit/>
          </a:bodyPr>
          <a:lstStyle/>
          <a:p>
            <a:r>
              <a:rPr lang="en-US" sz="2400" dirty="0">
                <a:latin typeface="Symbol" pitchFamily="18" charset="2"/>
              </a:rPr>
              <a:t>g</a:t>
            </a:r>
          </a:p>
        </p:txBody>
      </p:sp>
      <p:grpSp>
        <p:nvGrpSpPr>
          <p:cNvPr id="28" name="Group 27"/>
          <p:cNvGrpSpPr/>
          <p:nvPr/>
        </p:nvGrpSpPr>
        <p:grpSpPr>
          <a:xfrm>
            <a:off x="1447800" y="1905000"/>
            <a:ext cx="2320562" cy="2895600"/>
            <a:chOff x="1447800" y="1905000"/>
            <a:chExt cx="2320562" cy="2895600"/>
          </a:xfrm>
        </p:grpSpPr>
        <p:grpSp>
          <p:nvGrpSpPr>
            <p:cNvPr id="19" name="Group 18"/>
            <p:cNvGrpSpPr/>
            <p:nvPr/>
          </p:nvGrpSpPr>
          <p:grpSpPr>
            <a:xfrm>
              <a:off x="1447800" y="1905000"/>
              <a:ext cx="2057400" cy="2895600"/>
              <a:chOff x="1447800" y="1905000"/>
              <a:chExt cx="2057400" cy="2895600"/>
            </a:xfrm>
          </p:grpSpPr>
          <p:cxnSp>
            <p:nvCxnSpPr>
              <p:cNvPr id="7" name="Straight Arrow Connector 6"/>
              <p:cNvCxnSpPr/>
              <p:nvPr/>
            </p:nvCxnSpPr>
            <p:spPr>
              <a:xfrm>
                <a:off x="3505200" y="1905000"/>
                <a:ext cx="0" cy="213360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447800" y="4038600"/>
                <a:ext cx="2057400" cy="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057400" y="4038600"/>
                <a:ext cx="1447800" cy="76200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15" name="Teardrop 14"/>
              <p:cNvSpPr/>
              <p:nvPr/>
            </p:nvSpPr>
            <p:spPr>
              <a:xfrm rot="5635480">
                <a:off x="1882967" y="2301103"/>
                <a:ext cx="1295400" cy="1295400"/>
              </a:xfrm>
              <a:prstGeom prst="teardrop">
                <a:avLst>
                  <a:gd name="adj" fmla="val 1620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a:off x="2476500" y="2948803"/>
                <a:ext cx="54167" cy="1318397"/>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33227" y="3377168"/>
                <a:ext cx="838200" cy="461665"/>
              </a:xfrm>
              <a:prstGeom prst="rect">
                <a:avLst/>
              </a:prstGeom>
              <a:noFill/>
            </p:spPr>
            <p:txBody>
              <a:bodyPr wrap="square" rtlCol="0">
                <a:spAutoFit/>
              </a:bodyPr>
              <a:lstStyle/>
              <a:p>
                <a:r>
                  <a:rPr lang="en-US" sz="2400" dirty="0">
                    <a:latin typeface="+mj-lt"/>
                  </a:rPr>
                  <a:t>Mg</a:t>
                </a:r>
              </a:p>
            </p:txBody>
          </p:sp>
        </p:grpSp>
        <p:sp>
          <p:nvSpPr>
            <p:cNvPr id="20" name="Arc 19"/>
            <p:cNvSpPr/>
            <p:nvPr/>
          </p:nvSpPr>
          <p:spPr>
            <a:xfrm rot="18326991">
              <a:off x="2115646" y="2613535"/>
              <a:ext cx="1905000" cy="1400433"/>
            </a:xfrm>
            <a:prstGeom prst="arc">
              <a:avLst>
                <a:gd name="adj1" fmla="val 16200000"/>
                <a:gd name="adj2" fmla="val 2091001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Connector 21"/>
            <p:cNvCxnSpPr>
              <a:stCxn id="15" idx="7"/>
            </p:cNvCxnSpPr>
            <p:nvPr/>
          </p:nvCxnSpPr>
          <p:spPr>
            <a:xfrm flipH="1" flipV="1">
              <a:off x="1833227" y="2057400"/>
              <a:ext cx="1672628" cy="201025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81300" y="2050473"/>
              <a:ext cx="439880" cy="461665"/>
            </a:xfrm>
            <a:prstGeom prst="rect">
              <a:avLst/>
            </a:prstGeom>
            <a:noFill/>
          </p:spPr>
          <p:txBody>
            <a:bodyPr wrap="square" rtlCol="0">
              <a:spAutoFit/>
            </a:bodyPr>
            <a:lstStyle/>
            <a:p>
              <a:r>
                <a:rPr lang="en-US" sz="2400" dirty="0">
                  <a:latin typeface="Symbol" pitchFamily="18" charset="2"/>
                </a:rPr>
                <a:t>b</a:t>
              </a:r>
            </a:p>
          </p:txBody>
        </p:sp>
        <p:sp>
          <p:nvSpPr>
            <p:cNvPr id="24" name="Curved Right Arrow 23"/>
            <p:cNvSpPr/>
            <p:nvPr/>
          </p:nvSpPr>
          <p:spPr>
            <a:xfrm rot="19542147">
              <a:off x="1676400" y="2033733"/>
              <a:ext cx="575927" cy="385695"/>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Arc 25"/>
            <p:cNvSpPr/>
            <p:nvPr/>
          </p:nvSpPr>
          <p:spPr>
            <a:xfrm rot="14257165" flipH="1">
              <a:off x="3154185" y="3840418"/>
              <a:ext cx="457200" cy="502919"/>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3141520" y="4191000"/>
              <a:ext cx="439880" cy="461665"/>
            </a:xfrm>
            <a:prstGeom prst="rect">
              <a:avLst/>
            </a:prstGeom>
            <a:noFill/>
          </p:spPr>
          <p:txBody>
            <a:bodyPr wrap="square" rtlCol="0">
              <a:spAutoFit/>
            </a:bodyPr>
            <a:lstStyle/>
            <a:p>
              <a:r>
                <a:rPr lang="en-US" sz="2400" dirty="0">
                  <a:latin typeface="Symbol" pitchFamily="18" charset="2"/>
                </a:rPr>
                <a:t>a</a:t>
              </a:r>
            </a:p>
          </p:txBody>
        </p:sp>
      </p:grpSp>
      <p:graphicFrame>
        <p:nvGraphicFramePr>
          <p:cNvPr id="29" name="Object 28"/>
          <p:cNvGraphicFramePr>
            <a:graphicFrameLocks noChangeAspect="1"/>
          </p:cNvGraphicFramePr>
          <p:nvPr>
            <p:extLst>
              <p:ext uri="{D42A27DB-BD31-4B8C-83A1-F6EECF244321}">
                <p14:modId xmlns:p14="http://schemas.microsoft.com/office/powerpoint/2010/main" val="3330059754"/>
              </p:ext>
            </p:extLst>
          </p:nvPr>
        </p:nvGraphicFramePr>
        <p:xfrm>
          <a:off x="2743200" y="4589463"/>
          <a:ext cx="5541963" cy="1582737"/>
        </p:xfrm>
        <a:graphic>
          <a:graphicData uri="http://schemas.openxmlformats.org/presentationml/2006/ole">
            <mc:AlternateContent xmlns:mc="http://schemas.openxmlformats.org/markup-compatibility/2006">
              <mc:Choice xmlns:v="urn:schemas-microsoft-com:vml" Requires="v">
                <p:oleObj spid="_x0000_s280622" name="数式" r:id="rId4" imgW="2755800" imgH="812520" progId="Equation.3">
                  <p:embed/>
                </p:oleObj>
              </mc:Choice>
              <mc:Fallback>
                <p:oleObj name="数式" r:id="rId4" imgW="2755800" imgH="812520" progId="Equation.3">
                  <p:embed/>
                  <p:pic>
                    <p:nvPicPr>
                      <p:cNvPr id="0" name=""/>
                      <p:cNvPicPr>
                        <a:picLocks noChangeAspect="1" noChangeArrowheads="1"/>
                      </p:cNvPicPr>
                      <p:nvPr/>
                    </p:nvPicPr>
                    <p:blipFill>
                      <a:blip r:embed="rId5"/>
                      <a:srcRect/>
                      <a:stretch>
                        <a:fillRect/>
                      </a:stretch>
                    </p:blipFill>
                    <p:spPr bwMode="auto">
                      <a:xfrm>
                        <a:off x="2743200" y="4589463"/>
                        <a:ext cx="5541963"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94944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613091898"/>
              </p:ext>
            </p:extLst>
          </p:nvPr>
        </p:nvGraphicFramePr>
        <p:xfrm>
          <a:off x="990600" y="3175"/>
          <a:ext cx="5541963" cy="4600575"/>
        </p:xfrm>
        <a:graphic>
          <a:graphicData uri="http://schemas.openxmlformats.org/presentationml/2006/ole">
            <mc:AlternateContent xmlns:mc="http://schemas.openxmlformats.org/markup-compatibility/2006">
              <mc:Choice xmlns:v="urn:schemas-microsoft-com:vml" Requires="v">
                <p:oleObj spid="_x0000_s281688" name="数式" r:id="rId4" imgW="2755800" imgH="2361960" progId="Equation.3">
                  <p:embed/>
                </p:oleObj>
              </mc:Choice>
              <mc:Fallback>
                <p:oleObj name="数式" r:id="rId4" imgW="2755800" imgH="2361960" progId="Equation.3">
                  <p:embed/>
                  <p:pic>
                    <p:nvPicPr>
                      <p:cNvPr id="0" name=""/>
                      <p:cNvPicPr>
                        <a:picLocks noChangeAspect="1" noChangeArrowheads="1"/>
                      </p:cNvPicPr>
                      <p:nvPr/>
                    </p:nvPicPr>
                    <p:blipFill>
                      <a:blip r:embed="rId5"/>
                      <a:srcRect/>
                      <a:stretch>
                        <a:fillRect/>
                      </a:stretch>
                    </p:blipFill>
                    <p:spPr bwMode="auto">
                      <a:xfrm>
                        <a:off x="990600" y="3175"/>
                        <a:ext cx="5541963"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02986523"/>
              </p:ext>
            </p:extLst>
          </p:nvPr>
        </p:nvGraphicFramePr>
        <p:xfrm>
          <a:off x="990600" y="4518025"/>
          <a:ext cx="6564313" cy="1882775"/>
        </p:xfrm>
        <a:graphic>
          <a:graphicData uri="http://schemas.openxmlformats.org/presentationml/2006/ole">
            <mc:AlternateContent xmlns:mc="http://schemas.openxmlformats.org/markup-compatibility/2006">
              <mc:Choice xmlns:v="urn:schemas-microsoft-com:vml" Requires="v">
                <p:oleObj spid="_x0000_s281689" name="数式" r:id="rId6" imgW="3263760" imgH="965160" progId="Equation.3">
                  <p:embed/>
                </p:oleObj>
              </mc:Choice>
              <mc:Fallback>
                <p:oleObj name="数式" r:id="rId6" imgW="3263760" imgH="965160" progId="Equation.3">
                  <p:embed/>
                  <p:pic>
                    <p:nvPicPr>
                      <p:cNvPr id="0" name=""/>
                      <p:cNvPicPr>
                        <a:picLocks noChangeAspect="1" noChangeArrowheads="1"/>
                      </p:cNvPicPr>
                      <p:nvPr/>
                    </p:nvPicPr>
                    <p:blipFill>
                      <a:blip r:embed="rId7"/>
                      <a:srcRect/>
                      <a:stretch>
                        <a:fillRect/>
                      </a:stretch>
                    </p:blipFill>
                    <p:spPr bwMode="auto">
                      <a:xfrm>
                        <a:off x="990600" y="4518025"/>
                        <a:ext cx="6564313"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84006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62199874"/>
              </p:ext>
            </p:extLst>
          </p:nvPr>
        </p:nvGraphicFramePr>
        <p:xfrm>
          <a:off x="800100" y="228600"/>
          <a:ext cx="6437313" cy="1882775"/>
        </p:xfrm>
        <a:graphic>
          <a:graphicData uri="http://schemas.openxmlformats.org/presentationml/2006/ole">
            <mc:AlternateContent xmlns:mc="http://schemas.openxmlformats.org/markup-compatibility/2006">
              <mc:Choice xmlns:v="urn:schemas-microsoft-com:vml" Requires="v">
                <p:oleObj spid="_x0000_s282669" name="数式" r:id="rId4" imgW="3200400" imgH="965160" progId="Equation.3">
                  <p:embed/>
                </p:oleObj>
              </mc:Choice>
              <mc:Fallback>
                <p:oleObj name="数式" r:id="rId4" imgW="3200400" imgH="965160" progId="Equation.3">
                  <p:embed/>
                  <p:pic>
                    <p:nvPicPr>
                      <p:cNvPr id="0" name=""/>
                      <p:cNvPicPr>
                        <a:picLocks noChangeAspect="1" noChangeArrowheads="1"/>
                      </p:cNvPicPr>
                      <p:nvPr/>
                    </p:nvPicPr>
                    <p:blipFill>
                      <a:blip r:embed="rId5"/>
                      <a:srcRect/>
                      <a:stretch>
                        <a:fillRect/>
                      </a:stretch>
                    </p:blipFill>
                    <p:spPr bwMode="auto">
                      <a:xfrm>
                        <a:off x="800100" y="228600"/>
                        <a:ext cx="6437313"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581400"/>
            <a:ext cx="3048000" cy="1200329"/>
          </a:xfrm>
          <a:prstGeom prst="rect">
            <a:avLst/>
          </a:prstGeom>
          <a:noFill/>
        </p:spPr>
        <p:txBody>
          <a:bodyPr wrap="square" rtlCol="0">
            <a:spAutoFit/>
          </a:bodyPr>
          <a:lstStyle/>
          <a:p>
            <a:r>
              <a:rPr lang="en-US" sz="2400" dirty="0">
                <a:latin typeface="+mj-lt"/>
              </a:rPr>
              <a:t>Stable/unstable solutions near</a:t>
            </a:r>
          </a:p>
          <a:p>
            <a:r>
              <a:rPr lang="en-US" sz="2400" dirty="0">
                <a:latin typeface="Symbol" pitchFamily="18" charset="2"/>
              </a:rPr>
              <a:t>b</a:t>
            </a:r>
            <a:r>
              <a:rPr lang="en-US" sz="2400" dirty="0">
                <a:latin typeface="+mj-lt"/>
              </a:rPr>
              <a:t>=0</a:t>
            </a:r>
          </a:p>
        </p:txBody>
      </p:sp>
      <p:pic>
        <p:nvPicPr>
          <p:cNvPr id="25090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2438400"/>
            <a:ext cx="57531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4498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8FA37D-1455-4D3F-8DD0-205587F3B70E}"/>
              </a:ext>
            </a:extLst>
          </p:cNvPr>
          <p:cNvSpPr>
            <a:spLocks noGrp="1"/>
          </p:cNvSpPr>
          <p:nvPr>
            <p:ph type="dt" sz="half" idx="10"/>
          </p:nvPr>
        </p:nvSpPr>
        <p:spPr/>
        <p:txBody>
          <a:bodyPr/>
          <a:lstStyle/>
          <a:p>
            <a:r>
              <a:rPr lang="en-US"/>
              <a:t>10/19/2020</a:t>
            </a:r>
            <a:endParaRPr lang="en-US" dirty="0"/>
          </a:p>
        </p:txBody>
      </p:sp>
      <p:sp>
        <p:nvSpPr>
          <p:cNvPr id="3" name="Footer Placeholder 2">
            <a:extLst>
              <a:ext uri="{FF2B5EF4-FFF2-40B4-BE49-F238E27FC236}">
                <a16:creationId xmlns:a16="http://schemas.microsoft.com/office/drawing/2014/main" id="{7B3C08BC-45D4-4C36-A018-DD00942B4F02}"/>
              </a:ext>
            </a:extLst>
          </p:cNvPr>
          <p:cNvSpPr>
            <a:spLocks noGrp="1"/>
          </p:cNvSpPr>
          <p:nvPr>
            <p:ph type="ftr" sz="quarter" idx="11"/>
          </p:nvPr>
        </p:nvSpPr>
        <p:spPr/>
        <p:txBody>
          <a:bodyPr/>
          <a:lstStyle/>
          <a:p>
            <a:r>
              <a:rPr lang="en-US"/>
              <a:t>PHY 711  Fall 2020 -- Lecture 24</a:t>
            </a:r>
            <a:endParaRPr lang="en-US" dirty="0"/>
          </a:p>
        </p:txBody>
      </p:sp>
      <p:sp>
        <p:nvSpPr>
          <p:cNvPr id="4" name="Slide Number Placeholder 3">
            <a:extLst>
              <a:ext uri="{FF2B5EF4-FFF2-40B4-BE49-F238E27FC236}">
                <a16:creationId xmlns:a16="http://schemas.microsoft.com/office/drawing/2014/main" id="{8775D567-D2EC-4990-86C9-D1813A0DAB10}"/>
              </a:ext>
            </a:extLst>
          </p:cNvPr>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a:extLst>
              <a:ext uri="{FF2B5EF4-FFF2-40B4-BE49-F238E27FC236}">
                <a16:creationId xmlns:a16="http://schemas.microsoft.com/office/drawing/2014/main" id="{28242C6B-D20B-417E-9B9C-784DEFE7D9C3}"/>
              </a:ext>
            </a:extLst>
          </p:cNvPr>
          <p:cNvSpPr txBox="1"/>
          <p:nvPr/>
        </p:nvSpPr>
        <p:spPr>
          <a:xfrm>
            <a:off x="152400" y="27637"/>
            <a:ext cx="8382000" cy="3231654"/>
          </a:xfrm>
          <a:prstGeom prst="rect">
            <a:avLst/>
          </a:prstGeom>
          <a:noFill/>
        </p:spPr>
        <p:txBody>
          <a:bodyPr wrap="square" rtlCol="0">
            <a:spAutoFit/>
          </a:bodyPr>
          <a:lstStyle/>
          <a:p>
            <a:r>
              <a:rPr lang="en-US" sz="2000" dirty="0">
                <a:latin typeface="+mj-lt"/>
              </a:rPr>
              <a:t>Your questions --</a:t>
            </a:r>
            <a:r>
              <a:rPr lang="en-US" sz="2000" dirty="0"/>
              <a:t>How to decide stable/unstable solutions in slide 25? So for the problem on slide 23, if there is no initial movement/rotation of the top then the effective potential would stay as </a:t>
            </a:r>
            <a:r>
              <a:rPr lang="en-US" sz="2000" dirty="0" err="1"/>
              <a:t>Mglcos</a:t>
            </a:r>
            <a:r>
              <a:rPr lang="en-US" sz="2000" dirty="0"/>
              <a:t>(beta).</a:t>
            </a:r>
          </a:p>
          <a:p>
            <a:endParaRPr lang="en-US" sz="2000" dirty="0"/>
          </a:p>
          <a:p>
            <a:r>
              <a:rPr lang="en-US" sz="2000" dirty="0"/>
              <a:t>Comment – When we discussed one dimensional motion, we discussed stable and unstable equilibrium points.   At equilibrium </a:t>
            </a:r>
            <a:r>
              <a:rPr lang="en-US" sz="2000" dirty="0" err="1"/>
              <a:t>dV</a:t>
            </a:r>
            <a:r>
              <a:rPr lang="en-US" sz="2000" dirty="0"/>
              <a:t>/dx=0, but only when V(x) has a minimum at that point, is the  system stable in the sense that for small displacements from equilibrium, there are restoring forces to move the system back to the equilibrium point.   </a:t>
            </a:r>
          </a:p>
          <a:p>
            <a:endParaRPr lang="en-US" sz="2400" dirty="0">
              <a:latin typeface="+mj-lt"/>
            </a:endParaRPr>
          </a:p>
        </p:txBody>
      </p:sp>
      <p:pic>
        <p:nvPicPr>
          <p:cNvPr id="6" name="Picture 5">
            <a:extLst>
              <a:ext uri="{FF2B5EF4-FFF2-40B4-BE49-F238E27FC236}">
                <a16:creationId xmlns:a16="http://schemas.microsoft.com/office/drawing/2014/main" id="{4A5A0119-D289-4CB5-A65C-689220855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935513"/>
            <a:ext cx="6356969" cy="35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5">
            <a:extLst>
              <a:ext uri="{FF2B5EF4-FFF2-40B4-BE49-F238E27FC236}">
                <a16:creationId xmlns:a16="http://schemas.microsoft.com/office/drawing/2014/main" id="{3D84EF4B-4240-4A57-8641-6CFB0DEA081C}"/>
              </a:ext>
            </a:extLst>
          </p:cNvPr>
          <p:cNvSpPr txBox="1"/>
          <p:nvPr/>
        </p:nvSpPr>
        <p:spPr>
          <a:xfrm>
            <a:off x="2209799" y="2819400"/>
            <a:ext cx="5073349"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mj-lt"/>
              </a:rPr>
              <a:t>Minimization of a simple function</a:t>
            </a:r>
          </a:p>
        </p:txBody>
      </p:sp>
      <p:pic>
        <p:nvPicPr>
          <p:cNvPr id="8" name="Picture 7">
            <a:extLst>
              <a:ext uri="{FF2B5EF4-FFF2-40B4-BE49-F238E27FC236}">
                <a16:creationId xmlns:a16="http://schemas.microsoft.com/office/drawing/2014/main" id="{A5F2A174-DCCF-439E-A6C2-E6B43344DEFA}"/>
              </a:ext>
            </a:extLst>
          </p:cNvPr>
          <p:cNvPicPr/>
          <p:nvPr/>
        </p:nvPicPr>
        <p:blipFill>
          <a:blip r:embed="rId3"/>
          <a:stretch>
            <a:fillRect/>
          </a:stretch>
        </p:blipFill>
        <p:spPr>
          <a:xfrm>
            <a:off x="5318306" y="4536347"/>
            <a:ext cx="1098187" cy="766985"/>
          </a:xfrm>
          <a:prstGeom prst="rect">
            <a:avLst/>
          </a:prstGeom>
        </p:spPr>
      </p:pic>
      <p:cxnSp>
        <p:nvCxnSpPr>
          <p:cNvPr id="9" name="Straight Arrow Connector 8">
            <a:extLst>
              <a:ext uri="{FF2B5EF4-FFF2-40B4-BE49-F238E27FC236}">
                <a16:creationId xmlns:a16="http://schemas.microsoft.com/office/drawing/2014/main" id="{7967FACA-E050-4895-AB21-D27006789911}"/>
              </a:ext>
            </a:extLst>
          </p:cNvPr>
          <p:cNvCxnSpPr>
            <a:cxnSpLocks/>
            <a:endCxn id="11" idx="0"/>
          </p:cNvCxnSpPr>
          <p:nvPr/>
        </p:nvCxnSpPr>
        <p:spPr>
          <a:xfrm flipV="1">
            <a:off x="6296144" y="3833372"/>
            <a:ext cx="882841" cy="77889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D62E087-D569-4066-BF7C-B1F87C5D07A1}"/>
              </a:ext>
            </a:extLst>
          </p:cNvPr>
          <p:cNvCxnSpPr>
            <a:cxnSpLocks/>
            <a:stCxn id="8" idx="1"/>
          </p:cNvCxnSpPr>
          <p:nvPr/>
        </p:nvCxnSpPr>
        <p:spPr>
          <a:xfrm flipH="1">
            <a:off x="3930032" y="4919840"/>
            <a:ext cx="1388274" cy="87136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1" name="TextBox 14">
            <a:extLst>
              <a:ext uri="{FF2B5EF4-FFF2-40B4-BE49-F238E27FC236}">
                <a16:creationId xmlns:a16="http://schemas.microsoft.com/office/drawing/2014/main" id="{7FEFC516-31B6-4B80-A3FB-F6121AD5D913}"/>
              </a:ext>
            </a:extLst>
          </p:cNvPr>
          <p:cNvSpPr txBox="1"/>
          <p:nvPr/>
        </p:nvSpPr>
        <p:spPr>
          <a:xfrm>
            <a:off x="6553200" y="3833372"/>
            <a:ext cx="1251569"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latin typeface="+mj-lt"/>
              </a:rPr>
              <a:t>local minimum</a:t>
            </a:r>
          </a:p>
        </p:txBody>
      </p:sp>
      <p:sp>
        <p:nvSpPr>
          <p:cNvPr id="12" name="TextBox 16">
            <a:extLst>
              <a:ext uri="{FF2B5EF4-FFF2-40B4-BE49-F238E27FC236}">
                <a16:creationId xmlns:a16="http://schemas.microsoft.com/office/drawing/2014/main" id="{DC91DFAA-B11E-457B-815B-BB7C8313F3FF}"/>
              </a:ext>
            </a:extLst>
          </p:cNvPr>
          <p:cNvSpPr txBox="1"/>
          <p:nvPr/>
        </p:nvSpPr>
        <p:spPr>
          <a:xfrm>
            <a:off x="3429000" y="4717944"/>
            <a:ext cx="1143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latin typeface="+mj-lt"/>
              </a:rPr>
              <a:t>global minimum</a:t>
            </a:r>
          </a:p>
        </p:txBody>
      </p:sp>
      <p:cxnSp>
        <p:nvCxnSpPr>
          <p:cNvPr id="18" name="Straight Arrow Connector 17">
            <a:extLst>
              <a:ext uri="{FF2B5EF4-FFF2-40B4-BE49-F238E27FC236}">
                <a16:creationId xmlns:a16="http://schemas.microsoft.com/office/drawing/2014/main" id="{2F20114F-BC3D-4E07-87EB-74264129A41E}"/>
              </a:ext>
            </a:extLst>
          </p:cNvPr>
          <p:cNvCxnSpPr>
            <a:cxnSpLocks/>
          </p:cNvCxnSpPr>
          <p:nvPr/>
        </p:nvCxnSpPr>
        <p:spPr>
          <a:xfrm flipH="1" flipV="1">
            <a:off x="5867400" y="3504564"/>
            <a:ext cx="266700" cy="129095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1" name="TextBox 16">
            <a:extLst>
              <a:ext uri="{FF2B5EF4-FFF2-40B4-BE49-F238E27FC236}">
                <a16:creationId xmlns:a16="http://schemas.microsoft.com/office/drawing/2014/main" id="{1EB797CA-CD15-4044-9FDB-6E434FB66961}"/>
              </a:ext>
            </a:extLst>
          </p:cNvPr>
          <p:cNvSpPr txBox="1"/>
          <p:nvPr/>
        </p:nvSpPr>
        <p:spPr>
          <a:xfrm>
            <a:off x="5361990" y="3187886"/>
            <a:ext cx="138827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latin typeface="+mj-lt"/>
              </a:rPr>
              <a:t>maximum</a:t>
            </a:r>
          </a:p>
        </p:txBody>
      </p:sp>
    </p:spTree>
    <p:extLst>
      <p:ext uri="{BB962C8B-B14F-4D97-AF65-F5344CB8AC3E}">
        <p14:creationId xmlns:p14="http://schemas.microsoft.com/office/powerpoint/2010/main" val="160329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FC9F54-D9B5-4657-B0EB-BB400F987ACC}"/>
              </a:ext>
            </a:extLst>
          </p:cNvPr>
          <p:cNvSpPr>
            <a:spLocks noGrp="1"/>
          </p:cNvSpPr>
          <p:nvPr>
            <p:ph type="dt" sz="half" idx="10"/>
          </p:nvPr>
        </p:nvSpPr>
        <p:spPr/>
        <p:txBody>
          <a:bodyPr/>
          <a:lstStyle/>
          <a:p>
            <a:r>
              <a:rPr lang="en-US"/>
              <a:t>10/19/2020</a:t>
            </a:r>
            <a:endParaRPr lang="en-US" dirty="0"/>
          </a:p>
        </p:txBody>
      </p:sp>
      <p:sp>
        <p:nvSpPr>
          <p:cNvPr id="3" name="Footer Placeholder 2">
            <a:extLst>
              <a:ext uri="{FF2B5EF4-FFF2-40B4-BE49-F238E27FC236}">
                <a16:creationId xmlns:a16="http://schemas.microsoft.com/office/drawing/2014/main" id="{4183E79F-5C3E-4E39-A554-B4E7F5439AFD}"/>
              </a:ext>
            </a:extLst>
          </p:cNvPr>
          <p:cNvSpPr>
            <a:spLocks noGrp="1"/>
          </p:cNvSpPr>
          <p:nvPr>
            <p:ph type="ftr" sz="quarter" idx="11"/>
          </p:nvPr>
        </p:nvSpPr>
        <p:spPr/>
        <p:txBody>
          <a:bodyPr/>
          <a:lstStyle/>
          <a:p>
            <a:r>
              <a:rPr lang="en-US"/>
              <a:t>PHY 711  Fall 2020 -- Lecture 24</a:t>
            </a:r>
            <a:endParaRPr lang="en-US" dirty="0"/>
          </a:p>
        </p:txBody>
      </p:sp>
      <p:sp>
        <p:nvSpPr>
          <p:cNvPr id="4" name="Slide Number Placeholder 3">
            <a:extLst>
              <a:ext uri="{FF2B5EF4-FFF2-40B4-BE49-F238E27FC236}">
                <a16:creationId xmlns:a16="http://schemas.microsoft.com/office/drawing/2014/main" id="{39DFE0D2-DF18-4D5D-B698-730DC5758FF7}"/>
              </a:ext>
            </a:extLst>
          </p:cNvPr>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a:extLst>
              <a:ext uri="{FF2B5EF4-FFF2-40B4-BE49-F238E27FC236}">
                <a16:creationId xmlns:a16="http://schemas.microsoft.com/office/drawing/2014/main" id="{27568A2B-CACD-4075-BB33-BB52D8449C16}"/>
              </a:ext>
            </a:extLst>
          </p:cNvPr>
          <p:cNvSpPr txBox="1"/>
          <p:nvPr/>
        </p:nvSpPr>
        <p:spPr>
          <a:xfrm>
            <a:off x="304800" y="304800"/>
            <a:ext cx="8382000" cy="4801314"/>
          </a:xfrm>
          <a:prstGeom prst="rect">
            <a:avLst/>
          </a:prstGeom>
          <a:noFill/>
        </p:spPr>
        <p:txBody>
          <a:bodyPr wrap="square" rtlCol="0">
            <a:spAutoFit/>
          </a:bodyPr>
          <a:lstStyle/>
          <a:p>
            <a:r>
              <a:rPr lang="en-US" sz="2400" dirty="0">
                <a:latin typeface="+mj-lt"/>
              </a:rPr>
              <a:t>Your questions –</a:t>
            </a:r>
          </a:p>
          <a:p>
            <a:r>
              <a:rPr lang="en-US" sz="2400" dirty="0">
                <a:latin typeface="+mj-lt"/>
              </a:rPr>
              <a:t>From Tim –</a:t>
            </a:r>
          </a:p>
          <a:p>
            <a:pPr marL="342900" indent="-342900">
              <a:buAutoNum type="arabicPeriod"/>
            </a:pPr>
            <a:r>
              <a:rPr lang="en-US" dirty="0"/>
              <a:t>So for the problem on slide 23, if there is no initial movement/rotation of the top then the effective potential would stay as </a:t>
            </a:r>
            <a:r>
              <a:rPr lang="en-US" dirty="0" err="1"/>
              <a:t>Mglcos</a:t>
            </a:r>
            <a:r>
              <a:rPr lang="en-US" dirty="0"/>
              <a:t>(beta).</a:t>
            </a:r>
          </a:p>
          <a:p>
            <a:pPr marL="457200" indent="-457200">
              <a:buAutoNum type="arabicPeriod"/>
            </a:pPr>
            <a:endParaRPr lang="en-US" sz="2400" dirty="0">
              <a:latin typeface="+mj-lt"/>
            </a:endParaRPr>
          </a:p>
          <a:p>
            <a:r>
              <a:rPr lang="en-US" sz="2400" dirty="0">
                <a:latin typeface="+mj-lt"/>
              </a:rPr>
              <a:t>From Nick –</a:t>
            </a:r>
          </a:p>
          <a:p>
            <a:r>
              <a:rPr lang="en-US" dirty="0"/>
              <a:t>1.  Can you explain the green line N in the diagram? I looked it up and it's called the line  of nodes. </a:t>
            </a:r>
            <a:br>
              <a:rPr lang="en-US" dirty="0"/>
            </a:br>
            <a:endParaRPr lang="en-US" dirty="0"/>
          </a:p>
          <a:p>
            <a:pPr marL="342900" indent="-342900">
              <a:buAutoNum type="arabicPeriod" startAt="2"/>
            </a:pPr>
            <a:r>
              <a:rPr lang="en-US" dirty="0"/>
              <a:t>Are the Euler angles a representation of how the basis axes in the inertial frame are rotated? And what is the direction of the rotation? </a:t>
            </a:r>
          </a:p>
          <a:p>
            <a:pPr marL="342900" indent="-342900">
              <a:buAutoNum type="arabicPeriod" startAt="2"/>
            </a:pPr>
            <a:endParaRPr lang="en-US" dirty="0"/>
          </a:p>
          <a:p>
            <a:r>
              <a:rPr lang="en-US" sz="2400" dirty="0"/>
              <a:t>From Gao –</a:t>
            </a:r>
          </a:p>
          <a:p>
            <a:r>
              <a:rPr lang="en-US" dirty="0"/>
              <a:t>1. How to decide stable/unstable solutions in slide 25?</a:t>
            </a:r>
          </a:p>
          <a:p>
            <a:endParaRPr lang="en-US" dirty="0">
              <a:latin typeface="+mj-lt"/>
            </a:endParaRPr>
          </a:p>
        </p:txBody>
      </p:sp>
    </p:spTree>
    <p:extLst>
      <p:ext uri="{BB962C8B-B14F-4D97-AF65-F5344CB8AC3E}">
        <p14:creationId xmlns:p14="http://schemas.microsoft.com/office/powerpoint/2010/main" val="1829949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3536781"/>
              </p:ext>
            </p:extLst>
          </p:nvPr>
        </p:nvGraphicFramePr>
        <p:xfrm>
          <a:off x="304800" y="228600"/>
          <a:ext cx="6435725" cy="4462462"/>
        </p:xfrm>
        <a:graphic>
          <a:graphicData uri="http://schemas.openxmlformats.org/presentationml/2006/ole">
            <mc:AlternateContent xmlns:mc="http://schemas.openxmlformats.org/markup-compatibility/2006">
              <mc:Choice xmlns:v="urn:schemas-microsoft-com:vml" Requires="v">
                <p:oleObj spid="_x0000_s283706" name="数式" r:id="rId4" imgW="3200400" imgH="2286000" progId="Equation.3">
                  <p:embed/>
                </p:oleObj>
              </mc:Choice>
              <mc:Fallback>
                <p:oleObj name="数式" r:id="rId4" imgW="3200400" imgH="2286000" progId="Equation.3">
                  <p:embed/>
                  <p:pic>
                    <p:nvPicPr>
                      <p:cNvPr id="0" name=""/>
                      <p:cNvPicPr>
                        <a:picLocks noChangeAspect="1" noChangeArrowheads="1"/>
                      </p:cNvPicPr>
                      <p:nvPr/>
                    </p:nvPicPr>
                    <p:blipFill>
                      <a:blip r:embed="rId5"/>
                      <a:srcRect/>
                      <a:stretch>
                        <a:fillRect/>
                      </a:stretch>
                    </p:blipFill>
                    <p:spPr bwMode="auto">
                      <a:xfrm>
                        <a:off x="304800" y="228600"/>
                        <a:ext cx="6435725"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5192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429000"/>
            <a:ext cx="402717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Object 5">
            <a:extLst>
              <a:ext uri="{FF2B5EF4-FFF2-40B4-BE49-F238E27FC236}">
                <a16:creationId xmlns:a16="http://schemas.microsoft.com/office/drawing/2014/main" id="{0F210F56-66D6-447F-ABAC-E26EB5169D89}"/>
              </a:ext>
            </a:extLst>
          </p:cNvPr>
          <p:cNvGraphicFramePr>
            <a:graphicFrameLocks noChangeAspect="1"/>
          </p:cNvGraphicFramePr>
          <p:nvPr>
            <p:extLst>
              <p:ext uri="{D42A27DB-BD31-4B8C-83A1-F6EECF244321}">
                <p14:modId xmlns:p14="http://schemas.microsoft.com/office/powerpoint/2010/main" val="2328216711"/>
              </p:ext>
            </p:extLst>
          </p:nvPr>
        </p:nvGraphicFramePr>
        <p:xfrm>
          <a:off x="685800" y="4726378"/>
          <a:ext cx="3340100" cy="1642672"/>
        </p:xfrm>
        <a:graphic>
          <a:graphicData uri="http://schemas.openxmlformats.org/presentationml/2006/ole">
            <mc:AlternateContent xmlns:mc="http://schemas.openxmlformats.org/markup-compatibility/2006">
              <mc:Choice xmlns:v="urn:schemas-microsoft-com:vml" Requires="v">
                <p:oleObj spid="_x0000_s283707" name="Equation" r:id="rId7" imgW="2323800" imgH="1143000" progId="Equation.DSMT4">
                  <p:embed/>
                </p:oleObj>
              </mc:Choice>
              <mc:Fallback>
                <p:oleObj name="Equation" r:id="rId7" imgW="2323800" imgH="1143000" progId="Equation.DSMT4">
                  <p:embed/>
                  <p:pic>
                    <p:nvPicPr>
                      <p:cNvPr id="0" name=""/>
                      <p:cNvPicPr/>
                      <p:nvPr/>
                    </p:nvPicPr>
                    <p:blipFill>
                      <a:blip r:embed="rId8"/>
                      <a:stretch>
                        <a:fillRect/>
                      </a:stretch>
                    </p:blipFill>
                    <p:spPr>
                      <a:xfrm>
                        <a:off x="685800" y="4726378"/>
                        <a:ext cx="3340100" cy="1642672"/>
                      </a:xfrm>
                      <a:prstGeom prst="rect">
                        <a:avLst/>
                      </a:prstGeom>
                    </p:spPr>
                  </p:pic>
                </p:oleObj>
              </mc:Fallback>
            </mc:AlternateContent>
          </a:graphicData>
        </a:graphic>
      </p:graphicFrame>
    </p:spTree>
    <p:extLst>
      <p:ext uri="{BB962C8B-B14F-4D97-AF65-F5344CB8AC3E}">
        <p14:creationId xmlns:p14="http://schemas.microsoft.com/office/powerpoint/2010/main" val="3744170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6E34CC-2794-4634-9C08-A7D815D8176E}"/>
              </a:ext>
            </a:extLst>
          </p:cNvPr>
          <p:cNvSpPr>
            <a:spLocks noGrp="1"/>
          </p:cNvSpPr>
          <p:nvPr>
            <p:ph type="dt" sz="half" idx="10"/>
          </p:nvPr>
        </p:nvSpPr>
        <p:spPr/>
        <p:txBody>
          <a:bodyPr/>
          <a:lstStyle/>
          <a:p>
            <a:r>
              <a:rPr lang="en-US"/>
              <a:t>10/19/2020</a:t>
            </a:r>
            <a:endParaRPr lang="en-US" dirty="0"/>
          </a:p>
        </p:txBody>
      </p:sp>
      <p:sp>
        <p:nvSpPr>
          <p:cNvPr id="3" name="Footer Placeholder 2">
            <a:extLst>
              <a:ext uri="{FF2B5EF4-FFF2-40B4-BE49-F238E27FC236}">
                <a16:creationId xmlns:a16="http://schemas.microsoft.com/office/drawing/2014/main" id="{9EB15937-7AE7-4926-98F6-1F5CE0913012}"/>
              </a:ext>
            </a:extLst>
          </p:cNvPr>
          <p:cNvSpPr>
            <a:spLocks noGrp="1"/>
          </p:cNvSpPr>
          <p:nvPr>
            <p:ph type="ftr" sz="quarter" idx="11"/>
          </p:nvPr>
        </p:nvSpPr>
        <p:spPr/>
        <p:txBody>
          <a:bodyPr/>
          <a:lstStyle/>
          <a:p>
            <a:r>
              <a:rPr lang="en-US"/>
              <a:t>PHY 711  Fall 2020 -- Lecture 24</a:t>
            </a:r>
            <a:endParaRPr lang="en-US" dirty="0"/>
          </a:p>
        </p:txBody>
      </p:sp>
      <p:sp>
        <p:nvSpPr>
          <p:cNvPr id="4" name="Slide Number Placeholder 3">
            <a:extLst>
              <a:ext uri="{FF2B5EF4-FFF2-40B4-BE49-F238E27FC236}">
                <a16:creationId xmlns:a16="http://schemas.microsoft.com/office/drawing/2014/main" id="{E9B50F43-A0A2-455C-8A92-1FB52CCF1671}"/>
              </a:ext>
            </a:extLst>
          </p:cNvPr>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a:extLst>
              <a:ext uri="{FF2B5EF4-FFF2-40B4-BE49-F238E27FC236}">
                <a16:creationId xmlns:a16="http://schemas.microsoft.com/office/drawing/2014/main" id="{147B4475-7843-44A4-B517-C80F54523146}"/>
              </a:ext>
            </a:extLst>
          </p:cNvPr>
          <p:cNvSpPr txBox="1"/>
          <p:nvPr/>
        </p:nvSpPr>
        <p:spPr>
          <a:xfrm>
            <a:off x="381000" y="304800"/>
            <a:ext cx="7772400" cy="369332"/>
          </a:xfrm>
          <a:prstGeom prst="rect">
            <a:avLst/>
          </a:prstGeom>
          <a:noFill/>
        </p:spPr>
        <p:txBody>
          <a:bodyPr wrap="square" rtlCol="0">
            <a:spAutoFit/>
          </a:bodyPr>
          <a:lstStyle/>
          <a:p>
            <a:r>
              <a:rPr lang="en-US" dirty="0">
                <a:latin typeface="+mj-lt"/>
                <a:hlinkClick r:id="rId4"/>
              </a:rPr>
              <a:t>http://www.physics.usyd.edu.au/~cross/SPINNING%20TOPS.htm</a:t>
            </a:r>
            <a:endParaRPr lang="en-US" dirty="0">
              <a:latin typeface="+mj-lt"/>
            </a:endParaRPr>
          </a:p>
        </p:txBody>
      </p:sp>
      <p:pic>
        <p:nvPicPr>
          <p:cNvPr id="8" name="Top1">
            <a:hlinkClick r:id="" action="ppaction://media"/>
            <a:extLst>
              <a:ext uri="{FF2B5EF4-FFF2-40B4-BE49-F238E27FC236}">
                <a16:creationId xmlns:a16="http://schemas.microsoft.com/office/drawing/2014/main" id="{D62ECD73-45A8-44B5-936C-6646D46BCA2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447800" y="990600"/>
            <a:ext cx="4876800" cy="3657600"/>
          </a:xfrm>
          <a:prstGeom prst="rect">
            <a:avLst/>
          </a:prstGeom>
        </p:spPr>
      </p:pic>
      <p:sp>
        <p:nvSpPr>
          <p:cNvPr id="6" name="TextBox 5">
            <a:extLst>
              <a:ext uri="{FF2B5EF4-FFF2-40B4-BE49-F238E27FC236}">
                <a16:creationId xmlns:a16="http://schemas.microsoft.com/office/drawing/2014/main" id="{3861FA36-4758-4949-94EF-A9B609108CDF}"/>
              </a:ext>
            </a:extLst>
          </p:cNvPr>
          <p:cNvSpPr txBox="1"/>
          <p:nvPr/>
        </p:nvSpPr>
        <p:spPr>
          <a:xfrm>
            <a:off x="304800" y="5334000"/>
            <a:ext cx="8534400" cy="461665"/>
          </a:xfrm>
          <a:prstGeom prst="rect">
            <a:avLst/>
          </a:prstGeom>
          <a:noFill/>
        </p:spPr>
        <p:txBody>
          <a:bodyPr wrap="square" rtlCol="0">
            <a:spAutoFit/>
          </a:bodyPr>
          <a:lstStyle/>
          <a:p>
            <a:r>
              <a:rPr lang="en-US" sz="2400" dirty="0">
                <a:latin typeface="+mj-lt"/>
              </a:rPr>
              <a:t>See also --</a:t>
            </a:r>
          </a:p>
        </p:txBody>
      </p:sp>
      <p:pic>
        <p:nvPicPr>
          <p:cNvPr id="7" name="Picture 6">
            <a:extLst>
              <a:ext uri="{FF2B5EF4-FFF2-40B4-BE49-F238E27FC236}">
                <a16:creationId xmlns:a16="http://schemas.microsoft.com/office/drawing/2014/main" id="{38B194B1-E462-41E7-BA5D-D04FBAD1B10D}"/>
              </a:ext>
            </a:extLst>
          </p:cNvPr>
          <p:cNvPicPr>
            <a:picLocks noChangeAspect="1"/>
          </p:cNvPicPr>
          <p:nvPr/>
        </p:nvPicPr>
        <p:blipFill>
          <a:blip r:embed="rId6"/>
          <a:stretch>
            <a:fillRect/>
          </a:stretch>
        </p:blipFill>
        <p:spPr>
          <a:xfrm>
            <a:off x="2305050" y="4847332"/>
            <a:ext cx="5314950" cy="1509018"/>
          </a:xfrm>
          <a:prstGeom prst="rect">
            <a:avLst/>
          </a:prstGeom>
        </p:spPr>
      </p:pic>
    </p:spTree>
    <p:extLst>
      <p:ext uri="{BB962C8B-B14F-4D97-AF65-F5344CB8AC3E}">
        <p14:creationId xmlns:p14="http://schemas.microsoft.com/office/powerpoint/2010/main" val="429071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8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p:cNvSpPr txBox="1"/>
          <p:nvPr/>
        </p:nvSpPr>
        <p:spPr>
          <a:xfrm>
            <a:off x="762000" y="304800"/>
            <a:ext cx="7086600" cy="461665"/>
          </a:xfrm>
          <a:prstGeom prst="rect">
            <a:avLst/>
          </a:prstGeom>
          <a:noFill/>
        </p:spPr>
        <p:txBody>
          <a:bodyPr wrap="square" rtlCol="0">
            <a:spAutoFit/>
          </a:bodyPr>
          <a:lstStyle/>
          <a:p>
            <a:r>
              <a:rPr lang="en-US" sz="2400" dirty="0">
                <a:latin typeface="+mj-lt"/>
              </a:rPr>
              <a:t>More general case:</a:t>
            </a:r>
          </a:p>
        </p:txBody>
      </p:sp>
      <p:graphicFrame>
        <p:nvGraphicFramePr>
          <p:cNvPr id="6" name="Object 5"/>
          <p:cNvGraphicFramePr>
            <a:graphicFrameLocks noChangeAspect="1"/>
          </p:cNvGraphicFramePr>
          <p:nvPr>
            <p:extLst>
              <p:ext uri="{D42A27DB-BD31-4B8C-83A1-F6EECF244321}">
                <p14:modId xmlns:p14="http://schemas.microsoft.com/office/powerpoint/2010/main" val="2981941412"/>
              </p:ext>
            </p:extLst>
          </p:nvPr>
        </p:nvGraphicFramePr>
        <p:xfrm>
          <a:off x="2133600" y="866775"/>
          <a:ext cx="6437313" cy="941388"/>
        </p:xfrm>
        <a:graphic>
          <a:graphicData uri="http://schemas.openxmlformats.org/presentationml/2006/ole">
            <mc:AlternateContent xmlns:mc="http://schemas.openxmlformats.org/markup-compatibility/2006">
              <mc:Choice xmlns:v="urn:schemas-microsoft-com:vml" Requires="v">
                <p:oleObj spid="_x0000_s284717" name="数式" r:id="rId4" imgW="3200400" imgH="482400" progId="Equation.3">
                  <p:embed/>
                </p:oleObj>
              </mc:Choice>
              <mc:Fallback>
                <p:oleObj name="数式" r:id="rId4" imgW="3200400" imgH="482400" progId="Equation.3">
                  <p:embed/>
                  <p:pic>
                    <p:nvPicPr>
                      <p:cNvPr id="0" name=""/>
                      <p:cNvPicPr>
                        <a:picLocks noChangeAspect="1" noChangeArrowheads="1"/>
                      </p:cNvPicPr>
                      <p:nvPr/>
                    </p:nvPicPr>
                    <p:blipFill>
                      <a:blip r:embed="rId5"/>
                      <a:srcRect/>
                      <a:stretch>
                        <a:fillRect/>
                      </a:stretch>
                    </p:blipFill>
                    <p:spPr bwMode="auto">
                      <a:xfrm>
                        <a:off x="2133600" y="866775"/>
                        <a:ext cx="6437313"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5395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286000"/>
            <a:ext cx="8229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314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EC8A4A-D931-483B-8B96-620B16A1B9AE}"/>
              </a:ext>
            </a:extLst>
          </p:cNvPr>
          <p:cNvSpPr>
            <a:spLocks noGrp="1"/>
          </p:cNvSpPr>
          <p:nvPr>
            <p:ph type="dt" sz="half" idx="10"/>
          </p:nvPr>
        </p:nvSpPr>
        <p:spPr/>
        <p:txBody>
          <a:bodyPr/>
          <a:lstStyle/>
          <a:p>
            <a:r>
              <a:rPr lang="en-US"/>
              <a:t>10/19/2020</a:t>
            </a:r>
            <a:endParaRPr lang="en-US" dirty="0"/>
          </a:p>
        </p:txBody>
      </p:sp>
      <p:sp>
        <p:nvSpPr>
          <p:cNvPr id="3" name="Footer Placeholder 2">
            <a:extLst>
              <a:ext uri="{FF2B5EF4-FFF2-40B4-BE49-F238E27FC236}">
                <a16:creationId xmlns:a16="http://schemas.microsoft.com/office/drawing/2014/main" id="{AD0D515C-8060-42E6-9AAC-4CECCC5BD587}"/>
              </a:ext>
            </a:extLst>
          </p:cNvPr>
          <p:cNvSpPr>
            <a:spLocks noGrp="1"/>
          </p:cNvSpPr>
          <p:nvPr>
            <p:ph type="ftr" sz="quarter" idx="11"/>
          </p:nvPr>
        </p:nvSpPr>
        <p:spPr/>
        <p:txBody>
          <a:bodyPr/>
          <a:lstStyle/>
          <a:p>
            <a:r>
              <a:rPr lang="en-US"/>
              <a:t>PHY 711  Fall 2020 -- Lecture 24</a:t>
            </a:r>
            <a:endParaRPr lang="en-US" dirty="0"/>
          </a:p>
        </p:txBody>
      </p:sp>
      <p:sp>
        <p:nvSpPr>
          <p:cNvPr id="4" name="Slide Number Placeholder 3">
            <a:extLst>
              <a:ext uri="{FF2B5EF4-FFF2-40B4-BE49-F238E27FC236}">
                <a16:creationId xmlns:a16="http://schemas.microsoft.com/office/drawing/2014/main" id="{E39DF414-A00B-4EC3-9D7C-51142E509B81}"/>
              </a:ext>
            </a:extLst>
          </p:cNvPr>
          <p:cNvSpPr>
            <a:spLocks noGrp="1"/>
          </p:cNvSpPr>
          <p:nvPr>
            <p:ph type="sldNum" sz="quarter" idx="12"/>
          </p:nvPr>
        </p:nvSpPr>
        <p:spPr/>
        <p:txBody>
          <a:bodyPr/>
          <a:lstStyle/>
          <a:p>
            <a:fld id="{CE368B07-CEBF-4C80-90AF-53B34FA04CF3}" type="slidenum">
              <a:rPr lang="en-US" smtClean="0"/>
              <a:t>33</a:t>
            </a:fld>
            <a:endParaRPr lang="en-US" dirty="0"/>
          </a:p>
        </p:txBody>
      </p:sp>
      <p:sp>
        <p:nvSpPr>
          <p:cNvPr id="5" name="TextBox 4">
            <a:extLst>
              <a:ext uri="{FF2B5EF4-FFF2-40B4-BE49-F238E27FC236}">
                <a16:creationId xmlns:a16="http://schemas.microsoft.com/office/drawing/2014/main" id="{AC885468-A1DE-49BC-AFCD-006D2DA25B4F}"/>
              </a:ext>
            </a:extLst>
          </p:cNvPr>
          <p:cNvSpPr txBox="1"/>
          <p:nvPr/>
        </p:nvSpPr>
        <p:spPr>
          <a:xfrm>
            <a:off x="76200" y="457200"/>
            <a:ext cx="8305800" cy="369332"/>
          </a:xfrm>
          <a:prstGeom prst="rect">
            <a:avLst/>
          </a:prstGeom>
          <a:noFill/>
        </p:spPr>
        <p:txBody>
          <a:bodyPr wrap="square" rtlCol="0">
            <a:spAutoFit/>
          </a:bodyPr>
          <a:lstStyle/>
          <a:p>
            <a:r>
              <a:rPr lang="en-US" dirty="0">
                <a:latin typeface="+mj-lt"/>
                <a:hlinkClick r:id="rId4"/>
              </a:rPr>
              <a:t>https://drive.google.com/file/d/0B14RyYwpwSDNcXdxTWl3OExHX1k/view</a:t>
            </a:r>
            <a:endParaRPr lang="en-US" dirty="0">
              <a:latin typeface="+mj-lt"/>
            </a:endParaRPr>
          </a:p>
        </p:txBody>
      </p:sp>
      <p:pic>
        <p:nvPicPr>
          <p:cNvPr id="6" name="bicycle_wheel">
            <a:hlinkClick r:id="" action="ppaction://media"/>
            <a:extLst>
              <a:ext uri="{FF2B5EF4-FFF2-40B4-BE49-F238E27FC236}">
                <a16:creationId xmlns:a16="http://schemas.microsoft.com/office/drawing/2014/main" id="{4D9A8E20-66AC-457C-8958-8E3D58AC7E2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09600" y="1143000"/>
            <a:ext cx="2682875" cy="1828800"/>
          </a:xfrm>
          <a:prstGeom prst="rect">
            <a:avLst/>
          </a:prstGeom>
        </p:spPr>
      </p:pic>
    </p:spTree>
    <p:extLst>
      <p:ext uri="{BB962C8B-B14F-4D97-AF65-F5344CB8AC3E}">
        <p14:creationId xmlns:p14="http://schemas.microsoft.com/office/powerpoint/2010/main" val="261553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32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88487940"/>
              </p:ext>
            </p:extLst>
          </p:nvPr>
        </p:nvGraphicFramePr>
        <p:xfrm>
          <a:off x="3431386" y="762000"/>
          <a:ext cx="5387975" cy="2571750"/>
        </p:xfrm>
        <a:graphic>
          <a:graphicData uri="http://schemas.openxmlformats.org/presentationml/2006/ole">
            <mc:AlternateContent xmlns:mc="http://schemas.openxmlformats.org/markup-compatibility/2006">
              <mc:Choice xmlns:v="urn:schemas-microsoft-com:vml" Requires="v">
                <p:oleObj spid="_x0000_s285782" name="数式" r:id="rId4" imgW="2679480" imgH="1320480" progId="Equation.3">
                  <p:embed/>
                </p:oleObj>
              </mc:Choice>
              <mc:Fallback>
                <p:oleObj name="数式" r:id="rId4" imgW="2679480" imgH="1320480" progId="Equation.3">
                  <p:embed/>
                  <p:pic>
                    <p:nvPicPr>
                      <p:cNvPr id="0" name=""/>
                      <p:cNvPicPr>
                        <a:picLocks noChangeAspect="1" noChangeArrowheads="1"/>
                      </p:cNvPicPr>
                      <p:nvPr/>
                    </p:nvPicPr>
                    <p:blipFill>
                      <a:blip r:embed="rId5"/>
                      <a:srcRect/>
                      <a:stretch>
                        <a:fillRect/>
                      </a:stretch>
                    </p:blipFill>
                    <p:spPr bwMode="auto">
                      <a:xfrm>
                        <a:off x="3431386" y="762000"/>
                        <a:ext cx="53879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5"/>
          <p:cNvGrpSpPr/>
          <p:nvPr/>
        </p:nvGrpSpPr>
        <p:grpSpPr>
          <a:xfrm>
            <a:off x="672946" y="609600"/>
            <a:ext cx="2320562" cy="2895600"/>
            <a:chOff x="1447800" y="1905000"/>
            <a:chExt cx="2320562" cy="2895600"/>
          </a:xfrm>
        </p:grpSpPr>
        <p:grpSp>
          <p:nvGrpSpPr>
            <p:cNvPr id="7" name="Group 6"/>
            <p:cNvGrpSpPr/>
            <p:nvPr/>
          </p:nvGrpSpPr>
          <p:grpSpPr>
            <a:xfrm>
              <a:off x="1447800" y="1905000"/>
              <a:ext cx="2057400" cy="2895600"/>
              <a:chOff x="1447800" y="1905000"/>
              <a:chExt cx="2057400" cy="2895600"/>
            </a:xfrm>
          </p:grpSpPr>
          <p:cxnSp>
            <p:nvCxnSpPr>
              <p:cNvPr id="14" name="Straight Arrow Connector 13"/>
              <p:cNvCxnSpPr/>
              <p:nvPr/>
            </p:nvCxnSpPr>
            <p:spPr>
              <a:xfrm>
                <a:off x="3505200" y="1905000"/>
                <a:ext cx="0" cy="213360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447800" y="4038600"/>
                <a:ext cx="2057400" cy="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057400" y="4038600"/>
                <a:ext cx="1447800" cy="76200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17" name="Teardrop 16"/>
              <p:cNvSpPr/>
              <p:nvPr/>
            </p:nvSpPr>
            <p:spPr>
              <a:xfrm rot="5635480">
                <a:off x="1882967" y="2301103"/>
                <a:ext cx="1295400" cy="1295400"/>
              </a:xfrm>
              <a:prstGeom prst="teardrop">
                <a:avLst>
                  <a:gd name="adj" fmla="val 1620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a:off x="2476500" y="2948803"/>
                <a:ext cx="54167" cy="1318397"/>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33227" y="3377168"/>
                <a:ext cx="838200" cy="461665"/>
              </a:xfrm>
              <a:prstGeom prst="rect">
                <a:avLst/>
              </a:prstGeom>
              <a:noFill/>
            </p:spPr>
            <p:txBody>
              <a:bodyPr wrap="square" rtlCol="0">
                <a:spAutoFit/>
              </a:bodyPr>
              <a:lstStyle/>
              <a:p>
                <a:r>
                  <a:rPr lang="en-US" sz="2400" dirty="0">
                    <a:latin typeface="+mj-lt"/>
                  </a:rPr>
                  <a:t>Mg</a:t>
                </a:r>
              </a:p>
            </p:txBody>
          </p:sp>
        </p:grpSp>
        <p:sp>
          <p:nvSpPr>
            <p:cNvPr id="8" name="Arc 7"/>
            <p:cNvSpPr/>
            <p:nvPr/>
          </p:nvSpPr>
          <p:spPr>
            <a:xfrm rot="18326991">
              <a:off x="2115646" y="2613535"/>
              <a:ext cx="1905000" cy="1400433"/>
            </a:xfrm>
            <a:prstGeom prst="arc">
              <a:avLst>
                <a:gd name="adj1" fmla="val 16200000"/>
                <a:gd name="adj2" fmla="val 2091001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p:cNvCxnSpPr>
              <a:stCxn id="17" idx="7"/>
            </p:cNvCxnSpPr>
            <p:nvPr/>
          </p:nvCxnSpPr>
          <p:spPr>
            <a:xfrm flipH="1" flipV="1">
              <a:off x="1833227" y="2057400"/>
              <a:ext cx="1672628" cy="201025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81300" y="2050473"/>
              <a:ext cx="439880" cy="461665"/>
            </a:xfrm>
            <a:prstGeom prst="rect">
              <a:avLst/>
            </a:prstGeom>
            <a:noFill/>
          </p:spPr>
          <p:txBody>
            <a:bodyPr wrap="square" rtlCol="0">
              <a:spAutoFit/>
            </a:bodyPr>
            <a:lstStyle/>
            <a:p>
              <a:r>
                <a:rPr lang="en-US" sz="2400" dirty="0">
                  <a:latin typeface="Symbol" pitchFamily="18" charset="2"/>
                </a:rPr>
                <a:t>b</a:t>
              </a:r>
            </a:p>
          </p:txBody>
        </p:sp>
        <p:sp>
          <p:nvSpPr>
            <p:cNvPr id="11" name="Curved Right Arrow 10"/>
            <p:cNvSpPr/>
            <p:nvPr/>
          </p:nvSpPr>
          <p:spPr>
            <a:xfrm rot="19542147">
              <a:off x="1676400" y="2033733"/>
              <a:ext cx="575927" cy="385695"/>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c 11"/>
            <p:cNvSpPr/>
            <p:nvPr/>
          </p:nvSpPr>
          <p:spPr>
            <a:xfrm rot="14257165" flipH="1">
              <a:off x="3154185" y="3840418"/>
              <a:ext cx="457200" cy="502919"/>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3141520" y="4191000"/>
              <a:ext cx="439880" cy="461665"/>
            </a:xfrm>
            <a:prstGeom prst="rect">
              <a:avLst/>
            </a:prstGeom>
            <a:noFill/>
          </p:spPr>
          <p:txBody>
            <a:bodyPr wrap="square" rtlCol="0">
              <a:spAutoFit/>
            </a:bodyPr>
            <a:lstStyle/>
            <a:p>
              <a:r>
                <a:rPr lang="en-US" sz="2400" dirty="0">
                  <a:latin typeface="Symbol" pitchFamily="18" charset="2"/>
                </a:rPr>
                <a:t>a</a:t>
              </a:r>
            </a:p>
          </p:txBody>
        </p:sp>
      </p:grpSp>
      <p:graphicFrame>
        <p:nvGraphicFramePr>
          <p:cNvPr id="20" name="Object 19"/>
          <p:cNvGraphicFramePr>
            <a:graphicFrameLocks noChangeAspect="1"/>
          </p:cNvGraphicFramePr>
          <p:nvPr>
            <p:extLst>
              <p:ext uri="{D42A27DB-BD31-4B8C-83A1-F6EECF244321}">
                <p14:modId xmlns:p14="http://schemas.microsoft.com/office/powerpoint/2010/main" val="861097883"/>
              </p:ext>
            </p:extLst>
          </p:nvPr>
        </p:nvGraphicFramePr>
        <p:xfrm>
          <a:off x="2133600" y="4038600"/>
          <a:ext cx="6437313" cy="941388"/>
        </p:xfrm>
        <a:graphic>
          <a:graphicData uri="http://schemas.openxmlformats.org/presentationml/2006/ole">
            <mc:AlternateContent xmlns:mc="http://schemas.openxmlformats.org/markup-compatibility/2006">
              <mc:Choice xmlns:v="urn:schemas-microsoft-com:vml" Requires="v">
                <p:oleObj spid="_x0000_s285783" name="数式" r:id="rId6" imgW="3200400" imgH="482400" progId="Equation.3">
                  <p:embed/>
                </p:oleObj>
              </mc:Choice>
              <mc:Fallback>
                <p:oleObj name="数式" r:id="rId6" imgW="3200400" imgH="482400" progId="Equation.3">
                  <p:embed/>
                  <p:pic>
                    <p:nvPicPr>
                      <p:cNvPr id="0" name=""/>
                      <p:cNvPicPr>
                        <a:picLocks noChangeAspect="1" noChangeArrowheads="1"/>
                      </p:cNvPicPr>
                      <p:nvPr/>
                    </p:nvPicPr>
                    <p:blipFill>
                      <a:blip r:embed="rId7"/>
                      <a:srcRect/>
                      <a:stretch>
                        <a:fillRect/>
                      </a:stretch>
                    </p:blipFill>
                    <p:spPr bwMode="auto">
                      <a:xfrm>
                        <a:off x="2133600" y="4038600"/>
                        <a:ext cx="6437313"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36457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E06343-8721-4A20-BB67-0093500F0525}"/>
              </a:ext>
            </a:extLst>
          </p:cNvPr>
          <p:cNvPicPr>
            <a:picLocks noChangeAspect="1"/>
          </p:cNvPicPr>
          <p:nvPr/>
        </p:nvPicPr>
        <p:blipFill rotWithShape="1">
          <a:blip r:embed="rId3"/>
          <a:srcRect r="2500"/>
          <a:stretch/>
        </p:blipFill>
        <p:spPr>
          <a:xfrm>
            <a:off x="228600" y="2103011"/>
            <a:ext cx="8915400" cy="2824976"/>
          </a:xfrm>
          <a:prstGeom prst="rect">
            <a:avLst/>
          </a:prstGeom>
        </p:spPr>
      </p:pic>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Right Arrow 4"/>
          <p:cNvSpPr/>
          <p:nvPr/>
        </p:nvSpPr>
        <p:spPr>
          <a:xfrm>
            <a:off x="0" y="42672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6633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0F78F9-00CF-4551-B833-EBDAE3982300}"/>
              </a:ext>
            </a:extLst>
          </p:cNvPr>
          <p:cNvSpPr>
            <a:spLocks noGrp="1"/>
          </p:cNvSpPr>
          <p:nvPr>
            <p:ph type="dt" sz="half" idx="10"/>
          </p:nvPr>
        </p:nvSpPr>
        <p:spPr/>
        <p:txBody>
          <a:bodyPr/>
          <a:lstStyle/>
          <a:p>
            <a:r>
              <a:rPr lang="en-US"/>
              <a:t>10/19/2020</a:t>
            </a:r>
            <a:endParaRPr lang="en-US" dirty="0"/>
          </a:p>
        </p:txBody>
      </p:sp>
      <p:sp>
        <p:nvSpPr>
          <p:cNvPr id="3" name="Footer Placeholder 2">
            <a:extLst>
              <a:ext uri="{FF2B5EF4-FFF2-40B4-BE49-F238E27FC236}">
                <a16:creationId xmlns:a16="http://schemas.microsoft.com/office/drawing/2014/main" id="{701CC62A-D484-4416-9783-EC4291EF8701}"/>
              </a:ext>
            </a:extLst>
          </p:cNvPr>
          <p:cNvSpPr>
            <a:spLocks noGrp="1"/>
          </p:cNvSpPr>
          <p:nvPr>
            <p:ph type="ftr" sz="quarter" idx="11"/>
          </p:nvPr>
        </p:nvSpPr>
        <p:spPr/>
        <p:txBody>
          <a:bodyPr/>
          <a:lstStyle/>
          <a:p>
            <a:r>
              <a:rPr lang="en-US"/>
              <a:t>PHY 711  Fall 2020 -- Lecture 24</a:t>
            </a:r>
            <a:endParaRPr lang="en-US" dirty="0"/>
          </a:p>
        </p:txBody>
      </p:sp>
      <p:sp>
        <p:nvSpPr>
          <p:cNvPr id="4" name="Slide Number Placeholder 3">
            <a:extLst>
              <a:ext uri="{FF2B5EF4-FFF2-40B4-BE49-F238E27FC236}">
                <a16:creationId xmlns:a16="http://schemas.microsoft.com/office/drawing/2014/main" id="{842C2F31-F271-4597-917E-FCD9F356F01A}"/>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6" name="TextBox 5">
            <a:extLst>
              <a:ext uri="{FF2B5EF4-FFF2-40B4-BE49-F238E27FC236}">
                <a16:creationId xmlns:a16="http://schemas.microsoft.com/office/drawing/2014/main" id="{808C856F-365E-457B-B690-291958F0245E}"/>
              </a:ext>
            </a:extLst>
          </p:cNvPr>
          <p:cNvSpPr txBox="1"/>
          <p:nvPr/>
        </p:nvSpPr>
        <p:spPr>
          <a:xfrm>
            <a:off x="5562600" y="685800"/>
            <a:ext cx="2971800" cy="461665"/>
          </a:xfrm>
          <a:prstGeom prst="rect">
            <a:avLst/>
          </a:prstGeom>
          <a:noFill/>
        </p:spPr>
        <p:txBody>
          <a:bodyPr wrap="square" rtlCol="0">
            <a:spAutoFit/>
          </a:bodyPr>
          <a:lstStyle/>
          <a:p>
            <a:r>
              <a:rPr lang="en-US" sz="2400" dirty="0">
                <a:latin typeface="+mj-lt"/>
              </a:rPr>
              <a:t>Due Wednesday</a:t>
            </a:r>
          </a:p>
        </p:txBody>
      </p:sp>
      <p:pic>
        <p:nvPicPr>
          <p:cNvPr id="7" name="Picture 6">
            <a:extLst>
              <a:ext uri="{FF2B5EF4-FFF2-40B4-BE49-F238E27FC236}">
                <a16:creationId xmlns:a16="http://schemas.microsoft.com/office/drawing/2014/main" id="{D6775F48-72FB-4025-B941-E703133408C5}"/>
              </a:ext>
            </a:extLst>
          </p:cNvPr>
          <p:cNvPicPr>
            <a:picLocks noChangeAspect="1"/>
          </p:cNvPicPr>
          <p:nvPr/>
        </p:nvPicPr>
        <p:blipFill rotWithShape="1">
          <a:blip r:embed="rId3"/>
          <a:srcRect r="23333"/>
          <a:stretch/>
        </p:blipFill>
        <p:spPr>
          <a:xfrm>
            <a:off x="0" y="1251781"/>
            <a:ext cx="9144000" cy="4354437"/>
          </a:xfrm>
          <a:prstGeom prst="rect">
            <a:avLst/>
          </a:prstGeom>
        </p:spPr>
      </p:pic>
    </p:spTree>
    <p:extLst>
      <p:ext uri="{BB962C8B-B14F-4D97-AF65-F5344CB8AC3E}">
        <p14:creationId xmlns:p14="http://schemas.microsoft.com/office/powerpoint/2010/main" val="4159678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8BFBF3-860F-46B1-8BA5-E4BF1EB8AA9B}"/>
              </a:ext>
            </a:extLst>
          </p:cNvPr>
          <p:cNvSpPr>
            <a:spLocks noGrp="1"/>
          </p:cNvSpPr>
          <p:nvPr>
            <p:ph type="dt" sz="half" idx="10"/>
          </p:nvPr>
        </p:nvSpPr>
        <p:spPr/>
        <p:txBody>
          <a:bodyPr/>
          <a:lstStyle/>
          <a:p>
            <a:r>
              <a:rPr lang="en-US"/>
              <a:t>10/19/2020</a:t>
            </a:r>
            <a:endParaRPr lang="en-US" dirty="0"/>
          </a:p>
        </p:txBody>
      </p:sp>
      <p:sp>
        <p:nvSpPr>
          <p:cNvPr id="3" name="Footer Placeholder 2">
            <a:extLst>
              <a:ext uri="{FF2B5EF4-FFF2-40B4-BE49-F238E27FC236}">
                <a16:creationId xmlns:a16="http://schemas.microsoft.com/office/drawing/2014/main" id="{6A74D0BE-B295-499F-AF79-F7E55CB1976C}"/>
              </a:ext>
            </a:extLst>
          </p:cNvPr>
          <p:cNvSpPr>
            <a:spLocks noGrp="1"/>
          </p:cNvSpPr>
          <p:nvPr>
            <p:ph type="ftr" sz="quarter" idx="11"/>
          </p:nvPr>
        </p:nvSpPr>
        <p:spPr/>
        <p:txBody>
          <a:bodyPr/>
          <a:lstStyle/>
          <a:p>
            <a:r>
              <a:rPr lang="en-US"/>
              <a:t>PHY 711  Fall 2020 -- Lecture 24</a:t>
            </a:r>
            <a:endParaRPr lang="en-US" dirty="0"/>
          </a:p>
        </p:txBody>
      </p:sp>
      <p:sp>
        <p:nvSpPr>
          <p:cNvPr id="4" name="Slide Number Placeholder 3">
            <a:extLst>
              <a:ext uri="{FF2B5EF4-FFF2-40B4-BE49-F238E27FC236}">
                <a16:creationId xmlns:a16="http://schemas.microsoft.com/office/drawing/2014/main" id="{D798F9B5-D049-42D4-B1B0-02370AA990B2}"/>
              </a:ext>
            </a:extLst>
          </p:cNvPr>
          <p:cNvSpPr>
            <a:spLocks noGrp="1"/>
          </p:cNvSpPr>
          <p:nvPr>
            <p:ph type="sldNum" sz="quarter" idx="12"/>
          </p:nvPr>
        </p:nvSpPr>
        <p:spPr/>
        <p:txBody>
          <a:bodyPr/>
          <a:lstStyle/>
          <a:p>
            <a:fld id="{CE368B07-CEBF-4C80-90AF-53B34FA04CF3}" type="slidenum">
              <a:rPr lang="en-US" smtClean="0"/>
              <a:t>6</a:t>
            </a:fld>
            <a:endParaRPr lang="en-US" dirty="0"/>
          </a:p>
        </p:txBody>
      </p:sp>
      <p:pic>
        <p:nvPicPr>
          <p:cNvPr id="5" name="Picture 4">
            <a:extLst>
              <a:ext uri="{FF2B5EF4-FFF2-40B4-BE49-F238E27FC236}">
                <a16:creationId xmlns:a16="http://schemas.microsoft.com/office/drawing/2014/main" id="{4725F6B7-861B-4E29-B457-BF4AFD8F0402}"/>
              </a:ext>
            </a:extLst>
          </p:cNvPr>
          <p:cNvPicPr>
            <a:picLocks noChangeAspect="1"/>
          </p:cNvPicPr>
          <p:nvPr/>
        </p:nvPicPr>
        <p:blipFill>
          <a:blip r:embed="rId3"/>
          <a:stretch>
            <a:fillRect/>
          </a:stretch>
        </p:blipFill>
        <p:spPr>
          <a:xfrm>
            <a:off x="1104607" y="611011"/>
            <a:ext cx="5448593" cy="5635978"/>
          </a:xfrm>
          <a:prstGeom prst="rect">
            <a:avLst/>
          </a:prstGeom>
        </p:spPr>
      </p:pic>
      <p:sp>
        <p:nvSpPr>
          <p:cNvPr id="6" name="TextBox 5">
            <a:extLst>
              <a:ext uri="{FF2B5EF4-FFF2-40B4-BE49-F238E27FC236}">
                <a16:creationId xmlns:a16="http://schemas.microsoft.com/office/drawing/2014/main" id="{731C2B9B-E76C-40DB-90F3-488EC11B7FBD}"/>
              </a:ext>
            </a:extLst>
          </p:cNvPr>
          <p:cNvSpPr txBox="1"/>
          <p:nvPr/>
        </p:nvSpPr>
        <p:spPr>
          <a:xfrm>
            <a:off x="5092993" y="2209800"/>
            <a:ext cx="2971800" cy="461665"/>
          </a:xfrm>
          <a:prstGeom prst="rect">
            <a:avLst/>
          </a:prstGeom>
          <a:noFill/>
        </p:spPr>
        <p:txBody>
          <a:bodyPr wrap="square" rtlCol="0">
            <a:spAutoFit/>
          </a:bodyPr>
          <a:lstStyle/>
          <a:p>
            <a:r>
              <a:rPr lang="en-US" sz="2400" dirty="0">
                <a:latin typeface="+mj-lt"/>
              </a:rPr>
              <a:t>Due Friday</a:t>
            </a:r>
          </a:p>
        </p:txBody>
      </p:sp>
    </p:spTree>
    <p:extLst>
      <p:ext uri="{BB962C8B-B14F-4D97-AF65-F5344CB8AC3E}">
        <p14:creationId xmlns:p14="http://schemas.microsoft.com/office/powerpoint/2010/main" val="2353841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5638800" y="914400"/>
            <a:ext cx="2133600" cy="1676400"/>
          </a:xfrm>
          <a:prstGeom prst="cloud">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48500" y="1104900"/>
            <a:ext cx="381000" cy="381000"/>
          </a:xfrm>
          <a:prstGeom prst="ellipse">
            <a:avLst/>
          </a:prstGeom>
          <a:pattFill prst="smConfetti">
            <a:fgClr>
              <a:srgbClr val="FF0000"/>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cxnSp>
        <p:nvCxnSpPr>
          <p:cNvPr id="8" name="Straight Arrow Connector 7"/>
          <p:cNvCxnSpPr/>
          <p:nvPr/>
        </p:nvCxnSpPr>
        <p:spPr>
          <a:xfrm flipH="1" flipV="1">
            <a:off x="5791200" y="381000"/>
            <a:ext cx="1905000" cy="2438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urved Right Arrow 8"/>
          <p:cNvSpPr/>
          <p:nvPr/>
        </p:nvSpPr>
        <p:spPr>
          <a:xfrm rot="20579033">
            <a:off x="5663305" y="605934"/>
            <a:ext cx="685800" cy="3198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6934200" y="1295400"/>
            <a:ext cx="3048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86600" y="1371600"/>
            <a:ext cx="381000" cy="457200"/>
          </a:xfrm>
          <a:prstGeom prst="rect">
            <a:avLst/>
          </a:prstGeom>
          <a:noFill/>
        </p:spPr>
        <p:txBody>
          <a:bodyPr wrap="square" rtlCol="0">
            <a:spAutoFit/>
          </a:bodyPr>
          <a:lstStyle/>
          <a:p>
            <a:r>
              <a:rPr lang="en-US" sz="2400" b="1" dirty="0">
                <a:latin typeface="+mj-lt"/>
              </a:rPr>
              <a:t>r</a:t>
            </a:r>
          </a:p>
        </p:txBody>
      </p:sp>
      <p:sp>
        <p:nvSpPr>
          <p:cNvPr id="14" name="TextBox 13"/>
          <p:cNvSpPr txBox="1"/>
          <p:nvPr/>
        </p:nvSpPr>
        <p:spPr>
          <a:xfrm>
            <a:off x="6324600" y="228600"/>
            <a:ext cx="381000" cy="457200"/>
          </a:xfrm>
          <a:prstGeom prst="rect">
            <a:avLst/>
          </a:prstGeom>
          <a:noFill/>
        </p:spPr>
        <p:txBody>
          <a:bodyPr wrap="square" rtlCol="0">
            <a:spAutoFit/>
          </a:bodyPr>
          <a:lstStyle/>
          <a:p>
            <a:r>
              <a:rPr lang="en-US" sz="2400" b="1" dirty="0">
                <a:latin typeface="Symbol" pitchFamily="18" charset="2"/>
              </a:rPr>
              <a:t>w</a:t>
            </a:r>
          </a:p>
        </p:txBody>
      </p:sp>
      <p:graphicFrame>
        <p:nvGraphicFramePr>
          <p:cNvPr id="15" name="Object 14"/>
          <p:cNvGraphicFramePr>
            <a:graphicFrameLocks noChangeAspect="1"/>
          </p:cNvGraphicFramePr>
          <p:nvPr>
            <p:extLst>
              <p:ext uri="{D42A27DB-BD31-4B8C-83A1-F6EECF244321}">
                <p14:modId xmlns:p14="http://schemas.microsoft.com/office/powerpoint/2010/main" val="4230272512"/>
              </p:ext>
            </p:extLst>
          </p:nvPr>
        </p:nvGraphicFramePr>
        <p:xfrm>
          <a:off x="457200" y="1371600"/>
          <a:ext cx="8149996" cy="4453116"/>
        </p:xfrm>
        <a:graphic>
          <a:graphicData uri="http://schemas.openxmlformats.org/presentationml/2006/ole">
            <mc:AlternateContent xmlns:mc="http://schemas.openxmlformats.org/markup-compatibility/2006">
              <mc:Choice xmlns:v="urn:schemas-microsoft-com:vml" Requires="v">
                <p:oleObj spid="_x0000_s264332" name="Equation" r:id="rId4" imgW="4851360" imgH="2730240" progId="Equation.DSMT4">
                  <p:embed/>
                </p:oleObj>
              </mc:Choice>
              <mc:Fallback>
                <p:oleObj name="Equation" r:id="rId4" imgW="4851360" imgH="2730240" progId="Equation.DSMT4">
                  <p:embed/>
                  <p:pic>
                    <p:nvPicPr>
                      <p:cNvPr id="0" name=""/>
                      <p:cNvPicPr>
                        <a:picLocks noChangeAspect="1" noChangeArrowheads="1"/>
                      </p:cNvPicPr>
                      <p:nvPr/>
                    </p:nvPicPr>
                    <p:blipFill>
                      <a:blip r:embed="rId5"/>
                      <a:srcRect/>
                      <a:stretch>
                        <a:fillRect/>
                      </a:stretch>
                    </p:blipFill>
                    <p:spPr bwMode="auto">
                      <a:xfrm>
                        <a:off x="457200" y="1371600"/>
                        <a:ext cx="8149996" cy="4453116"/>
                      </a:xfrm>
                      <a:prstGeom prst="rect">
                        <a:avLst/>
                      </a:prstGeom>
                      <a:noFill/>
                      <a:ln>
                        <a:noFill/>
                      </a:ln>
                    </p:spPr>
                  </p:pic>
                </p:oleObj>
              </mc:Fallback>
            </mc:AlternateContent>
          </a:graphicData>
        </a:graphic>
      </p:graphicFrame>
      <p:sp>
        <p:nvSpPr>
          <p:cNvPr id="7" name="TextBox 6"/>
          <p:cNvSpPr txBox="1"/>
          <p:nvPr/>
        </p:nvSpPr>
        <p:spPr>
          <a:xfrm>
            <a:off x="152400" y="228600"/>
            <a:ext cx="4648200" cy="1200329"/>
          </a:xfrm>
          <a:prstGeom prst="rect">
            <a:avLst/>
          </a:prstGeom>
          <a:noFill/>
        </p:spPr>
        <p:txBody>
          <a:bodyPr wrap="square" rtlCol="0">
            <a:spAutoFit/>
          </a:bodyPr>
          <a:lstStyle/>
          <a:p>
            <a:r>
              <a:rPr lang="en-US" sz="2400" dirty="0">
                <a:latin typeface="+mj-lt"/>
              </a:rPr>
              <a:t>Summary of previous results</a:t>
            </a:r>
          </a:p>
          <a:p>
            <a:r>
              <a:rPr lang="en-US" sz="2400" dirty="0">
                <a:latin typeface="+mj-lt"/>
              </a:rPr>
              <a:t>  describing rigid bodies rotating</a:t>
            </a:r>
          </a:p>
          <a:p>
            <a:r>
              <a:rPr lang="en-US" sz="2400" dirty="0">
                <a:latin typeface="+mj-lt"/>
              </a:rPr>
              <a:t>  about a fixed origin</a:t>
            </a:r>
          </a:p>
        </p:txBody>
      </p:sp>
      <p:sp>
        <p:nvSpPr>
          <p:cNvPr id="10" name="Oval 9"/>
          <p:cNvSpPr/>
          <p:nvPr/>
        </p:nvSpPr>
        <p:spPr>
          <a:xfrm>
            <a:off x="6805864" y="1700464"/>
            <a:ext cx="1905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200400" y="1143000"/>
            <a:ext cx="1905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1010234972"/>
              </p:ext>
            </p:extLst>
          </p:nvPr>
        </p:nvGraphicFramePr>
        <p:xfrm>
          <a:off x="483623" y="5654675"/>
          <a:ext cx="2544762" cy="1066800"/>
        </p:xfrm>
        <a:graphic>
          <a:graphicData uri="http://schemas.openxmlformats.org/presentationml/2006/ole">
            <mc:AlternateContent xmlns:mc="http://schemas.openxmlformats.org/markup-compatibility/2006">
              <mc:Choice xmlns:v="urn:schemas-microsoft-com:vml" Requires="v">
                <p:oleObj spid="_x0000_s264333" name="Equation" r:id="rId6" imgW="1295280" imgH="558720" progId="Equation.DSMT4">
                  <p:embed/>
                </p:oleObj>
              </mc:Choice>
              <mc:Fallback>
                <p:oleObj name="Equation" r:id="rId6" imgW="1295280" imgH="558720" progId="Equation.DSMT4">
                  <p:embed/>
                  <p:pic>
                    <p:nvPicPr>
                      <p:cNvPr id="0" name=""/>
                      <p:cNvPicPr>
                        <a:picLocks noChangeAspect="1" noChangeArrowheads="1"/>
                      </p:cNvPicPr>
                      <p:nvPr/>
                    </p:nvPicPr>
                    <p:blipFill>
                      <a:blip r:embed="rId7"/>
                      <a:srcRect/>
                      <a:stretch>
                        <a:fillRect/>
                      </a:stretch>
                    </p:blipFill>
                    <p:spPr bwMode="auto">
                      <a:xfrm>
                        <a:off x="483623" y="5654675"/>
                        <a:ext cx="2544762" cy="1066800"/>
                      </a:xfrm>
                      <a:prstGeom prst="rect">
                        <a:avLst/>
                      </a:prstGeom>
                      <a:no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010655814"/>
              </p:ext>
            </p:extLst>
          </p:nvPr>
        </p:nvGraphicFramePr>
        <p:xfrm>
          <a:off x="3429000" y="5518150"/>
          <a:ext cx="3810000" cy="996134"/>
        </p:xfrm>
        <a:graphic>
          <a:graphicData uri="http://schemas.openxmlformats.org/presentationml/2006/ole">
            <mc:AlternateContent xmlns:mc="http://schemas.openxmlformats.org/markup-compatibility/2006">
              <mc:Choice xmlns:v="urn:schemas-microsoft-com:vml" Requires="v">
                <p:oleObj spid="_x0000_s264334" name="Equation" r:id="rId8" imgW="1981080" imgH="533160" progId="Equation.DSMT4">
                  <p:embed/>
                </p:oleObj>
              </mc:Choice>
              <mc:Fallback>
                <p:oleObj name="Equation" r:id="rId8" imgW="1981080" imgH="533160" progId="Equation.DSMT4">
                  <p:embed/>
                  <p:pic>
                    <p:nvPicPr>
                      <p:cNvPr id="0" name=""/>
                      <p:cNvPicPr>
                        <a:picLocks noChangeAspect="1" noChangeArrowheads="1"/>
                      </p:cNvPicPr>
                      <p:nvPr/>
                    </p:nvPicPr>
                    <p:blipFill>
                      <a:blip r:embed="rId9"/>
                      <a:srcRect/>
                      <a:stretch>
                        <a:fillRect/>
                      </a:stretch>
                    </p:blipFill>
                    <p:spPr bwMode="auto">
                      <a:xfrm>
                        <a:off x="3429000" y="5518150"/>
                        <a:ext cx="3810000" cy="99613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11356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086851150"/>
              </p:ext>
            </p:extLst>
          </p:nvPr>
        </p:nvGraphicFramePr>
        <p:xfrm>
          <a:off x="762000" y="457200"/>
          <a:ext cx="7634288" cy="2126687"/>
        </p:xfrm>
        <a:graphic>
          <a:graphicData uri="http://schemas.openxmlformats.org/presentationml/2006/ole">
            <mc:AlternateContent xmlns:mc="http://schemas.openxmlformats.org/markup-compatibility/2006">
              <mc:Choice xmlns:v="urn:schemas-microsoft-com:vml" Requires="v">
                <p:oleObj spid="_x0000_s265310" name="Equation" r:id="rId4" imgW="4914720" imgH="1409400" progId="Equation.DSMT4">
                  <p:embed/>
                </p:oleObj>
              </mc:Choice>
              <mc:Fallback>
                <p:oleObj name="Equation" r:id="rId4" imgW="4914720" imgH="1409400" progId="Equation.DSMT4">
                  <p:embed/>
                  <p:pic>
                    <p:nvPicPr>
                      <p:cNvPr id="0" name=""/>
                      <p:cNvPicPr>
                        <a:picLocks noChangeAspect="1" noChangeArrowheads="1"/>
                      </p:cNvPicPr>
                      <p:nvPr/>
                    </p:nvPicPr>
                    <p:blipFill>
                      <a:blip r:embed="rId5"/>
                      <a:srcRect/>
                      <a:stretch>
                        <a:fillRect/>
                      </a:stretch>
                    </p:blipFill>
                    <p:spPr bwMode="auto">
                      <a:xfrm>
                        <a:off x="762000" y="457200"/>
                        <a:ext cx="7634288" cy="2126687"/>
                      </a:xfrm>
                      <a:prstGeom prst="rect">
                        <a:avLst/>
                      </a:prstGeom>
                      <a:noFill/>
                      <a:ln>
                        <a:noFill/>
                      </a:ln>
                    </p:spPr>
                  </p:pic>
                </p:oleObj>
              </mc:Fallback>
            </mc:AlternateContent>
          </a:graphicData>
        </a:graphic>
      </p:graphicFrame>
      <p:sp>
        <p:nvSpPr>
          <p:cNvPr id="8" name="TextBox 7"/>
          <p:cNvSpPr txBox="1"/>
          <p:nvPr/>
        </p:nvSpPr>
        <p:spPr>
          <a:xfrm>
            <a:off x="228600" y="76200"/>
            <a:ext cx="5715000" cy="461665"/>
          </a:xfrm>
          <a:prstGeom prst="rect">
            <a:avLst/>
          </a:prstGeom>
          <a:noFill/>
        </p:spPr>
        <p:txBody>
          <a:bodyPr wrap="square" rtlCol="0">
            <a:spAutoFit/>
          </a:bodyPr>
          <a:lstStyle/>
          <a:p>
            <a:r>
              <a:rPr lang="en-US" sz="2400" dirty="0">
                <a:latin typeface="+mj-lt"/>
              </a:rPr>
              <a:t>Moment of inertia tensor</a:t>
            </a:r>
          </a:p>
        </p:txBody>
      </p:sp>
      <p:graphicFrame>
        <p:nvGraphicFramePr>
          <p:cNvPr id="9" name="Object 8"/>
          <p:cNvGraphicFramePr>
            <a:graphicFrameLocks noChangeAspect="1"/>
          </p:cNvGraphicFramePr>
          <p:nvPr>
            <p:extLst>
              <p:ext uri="{D42A27DB-BD31-4B8C-83A1-F6EECF244321}">
                <p14:modId xmlns:p14="http://schemas.microsoft.com/office/powerpoint/2010/main" val="1555516836"/>
              </p:ext>
            </p:extLst>
          </p:nvPr>
        </p:nvGraphicFramePr>
        <p:xfrm>
          <a:off x="608012" y="2819400"/>
          <a:ext cx="8307388" cy="3207803"/>
        </p:xfrm>
        <a:graphic>
          <a:graphicData uri="http://schemas.openxmlformats.org/presentationml/2006/ole">
            <mc:AlternateContent xmlns:mc="http://schemas.openxmlformats.org/markup-compatibility/2006">
              <mc:Choice xmlns:v="urn:schemas-microsoft-com:vml" Requires="v">
                <p:oleObj spid="_x0000_s265311" name="Equation" r:id="rId6" imgW="5079960" imgH="2019240" progId="Equation.DSMT4">
                  <p:embed/>
                </p:oleObj>
              </mc:Choice>
              <mc:Fallback>
                <p:oleObj name="Equation" r:id="rId6" imgW="5079960" imgH="2019240" progId="Equation.DSMT4">
                  <p:embed/>
                  <p:pic>
                    <p:nvPicPr>
                      <p:cNvPr id="0" name=""/>
                      <p:cNvPicPr>
                        <a:picLocks noChangeAspect="1" noChangeArrowheads="1"/>
                      </p:cNvPicPr>
                      <p:nvPr/>
                    </p:nvPicPr>
                    <p:blipFill>
                      <a:blip r:embed="rId7"/>
                      <a:srcRect/>
                      <a:stretch>
                        <a:fillRect/>
                      </a:stretch>
                    </p:blipFill>
                    <p:spPr bwMode="auto">
                      <a:xfrm>
                        <a:off x="608012" y="2819400"/>
                        <a:ext cx="8307388" cy="320780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85195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5638800" y="914400"/>
            <a:ext cx="2133600" cy="1676400"/>
          </a:xfrm>
          <a:prstGeom prst="cloud">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48500" y="1104900"/>
            <a:ext cx="381000" cy="381000"/>
          </a:xfrm>
          <a:prstGeom prst="ellipse">
            <a:avLst/>
          </a:prstGeom>
          <a:pattFill prst="smConfetti">
            <a:fgClr>
              <a:srgbClr val="FF0000"/>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10/19/2020</a:t>
            </a:r>
            <a:endParaRPr lang="en-US" dirty="0"/>
          </a:p>
        </p:txBody>
      </p:sp>
      <p:sp>
        <p:nvSpPr>
          <p:cNvPr id="3" name="Footer Placeholder 2"/>
          <p:cNvSpPr>
            <a:spLocks noGrp="1"/>
          </p:cNvSpPr>
          <p:nvPr>
            <p:ph type="ftr" sz="quarter" idx="11"/>
          </p:nvPr>
        </p:nvSpPr>
        <p:spPr/>
        <p:txBody>
          <a:bodyPr/>
          <a:lstStyle/>
          <a:p>
            <a:r>
              <a:rPr lang="en-US"/>
              <a:t>PHY 711  Fall 2020 --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cxnSp>
        <p:nvCxnSpPr>
          <p:cNvPr id="8" name="Straight Arrow Connector 7"/>
          <p:cNvCxnSpPr/>
          <p:nvPr/>
        </p:nvCxnSpPr>
        <p:spPr>
          <a:xfrm flipH="1" flipV="1">
            <a:off x="5791200" y="381000"/>
            <a:ext cx="1905000" cy="2438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urved Right Arrow 8"/>
          <p:cNvSpPr/>
          <p:nvPr/>
        </p:nvSpPr>
        <p:spPr>
          <a:xfrm rot="20579033">
            <a:off x="5663305" y="605934"/>
            <a:ext cx="685800" cy="3198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6934200" y="1295400"/>
            <a:ext cx="3048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86600" y="1371600"/>
            <a:ext cx="381000" cy="457200"/>
          </a:xfrm>
          <a:prstGeom prst="rect">
            <a:avLst/>
          </a:prstGeom>
          <a:noFill/>
        </p:spPr>
        <p:txBody>
          <a:bodyPr wrap="square" rtlCol="0">
            <a:spAutoFit/>
          </a:bodyPr>
          <a:lstStyle/>
          <a:p>
            <a:r>
              <a:rPr lang="en-US" sz="2400" b="1" dirty="0">
                <a:latin typeface="+mj-lt"/>
              </a:rPr>
              <a:t>r</a:t>
            </a:r>
          </a:p>
        </p:txBody>
      </p:sp>
      <p:sp>
        <p:nvSpPr>
          <p:cNvPr id="14" name="TextBox 13"/>
          <p:cNvSpPr txBox="1"/>
          <p:nvPr/>
        </p:nvSpPr>
        <p:spPr>
          <a:xfrm>
            <a:off x="6324600" y="228600"/>
            <a:ext cx="381000" cy="457200"/>
          </a:xfrm>
          <a:prstGeom prst="rect">
            <a:avLst/>
          </a:prstGeom>
          <a:noFill/>
        </p:spPr>
        <p:txBody>
          <a:bodyPr wrap="square" rtlCol="0">
            <a:spAutoFit/>
          </a:bodyPr>
          <a:lstStyle/>
          <a:p>
            <a:r>
              <a:rPr lang="en-US" sz="2400" b="1" dirty="0">
                <a:latin typeface="Symbol" pitchFamily="18" charset="2"/>
              </a:rPr>
              <a:t>w</a:t>
            </a:r>
          </a:p>
        </p:txBody>
      </p:sp>
      <p:graphicFrame>
        <p:nvGraphicFramePr>
          <p:cNvPr id="15" name="Object 14"/>
          <p:cNvGraphicFramePr>
            <a:graphicFrameLocks noChangeAspect="1"/>
          </p:cNvGraphicFramePr>
          <p:nvPr>
            <p:extLst>
              <p:ext uri="{D42A27DB-BD31-4B8C-83A1-F6EECF244321}">
                <p14:modId xmlns:p14="http://schemas.microsoft.com/office/powerpoint/2010/main" val="2557605272"/>
              </p:ext>
            </p:extLst>
          </p:nvPr>
        </p:nvGraphicFramePr>
        <p:xfrm>
          <a:off x="620713" y="1676400"/>
          <a:ext cx="7751762" cy="2478088"/>
        </p:xfrm>
        <a:graphic>
          <a:graphicData uri="http://schemas.openxmlformats.org/presentationml/2006/ole">
            <mc:AlternateContent xmlns:mc="http://schemas.openxmlformats.org/markup-compatibility/2006">
              <mc:Choice xmlns:v="urn:schemas-microsoft-com:vml" Requires="v">
                <p:oleObj spid="_x0000_s266380" name="Equation" r:id="rId4" imgW="5511600" imgH="1815840" progId="Equation.DSMT4">
                  <p:embed/>
                </p:oleObj>
              </mc:Choice>
              <mc:Fallback>
                <p:oleObj name="Equation" r:id="rId4" imgW="5511600" imgH="1815840" progId="Equation.DSMT4">
                  <p:embed/>
                  <p:pic>
                    <p:nvPicPr>
                      <p:cNvPr id="0" name=""/>
                      <p:cNvPicPr>
                        <a:picLocks noChangeAspect="1" noChangeArrowheads="1"/>
                      </p:cNvPicPr>
                      <p:nvPr/>
                    </p:nvPicPr>
                    <p:blipFill>
                      <a:blip r:embed="rId5"/>
                      <a:srcRect/>
                      <a:stretch>
                        <a:fillRect/>
                      </a:stretch>
                    </p:blipFill>
                    <p:spPr bwMode="auto">
                      <a:xfrm>
                        <a:off x="620713" y="1676400"/>
                        <a:ext cx="7751762" cy="2478088"/>
                      </a:xfrm>
                      <a:prstGeom prst="rect">
                        <a:avLst/>
                      </a:prstGeom>
                      <a:noFill/>
                      <a:ln>
                        <a:noFill/>
                      </a:ln>
                    </p:spPr>
                  </p:pic>
                </p:oleObj>
              </mc:Fallback>
            </mc:AlternateContent>
          </a:graphicData>
        </a:graphic>
      </p:graphicFrame>
      <p:sp>
        <p:nvSpPr>
          <p:cNvPr id="7" name="TextBox 6"/>
          <p:cNvSpPr txBox="1"/>
          <p:nvPr/>
        </p:nvSpPr>
        <p:spPr>
          <a:xfrm>
            <a:off x="152400" y="228600"/>
            <a:ext cx="5154410" cy="1200329"/>
          </a:xfrm>
          <a:prstGeom prst="rect">
            <a:avLst/>
          </a:prstGeom>
          <a:noFill/>
        </p:spPr>
        <p:txBody>
          <a:bodyPr wrap="square" rtlCol="0">
            <a:spAutoFit/>
          </a:bodyPr>
          <a:lstStyle/>
          <a:p>
            <a:r>
              <a:rPr lang="en-US" sz="2400" dirty="0">
                <a:latin typeface="+mj-lt"/>
              </a:rPr>
              <a:t>Continued -- summary of previous results describing rigid bodies rotating about a fixed origin</a:t>
            </a:r>
          </a:p>
        </p:txBody>
      </p:sp>
      <p:sp>
        <p:nvSpPr>
          <p:cNvPr id="10" name="Oval 9"/>
          <p:cNvSpPr/>
          <p:nvPr/>
        </p:nvSpPr>
        <p:spPr>
          <a:xfrm>
            <a:off x="6805864" y="1700464"/>
            <a:ext cx="1905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267200" y="1125595"/>
            <a:ext cx="1905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1280967060"/>
              </p:ext>
            </p:extLst>
          </p:nvPr>
        </p:nvGraphicFramePr>
        <p:xfrm>
          <a:off x="620713" y="4230688"/>
          <a:ext cx="1600200" cy="457200"/>
        </p:xfrm>
        <a:graphic>
          <a:graphicData uri="http://schemas.openxmlformats.org/presentationml/2006/ole">
            <mc:AlternateContent xmlns:mc="http://schemas.openxmlformats.org/markup-compatibility/2006">
              <mc:Choice xmlns:v="urn:schemas-microsoft-com:vml" Requires="v">
                <p:oleObj spid="_x0000_s266381" name="Equation" r:id="rId6" imgW="952200" imgH="279360" progId="Equation.DSMT4">
                  <p:embed/>
                </p:oleObj>
              </mc:Choice>
              <mc:Fallback>
                <p:oleObj name="Equation" r:id="rId6" imgW="952200" imgH="279360" progId="Equation.DSMT4">
                  <p:embed/>
                  <p:pic>
                    <p:nvPicPr>
                      <p:cNvPr id="0" name=""/>
                      <p:cNvPicPr>
                        <a:picLocks noChangeAspect="1" noChangeArrowheads="1"/>
                      </p:cNvPicPr>
                      <p:nvPr/>
                    </p:nvPicPr>
                    <p:blipFill>
                      <a:blip r:embed="rId7"/>
                      <a:srcRect/>
                      <a:stretch>
                        <a:fillRect/>
                      </a:stretch>
                    </p:blipFill>
                    <p:spPr bwMode="auto">
                      <a:xfrm>
                        <a:off x="620713" y="4230688"/>
                        <a:ext cx="1600200" cy="457200"/>
                      </a:xfrm>
                      <a:prstGeom prst="rect">
                        <a:avLst/>
                      </a:prstGeom>
                      <a:no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787072601"/>
              </p:ext>
            </p:extLst>
          </p:nvPr>
        </p:nvGraphicFramePr>
        <p:xfrm>
          <a:off x="3619500" y="4119319"/>
          <a:ext cx="3810000" cy="996134"/>
        </p:xfrm>
        <a:graphic>
          <a:graphicData uri="http://schemas.openxmlformats.org/presentationml/2006/ole">
            <mc:AlternateContent xmlns:mc="http://schemas.openxmlformats.org/markup-compatibility/2006">
              <mc:Choice xmlns:v="urn:schemas-microsoft-com:vml" Requires="v">
                <p:oleObj spid="_x0000_s266382" name="Equation" r:id="rId8" imgW="1981080" imgH="533160" progId="Equation.DSMT4">
                  <p:embed/>
                </p:oleObj>
              </mc:Choice>
              <mc:Fallback>
                <p:oleObj name="Equation" r:id="rId8" imgW="1981080" imgH="533160" progId="Equation.DSMT4">
                  <p:embed/>
                  <p:pic>
                    <p:nvPicPr>
                      <p:cNvPr id="0" name=""/>
                      <p:cNvPicPr>
                        <a:picLocks noChangeAspect="1" noChangeArrowheads="1"/>
                      </p:cNvPicPr>
                      <p:nvPr/>
                    </p:nvPicPr>
                    <p:blipFill>
                      <a:blip r:embed="rId9"/>
                      <a:srcRect/>
                      <a:stretch>
                        <a:fillRect/>
                      </a:stretch>
                    </p:blipFill>
                    <p:spPr bwMode="auto">
                      <a:xfrm>
                        <a:off x="3619500" y="4119319"/>
                        <a:ext cx="3810000" cy="99613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25299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15211</TotalTime>
  <Words>1350</Words>
  <Application>Microsoft Office PowerPoint</Application>
  <PresentationFormat>On-screen Show (4:3)</PresentationFormat>
  <Paragraphs>268</Paragraphs>
  <Slides>34</Slides>
  <Notes>28</Notes>
  <HiddenSlides>0</HiddenSlides>
  <MMClips>2</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34</vt:i4>
      </vt:variant>
    </vt:vector>
  </HeadingPairs>
  <TitlesOfParts>
    <vt:vector size="41" baseType="lpstr">
      <vt:lpstr>Arial</vt:lpstr>
      <vt:lpstr>Calibri</vt:lpstr>
      <vt:lpstr>Symbol</vt:lpstr>
      <vt:lpstr>Office Theme</vt:lpstr>
      <vt:lpstr>Equation</vt:lpstr>
      <vt:lpstr>数式</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758</cp:revision>
  <cp:lastPrinted>2020-10-18T04:39:26Z</cp:lastPrinted>
  <dcterms:created xsi:type="dcterms:W3CDTF">2012-01-10T18:32:24Z</dcterms:created>
  <dcterms:modified xsi:type="dcterms:W3CDTF">2020-10-19T14:55:46Z</dcterms:modified>
</cp:coreProperties>
</file>