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96" r:id="rId2"/>
    <p:sldId id="382" r:id="rId3"/>
    <p:sldId id="383" r:id="rId4"/>
    <p:sldId id="384" r:id="rId5"/>
    <p:sldId id="358" r:id="rId6"/>
    <p:sldId id="359" r:id="rId7"/>
    <p:sldId id="360" r:id="rId8"/>
    <p:sldId id="361" r:id="rId9"/>
    <p:sldId id="362" r:id="rId10"/>
    <p:sldId id="363" r:id="rId11"/>
    <p:sldId id="364" r:id="rId12"/>
    <p:sldId id="365" r:id="rId13"/>
    <p:sldId id="366" r:id="rId14"/>
    <p:sldId id="367" r:id="rId15"/>
    <p:sldId id="368" r:id="rId16"/>
    <p:sldId id="369" r:id="rId17"/>
    <p:sldId id="370" r:id="rId18"/>
    <p:sldId id="371" r:id="rId19"/>
    <p:sldId id="372" r:id="rId20"/>
    <p:sldId id="373" r:id="rId21"/>
    <p:sldId id="374" r:id="rId22"/>
    <p:sldId id="375" r:id="rId23"/>
    <p:sldId id="376" r:id="rId24"/>
    <p:sldId id="377" r:id="rId25"/>
    <p:sldId id="378" r:id="rId26"/>
    <p:sldId id="379" r:id="rId27"/>
    <p:sldId id="380" r:id="rId28"/>
    <p:sldId id="381" r:id="rId2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60"/>
  </p:normalViewPr>
  <p:slideViewPr>
    <p:cSldViewPr>
      <p:cViewPr varScale="1">
        <p:scale>
          <a:sx n="75" d="100"/>
          <a:sy n="75" d="100"/>
        </p:scale>
        <p:origin x="1452" y="78"/>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 Id="rId5" Type="http://schemas.openxmlformats.org/officeDocument/2006/relationships/image" Target="../media/image28.wmf"/><Relationship Id="rId4" Type="http://schemas.openxmlformats.org/officeDocument/2006/relationships/image" Target="../media/image27.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4.wmf"/><Relationship Id="rId5" Type="http://schemas.openxmlformats.org/officeDocument/2006/relationships/image" Target="../media/image32.wmf"/><Relationship Id="rId4" Type="http://schemas.openxmlformats.org/officeDocument/2006/relationships/image" Target="../media/image31.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34.wmf"/><Relationship Id="rId1" Type="http://schemas.openxmlformats.org/officeDocument/2006/relationships/image" Target="../media/image33.wmf"/><Relationship Id="rId5" Type="http://schemas.openxmlformats.org/officeDocument/2006/relationships/image" Target="../media/image30.wmf"/><Relationship Id="rId4" Type="http://schemas.openxmlformats.org/officeDocument/2006/relationships/image" Target="../media/image29.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3.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4.wmf"/><Relationship Id="rId5" Type="http://schemas.openxmlformats.org/officeDocument/2006/relationships/image" Target="../media/image37.wmf"/><Relationship Id="rId4" Type="http://schemas.openxmlformats.org/officeDocument/2006/relationships/image" Target="../media/image31.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39.wmf"/><Relationship Id="rId1" Type="http://schemas.openxmlformats.org/officeDocument/2006/relationships/image" Target="../media/image38.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40.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43.wmf"/><Relationship Id="rId1" Type="http://schemas.openxmlformats.org/officeDocument/2006/relationships/image" Target="../media/image42.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4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46.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47.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47.wmf"/><Relationship Id="rId1" Type="http://schemas.openxmlformats.org/officeDocument/2006/relationships/image" Target="../media/image4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10.wmf"/><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4.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8194727C-8B30-4386-9703-61EF7B04C9A7}" type="datetimeFigureOut">
              <a:rPr lang="en-US" smtClean="0"/>
              <a:t>10/17/2020</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C5D2E9F-93AF-4192-9362-BE5EFDABCE46}" type="datetimeFigureOut">
              <a:rPr lang="en-US" smtClean="0"/>
              <a:t>10/17/2020</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continue our discussion of rigid body motion.</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5191613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solution to the coupled angular velocity components is in general complicated, but simplifies when two of the principal moments are equal for a “symmetric top”.</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26886683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Details of the solution for a symmetric top.</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42639371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the case where all of the principal moments are unequal.</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7189459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can find approximate stable solutions in certain cases.</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12521059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order to consider motion of a rigid body more generally, in the presence of torque, it will be necessary to consider how to relate the body – fixed coordinates that diagonalize the moment of inertia tensor to another coordinate system which in general be an inertial coordinate system.    Here again, we use ideas of Euler.     This notation or it is equivalent is typically consistent with quantum mechanics text books.</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15960828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Euler said that the transformation of body-fixed </a:t>
            </a:r>
            <a:r>
              <a:rPr lang="en-US" dirty="0">
                <a:sym typeface="Wingdings" panose="05000000000000000000" pitchFamily="2" charset="2"/>
              </a:rPr>
              <a:t> inertial frames can be accomplished in 3 steps and the corresponding angles are alpha, beta, and gamma.   In this case, we want to express all results in the body fixed frame.</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5024654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can express the angular velocities in terms of the time rate of change of the alpha, beta, and gamma Euler angles.   We can also express the rotation axes in terms of the instantaneous Euler angles as well.  Here is the transformation of the middle axis.</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27778397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the transformation of the inertial 3 axis.</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123590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Putting all of the transformations together, we now have expressions for the angular velocity components referenced to the body fixed frame.</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4034582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Result to remember.</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927525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Since you will be turning in your exams today, we will resume the homework assignments.</a:t>
            </a:r>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General expression of the rotational kinetic energy and the special case of the symmetric top.</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39615630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to the dynamic transformation needed for rigid body mechanics,  this formalism is more generally useful when relating coordinate systems of different orientations.</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23237594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general any transformation can be expressed in terms of the three Euler angles.</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7098466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the motion of a symmetric top in which the pivot point is fixed and torque is applied by gravity acting at the center of mass of the top.   Here l denotes the distance of the pivot point to the center of mass.</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29355079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Lagrangian</a:t>
            </a:r>
            <a:r>
              <a:rPr lang="en-US" dirty="0"/>
              <a:t> and its solution.</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28323718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Special case where top is spinning nearly vertically.</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24947332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Approximate solution for that case.</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7739664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a spinning bicycle suspended by a rope, the beta angle can be greater than 90 </a:t>
            </a:r>
            <a:r>
              <a:rPr lang="en-US" dirty="0" err="1"/>
              <a:t>degress</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19285533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a:t>
            </a:r>
            <a:r>
              <a:rPr lang="en-US"/>
              <a:t>of results.</a:t>
            </a:r>
          </a:p>
        </p:txBody>
      </p:sp>
      <p:sp>
        <p:nvSpPr>
          <p:cNvPr id="4" name="Slide Number Placeholder 3"/>
          <p:cNvSpPr>
            <a:spLocks noGrp="1"/>
          </p:cNvSpPr>
          <p:nvPr>
            <p:ph type="sldNum" sz="quarter" idx="10"/>
          </p:nvPr>
        </p:nvSpPr>
        <p:spPr/>
        <p:txBody>
          <a:bodyPr/>
          <a:lstStyle/>
          <a:p>
            <a:fld id="{615B37F0-B5B5-4873-843A-F6B8A32A0D0F}" type="slidenum">
              <a:rPr lang="en-US" smtClean="0"/>
              <a:t>28</a:t>
            </a:fld>
            <a:endParaRPr lang="en-US" dirty="0"/>
          </a:p>
        </p:txBody>
      </p:sp>
    </p:spTree>
    <p:extLst>
      <p:ext uri="{BB962C8B-B14F-4D97-AF65-F5344CB8AC3E}">
        <p14:creationId xmlns:p14="http://schemas.microsoft.com/office/powerpoint/2010/main" val="570181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simple exercise using contour integration.</a:t>
            </a:r>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22313404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an exercise to compute the moment of inertia tensor and diagonalize it.</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23366636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of notions of rigid body motion.</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20286683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general there is a symmetric tensor which defines the moment of inertia.    By rotating the coordinates about a fixed origin we can find the matrix in diagonal form.</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4036617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to the kinetic energy, the angular momentum also can be expressed in terms of the moment of inertia tensor.</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1381028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convenient to express the angular moment in terms of the principal moments .</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4461174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there is zero torque acting on the system, the angular velocity components are coupled through these Euler equations.</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3781997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10/19/2020</a:t>
            </a:r>
            <a:endParaRPr lang="en-US" dirty="0"/>
          </a:p>
        </p:txBody>
      </p:sp>
      <p:sp>
        <p:nvSpPr>
          <p:cNvPr id="5" name="Footer Placeholder 4"/>
          <p:cNvSpPr>
            <a:spLocks noGrp="1"/>
          </p:cNvSpPr>
          <p:nvPr>
            <p:ph type="ftr" sz="quarter" idx="11"/>
          </p:nvPr>
        </p:nvSpPr>
        <p:spPr/>
        <p:txBody>
          <a:bodyPr/>
          <a:lstStyle/>
          <a:p>
            <a:r>
              <a:rPr lang="en-US"/>
              <a:t>PHY 711  Fall 2020 -- Lecture 24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10/19/2020</a:t>
            </a:r>
            <a:endParaRPr lang="en-US" dirty="0"/>
          </a:p>
        </p:txBody>
      </p:sp>
      <p:sp>
        <p:nvSpPr>
          <p:cNvPr id="5" name="Footer Placeholder 4"/>
          <p:cNvSpPr>
            <a:spLocks noGrp="1"/>
          </p:cNvSpPr>
          <p:nvPr>
            <p:ph type="ftr" sz="quarter" idx="11"/>
          </p:nvPr>
        </p:nvSpPr>
        <p:spPr/>
        <p:txBody>
          <a:bodyPr/>
          <a:lstStyle/>
          <a:p>
            <a:r>
              <a:rPr lang="en-US"/>
              <a:t>PHY 711  Fall 2020 -- Lecture 24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10/19/2020</a:t>
            </a:r>
            <a:endParaRPr lang="en-US" dirty="0"/>
          </a:p>
        </p:txBody>
      </p:sp>
      <p:sp>
        <p:nvSpPr>
          <p:cNvPr id="5" name="Footer Placeholder 4"/>
          <p:cNvSpPr>
            <a:spLocks noGrp="1"/>
          </p:cNvSpPr>
          <p:nvPr>
            <p:ph type="ftr" sz="quarter" idx="11"/>
          </p:nvPr>
        </p:nvSpPr>
        <p:spPr/>
        <p:txBody>
          <a:bodyPr/>
          <a:lstStyle/>
          <a:p>
            <a:r>
              <a:rPr lang="en-US"/>
              <a:t>PHY 711  Fall 2020 -- Lecture 24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10/19/2020</a:t>
            </a:r>
            <a:endParaRPr lang="en-US" dirty="0"/>
          </a:p>
        </p:txBody>
      </p:sp>
      <p:sp>
        <p:nvSpPr>
          <p:cNvPr id="5" name="Footer Placeholder 4"/>
          <p:cNvSpPr>
            <a:spLocks noGrp="1"/>
          </p:cNvSpPr>
          <p:nvPr>
            <p:ph type="ftr" sz="quarter" idx="11"/>
          </p:nvPr>
        </p:nvSpPr>
        <p:spPr/>
        <p:txBody>
          <a:bodyPr/>
          <a:lstStyle/>
          <a:p>
            <a:r>
              <a:rPr lang="en-US"/>
              <a:t>PHY 711  Fall 2020 -- Lecture 24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10/19/2020</a:t>
            </a:r>
            <a:endParaRPr lang="en-US" dirty="0"/>
          </a:p>
        </p:txBody>
      </p:sp>
      <p:sp>
        <p:nvSpPr>
          <p:cNvPr id="5" name="Footer Placeholder 4"/>
          <p:cNvSpPr>
            <a:spLocks noGrp="1"/>
          </p:cNvSpPr>
          <p:nvPr>
            <p:ph type="ftr" sz="quarter" idx="11"/>
          </p:nvPr>
        </p:nvSpPr>
        <p:spPr/>
        <p:txBody>
          <a:bodyPr/>
          <a:lstStyle/>
          <a:p>
            <a:r>
              <a:rPr lang="en-US"/>
              <a:t>PHY 711  Fall 2020 -- Lecture 24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10/19/2020</a:t>
            </a:r>
            <a:endParaRPr lang="en-US" dirty="0"/>
          </a:p>
        </p:txBody>
      </p:sp>
      <p:sp>
        <p:nvSpPr>
          <p:cNvPr id="6" name="Footer Placeholder 5"/>
          <p:cNvSpPr>
            <a:spLocks noGrp="1"/>
          </p:cNvSpPr>
          <p:nvPr>
            <p:ph type="ftr" sz="quarter" idx="11"/>
          </p:nvPr>
        </p:nvSpPr>
        <p:spPr/>
        <p:txBody>
          <a:bodyPr/>
          <a:lstStyle/>
          <a:p>
            <a:r>
              <a:rPr lang="en-US"/>
              <a:t>PHY 711  Fall 2020 -- Lecture 24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10/19/2020</a:t>
            </a:r>
            <a:endParaRPr lang="en-US" dirty="0"/>
          </a:p>
        </p:txBody>
      </p:sp>
      <p:sp>
        <p:nvSpPr>
          <p:cNvPr id="8" name="Footer Placeholder 7"/>
          <p:cNvSpPr>
            <a:spLocks noGrp="1"/>
          </p:cNvSpPr>
          <p:nvPr>
            <p:ph type="ftr" sz="quarter" idx="11"/>
          </p:nvPr>
        </p:nvSpPr>
        <p:spPr/>
        <p:txBody>
          <a:bodyPr/>
          <a:lstStyle/>
          <a:p>
            <a:r>
              <a:rPr lang="en-US"/>
              <a:t>PHY 711  Fall 2020 -- Lecture 24</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10/19/2020</a:t>
            </a:r>
            <a:endParaRPr lang="en-US" dirty="0"/>
          </a:p>
        </p:txBody>
      </p:sp>
      <p:sp>
        <p:nvSpPr>
          <p:cNvPr id="4" name="Footer Placeholder 3"/>
          <p:cNvSpPr>
            <a:spLocks noGrp="1"/>
          </p:cNvSpPr>
          <p:nvPr>
            <p:ph type="ftr" sz="quarter" idx="11"/>
          </p:nvPr>
        </p:nvSpPr>
        <p:spPr/>
        <p:txBody>
          <a:bodyPr/>
          <a:lstStyle/>
          <a:p>
            <a:r>
              <a:rPr lang="en-US"/>
              <a:t>PHY 711  Fall 2020 -- Lecture 24</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10/19/2020</a:t>
            </a:r>
            <a:endParaRPr lang="en-US" dirty="0"/>
          </a:p>
        </p:txBody>
      </p:sp>
      <p:sp>
        <p:nvSpPr>
          <p:cNvPr id="3" name="Footer Placeholder 2"/>
          <p:cNvSpPr>
            <a:spLocks noGrp="1"/>
          </p:cNvSpPr>
          <p:nvPr>
            <p:ph type="ftr" sz="quarter" idx="11"/>
          </p:nvPr>
        </p:nvSpPr>
        <p:spPr/>
        <p:txBody>
          <a:bodyPr/>
          <a:lstStyle/>
          <a:p>
            <a:r>
              <a:rPr lang="en-US"/>
              <a:t>PHY 711  Fall 2020 --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10/19/2020</a:t>
            </a:r>
            <a:endParaRPr lang="en-US" dirty="0"/>
          </a:p>
        </p:txBody>
      </p:sp>
      <p:sp>
        <p:nvSpPr>
          <p:cNvPr id="6" name="Footer Placeholder 5"/>
          <p:cNvSpPr>
            <a:spLocks noGrp="1"/>
          </p:cNvSpPr>
          <p:nvPr>
            <p:ph type="ftr" sz="quarter" idx="11"/>
          </p:nvPr>
        </p:nvSpPr>
        <p:spPr/>
        <p:txBody>
          <a:bodyPr/>
          <a:lstStyle/>
          <a:p>
            <a:r>
              <a:rPr lang="en-US"/>
              <a:t>PHY 711  Fall 2020 -- Lecture 24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10/19/2020</a:t>
            </a:r>
            <a:endParaRPr lang="en-US" dirty="0"/>
          </a:p>
        </p:txBody>
      </p:sp>
      <p:sp>
        <p:nvSpPr>
          <p:cNvPr id="6" name="Footer Placeholder 5"/>
          <p:cNvSpPr>
            <a:spLocks noGrp="1"/>
          </p:cNvSpPr>
          <p:nvPr>
            <p:ph type="ftr" sz="quarter" idx="11"/>
          </p:nvPr>
        </p:nvSpPr>
        <p:spPr/>
        <p:txBody>
          <a:bodyPr/>
          <a:lstStyle/>
          <a:p>
            <a:r>
              <a:rPr lang="en-US"/>
              <a:t>PHY 711  Fall 2020 -- Lecture 24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10/19/2020</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711  Fall 2020 -- Lecture 24</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notesSlide" Target="../notesSlides/notesSlide10.xml"/><Relationship Id="rId7" Type="http://schemas.openxmlformats.org/officeDocument/2006/relationships/image" Target="../media/image15.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3.bin"/><Relationship Id="rId5" Type="http://schemas.openxmlformats.org/officeDocument/2006/relationships/image" Target="../media/image14.wmf"/><Relationship Id="rId4" Type="http://schemas.openxmlformats.org/officeDocument/2006/relationships/oleObject" Target="../embeddings/oleObject12.bin"/><Relationship Id="rId9" Type="http://schemas.openxmlformats.org/officeDocument/2006/relationships/image" Target="../media/image16.wmf"/></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17.bin"/><Relationship Id="rId3" Type="http://schemas.openxmlformats.org/officeDocument/2006/relationships/notesSlide" Target="../notesSlides/notesSlide11.xml"/><Relationship Id="rId7" Type="http://schemas.openxmlformats.org/officeDocument/2006/relationships/image" Target="../media/image18.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6.bin"/><Relationship Id="rId5" Type="http://schemas.openxmlformats.org/officeDocument/2006/relationships/image" Target="../media/image17.wmf"/><Relationship Id="rId4" Type="http://schemas.openxmlformats.org/officeDocument/2006/relationships/oleObject" Target="../embeddings/oleObject15.bin"/><Relationship Id="rId9" Type="http://schemas.openxmlformats.org/officeDocument/2006/relationships/image" Target="../media/image19.wmf"/></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20.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9.bin"/><Relationship Id="rId5" Type="http://schemas.openxmlformats.org/officeDocument/2006/relationships/image" Target="../media/image14.wmf"/><Relationship Id="rId4" Type="http://schemas.openxmlformats.org/officeDocument/2006/relationships/oleObject" Target="../embeddings/oleObject18.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22.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21.bin"/><Relationship Id="rId5" Type="http://schemas.openxmlformats.org/officeDocument/2006/relationships/image" Target="../media/image21.wmf"/><Relationship Id="rId4" Type="http://schemas.openxmlformats.org/officeDocument/2006/relationships/oleObject" Target="../embeddings/oleObject20.bin"/></Relationships>
</file>

<file path=ppt/slides/_rels/slide14.xml.rels><?xml version="1.0" encoding="UTF-8" standalone="yes"?>
<Relationships xmlns="http://schemas.openxmlformats.org/package/2006/relationships"><Relationship Id="rId3" Type="http://schemas.openxmlformats.org/officeDocument/2006/relationships/hyperlink" Target="http://en.wikipedia.org/wiki/Euler_angle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23.png"/></Relationships>
</file>

<file path=ppt/slides/_rels/slide15.xml.rels><?xml version="1.0" encoding="UTF-8" standalone="yes"?>
<Relationships xmlns="http://schemas.openxmlformats.org/package/2006/relationships"><Relationship Id="rId8" Type="http://schemas.openxmlformats.org/officeDocument/2006/relationships/image" Target="../media/image25.wmf"/><Relationship Id="rId13" Type="http://schemas.openxmlformats.org/officeDocument/2006/relationships/oleObject" Target="../embeddings/oleObject26.bin"/><Relationship Id="rId3" Type="http://schemas.openxmlformats.org/officeDocument/2006/relationships/notesSlide" Target="../notesSlides/notesSlide15.xml"/><Relationship Id="rId7" Type="http://schemas.openxmlformats.org/officeDocument/2006/relationships/oleObject" Target="../embeddings/oleObject23.bin"/><Relationship Id="rId12" Type="http://schemas.openxmlformats.org/officeDocument/2006/relationships/image" Target="../media/image27.w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23.png"/><Relationship Id="rId11" Type="http://schemas.openxmlformats.org/officeDocument/2006/relationships/oleObject" Target="../embeddings/oleObject25.bin"/><Relationship Id="rId5" Type="http://schemas.openxmlformats.org/officeDocument/2006/relationships/image" Target="../media/image24.wmf"/><Relationship Id="rId10" Type="http://schemas.openxmlformats.org/officeDocument/2006/relationships/image" Target="../media/image26.wmf"/><Relationship Id="rId4" Type="http://schemas.openxmlformats.org/officeDocument/2006/relationships/oleObject" Target="../embeddings/oleObject22.bin"/><Relationship Id="rId9" Type="http://schemas.openxmlformats.org/officeDocument/2006/relationships/oleObject" Target="../embeddings/oleObject24.bin"/><Relationship Id="rId14" Type="http://schemas.openxmlformats.org/officeDocument/2006/relationships/image" Target="../media/image28.wmf"/></Relationships>
</file>

<file path=ppt/slides/_rels/slide16.xml.rels><?xml version="1.0" encoding="UTF-8" standalone="yes"?>
<Relationships xmlns="http://schemas.openxmlformats.org/package/2006/relationships"><Relationship Id="rId8" Type="http://schemas.openxmlformats.org/officeDocument/2006/relationships/image" Target="../media/image29.wmf"/><Relationship Id="rId13" Type="http://schemas.openxmlformats.org/officeDocument/2006/relationships/oleObject" Target="../embeddings/oleObject31.bin"/><Relationship Id="rId3" Type="http://schemas.openxmlformats.org/officeDocument/2006/relationships/notesSlide" Target="../notesSlides/notesSlide16.xml"/><Relationship Id="rId7" Type="http://schemas.openxmlformats.org/officeDocument/2006/relationships/oleObject" Target="../embeddings/oleObject28.bin"/><Relationship Id="rId12" Type="http://schemas.openxmlformats.org/officeDocument/2006/relationships/image" Target="../media/image31.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23.png"/><Relationship Id="rId11" Type="http://schemas.openxmlformats.org/officeDocument/2006/relationships/oleObject" Target="../embeddings/oleObject30.bin"/><Relationship Id="rId5" Type="http://schemas.openxmlformats.org/officeDocument/2006/relationships/image" Target="../media/image24.wmf"/><Relationship Id="rId10" Type="http://schemas.openxmlformats.org/officeDocument/2006/relationships/image" Target="../media/image30.wmf"/><Relationship Id="rId4" Type="http://schemas.openxmlformats.org/officeDocument/2006/relationships/oleObject" Target="../embeddings/oleObject27.bin"/><Relationship Id="rId9" Type="http://schemas.openxmlformats.org/officeDocument/2006/relationships/oleObject" Target="../embeddings/oleObject29.bin"/><Relationship Id="rId14" Type="http://schemas.openxmlformats.org/officeDocument/2006/relationships/image" Target="../media/image32.wmf"/></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34.bin"/><Relationship Id="rId13" Type="http://schemas.openxmlformats.org/officeDocument/2006/relationships/oleObject" Target="../embeddings/oleObject36.bin"/><Relationship Id="rId3" Type="http://schemas.openxmlformats.org/officeDocument/2006/relationships/notesSlide" Target="../notesSlides/notesSlide17.xml"/><Relationship Id="rId7" Type="http://schemas.openxmlformats.org/officeDocument/2006/relationships/image" Target="../media/image34.wmf"/><Relationship Id="rId12" Type="http://schemas.openxmlformats.org/officeDocument/2006/relationships/image" Target="../media/image29.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33.bin"/><Relationship Id="rId11" Type="http://schemas.openxmlformats.org/officeDocument/2006/relationships/oleObject" Target="../embeddings/oleObject35.bin"/><Relationship Id="rId5" Type="http://schemas.openxmlformats.org/officeDocument/2006/relationships/image" Target="../media/image33.wmf"/><Relationship Id="rId10" Type="http://schemas.openxmlformats.org/officeDocument/2006/relationships/image" Target="../media/image23.png"/><Relationship Id="rId4" Type="http://schemas.openxmlformats.org/officeDocument/2006/relationships/oleObject" Target="../embeddings/oleObject32.bin"/><Relationship Id="rId9" Type="http://schemas.openxmlformats.org/officeDocument/2006/relationships/image" Target="../media/image24.wmf"/><Relationship Id="rId14" Type="http://schemas.openxmlformats.org/officeDocument/2006/relationships/image" Target="../media/image30.wmf"/></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39.bin"/><Relationship Id="rId3" Type="http://schemas.openxmlformats.org/officeDocument/2006/relationships/notesSlide" Target="../notesSlides/notesSlide18.xml"/><Relationship Id="rId7" Type="http://schemas.openxmlformats.org/officeDocument/2006/relationships/image" Target="../media/image35.w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38.bin"/><Relationship Id="rId5" Type="http://schemas.openxmlformats.org/officeDocument/2006/relationships/image" Target="../media/image33.wmf"/><Relationship Id="rId4" Type="http://schemas.openxmlformats.org/officeDocument/2006/relationships/oleObject" Target="../embeddings/oleObject37.bin"/><Relationship Id="rId9" Type="http://schemas.openxmlformats.org/officeDocument/2006/relationships/image" Target="../media/image36.wmf"/></Relationships>
</file>

<file path=ppt/slides/_rels/slide19.xml.rels><?xml version="1.0" encoding="UTF-8" standalone="yes"?>
<Relationships xmlns="http://schemas.openxmlformats.org/package/2006/relationships"><Relationship Id="rId8" Type="http://schemas.openxmlformats.org/officeDocument/2006/relationships/image" Target="../media/image29.wmf"/><Relationship Id="rId13" Type="http://schemas.openxmlformats.org/officeDocument/2006/relationships/oleObject" Target="../embeddings/oleObject44.bin"/><Relationship Id="rId3" Type="http://schemas.openxmlformats.org/officeDocument/2006/relationships/notesSlide" Target="../notesSlides/notesSlide19.xml"/><Relationship Id="rId7" Type="http://schemas.openxmlformats.org/officeDocument/2006/relationships/oleObject" Target="../embeddings/oleObject41.bin"/><Relationship Id="rId12" Type="http://schemas.openxmlformats.org/officeDocument/2006/relationships/image" Target="../media/image31.wmf"/><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image" Target="../media/image23.png"/><Relationship Id="rId11" Type="http://schemas.openxmlformats.org/officeDocument/2006/relationships/oleObject" Target="../embeddings/oleObject43.bin"/><Relationship Id="rId5" Type="http://schemas.openxmlformats.org/officeDocument/2006/relationships/image" Target="../media/image24.wmf"/><Relationship Id="rId10" Type="http://schemas.openxmlformats.org/officeDocument/2006/relationships/image" Target="../media/image30.wmf"/><Relationship Id="rId4" Type="http://schemas.openxmlformats.org/officeDocument/2006/relationships/oleObject" Target="../embeddings/oleObject40.bin"/><Relationship Id="rId9" Type="http://schemas.openxmlformats.org/officeDocument/2006/relationships/oleObject" Target="../embeddings/oleObject42.bin"/><Relationship Id="rId14" Type="http://schemas.openxmlformats.org/officeDocument/2006/relationships/image" Target="../media/image37.w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image" Target="../media/image39.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46.bin"/><Relationship Id="rId5" Type="http://schemas.openxmlformats.org/officeDocument/2006/relationships/image" Target="../media/image38.wmf"/><Relationship Id="rId4" Type="http://schemas.openxmlformats.org/officeDocument/2006/relationships/oleObject" Target="../embeddings/oleObject45.bin"/></Relationships>
</file>

<file path=ppt/slides/_rels/slide21.xml.rels><?xml version="1.0" encoding="UTF-8" standalone="yes"?>
<Relationships xmlns="http://schemas.openxmlformats.org/package/2006/relationships"><Relationship Id="rId3" Type="http://schemas.openxmlformats.org/officeDocument/2006/relationships/hyperlink" Target="http://en.wikipedia.org/wiki/Euler_angles"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23.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7" Type="http://schemas.openxmlformats.org/officeDocument/2006/relationships/image" Target="../media/image40.wmf"/><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47.bin"/><Relationship Id="rId5" Type="http://schemas.openxmlformats.org/officeDocument/2006/relationships/image" Target="../media/image23.png"/><Relationship Id="rId4" Type="http://schemas.openxmlformats.org/officeDocument/2006/relationships/hyperlink" Target="http://en.wikipedia.org/wiki/Euler_angles" TargetMode="Externa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vmlDrawing" Target="../drawings/vmlDrawing17.vml"/><Relationship Id="rId5" Type="http://schemas.openxmlformats.org/officeDocument/2006/relationships/image" Target="../media/image41.wmf"/><Relationship Id="rId4" Type="http://schemas.openxmlformats.org/officeDocument/2006/relationships/oleObject" Target="../embeddings/oleObject48.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7" Type="http://schemas.openxmlformats.org/officeDocument/2006/relationships/image" Target="../media/image43.wmf"/><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oleObject" Target="../embeddings/oleObject50.bin"/><Relationship Id="rId5" Type="http://schemas.openxmlformats.org/officeDocument/2006/relationships/image" Target="../media/image42.wmf"/><Relationship Id="rId4" Type="http://schemas.openxmlformats.org/officeDocument/2006/relationships/oleObject" Target="../embeddings/oleObject49.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image" Target="../media/image45.png"/><Relationship Id="rId5" Type="http://schemas.openxmlformats.org/officeDocument/2006/relationships/image" Target="../media/image44.wmf"/><Relationship Id="rId4" Type="http://schemas.openxmlformats.org/officeDocument/2006/relationships/oleObject" Target="../embeddings/oleObject51.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image" Target="../media/image45.png"/><Relationship Id="rId5" Type="http://schemas.openxmlformats.org/officeDocument/2006/relationships/image" Target="../media/image46.wmf"/><Relationship Id="rId4" Type="http://schemas.openxmlformats.org/officeDocument/2006/relationships/oleObject" Target="../embeddings/oleObject52.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image" Target="../media/image48.png"/><Relationship Id="rId5" Type="http://schemas.openxmlformats.org/officeDocument/2006/relationships/image" Target="../media/image47.wmf"/><Relationship Id="rId4" Type="http://schemas.openxmlformats.org/officeDocument/2006/relationships/oleObject" Target="../embeddings/oleObject53.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7" Type="http://schemas.openxmlformats.org/officeDocument/2006/relationships/image" Target="../media/image47.wmf"/><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oleObject" Target="../embeddings/oleObject55.bin"/><Relationship Id="rId5" Type="http://schemas.openxmlformats.org/officeDocument/2006/relationships/image" Target="../media/image49.wmf"/><Relationship Id="rId4" Type="http://schemas.openxmlformats.org/officeDocument/2006/relationships/oleObject" Target="../embeddings/oleObject54.bin"/></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5.xml"/><Relationship Id="rId7" Type="http://schemas.openxmlformats.org/officeDocument/2006/relationships/image" Target="../media/image5.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4.wmf"/><Relationship Id="rId4" Type="http://schemas.openxmlformats.org/officeDocument/2006/relationships/oleObject" Target="../embeddings/oleObject1.bin"/><Relationship Id="rId9" Type="http://schemas.openxmlformats.org/officeDocument/2006/relationships/image" Target="../media/image6.w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8.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image" Target="../media/image7.wmf"/><Relationship Id="rId4" Type="http://schemas.openxmlformats.org/officeDocument/2006/relationships/oleObject" Target="../embeddings/oleObject4.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notesSlide" Target="../notesSlides/notesSlide7.xml"/><Relationship Id="rId7"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7.bin"/><Relationship Id="rId5" Type="http://schemas.openxmlformats.org/officeDocument/2006/relationships/image" Target="../media/image9.wmf"/><Relationship Id="rId4" Type="http://schemas.openxmlformats.org/officeDocument/2006/relationships/oleObject" Target="../embeddings/oleObject6.bin"/><Relationship Id="rId9" Type="http://schemas.openxmlformats.org/officeDocument/2006/relationships/image" Target="../media/image6.w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11.wmf"/><Relationship Id="rId4" Type="http://schemas.openxmlformats.org/officeDocument/2006/relationships/oleObject" Target="../embeddings/oleObject9.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13.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1.bin"/><Relationship Id="rId5" Type="http://schemas.openxmlformats.org/officeDocument/2006/relationships/image" Target="../media/image12.wmf"/><Relationship Id="rId4" Type="http://schemas.openxmlformats.org/officeDocument/2006/relationships/oleObject" Target="../embeddings/oleObject10.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10/19/2020</a:t>
            </a:r>
            <a:endParaRPr lang="en-US" dirty="0"/>
          </a:p>
        </p:txBody>
      </p:sp>
      <p:sp>
        <p:nvSpPr>
          <p:cNvPr id="3" name="Footer Placeholder 2"/>
          <p:cNvSpPr>
            <a:spLocks noGrp="1"/>
          </p:cNvSpPr>
          <p:nvPr>
            <p:ph type="ftr" sz="quarter" idx="11"/>
          </p:nvPr>
        </p:nvSpPr>
        <p:spPr/>
        <p:txBody>
          <a:bodyPr/>
          <a:lstStyle/>
          <a:p>
            <a:r>
              <a:rPr lang="en-US"/>
              <a:t>PHY 711  Fall 2020 --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0" y="117693"/>
            <a:ext cx="8915400" cy="6247864"/>
          </a:xfrm>
          <a:prstGeom prst="rect">
            <a:avLst/>
          </a:prstGeom>
          <a:noFill/>
        </p:spPr>
        <p:txBody>
          <a:bodyPr wrap="square" rtlCol="0">
            <a:spAutoFit/>
          </a:bodyPr>
          <a:lstStyle/>
          <a:p>
            <a:pPr algn="ctr"/>
            <a:r>
              <a:rPr lang="en-US" sz="3200" b="1" dirty="0"/>
              <a:t>PHY 711 Classical Mechanics and Mathematical Methods</a:t>
            </a:r>
          </a:p>
          <a:p>
            <a:pPr algn="ctr"/>
            <a:r>
              <a:rPr lang="en-US" sz="3200" b="1" dirty="0"/>
              <a:t>10-10:50 AM  MWF  online or (occasionally in Olin 103</a:t>
            </a:r>
          </a:p>
          <a:p>
            <a:pPr algn="ctr"/>
            <a:endParaRPr lang="en-US" sz="2400" b="1" dirty="0"/>
          </a:p>
          <a:p>
            <a:pPr algn="ctr"/>
            <a:r>
              <a:rPr lang="en-US" sz="3200" b="1" dirty="0"/>
              <a:t>Plan for Lecture 24 – Chap. 5 (F &amp;W)</a:t>
            </a:r>
            <a:endParaRPr lang="en-US" sz="3200" b="1" dirty="0">
              <a:solidFill>
                <a:schemeClr val="folHlink"/>
              </a:solidFill>
            </a:endParaRPr>
          </a:p>
          <a:p>
            <a:pPr marL="457200" lvl="2" algn="ctr">
              <a:spcBef>
                <a:spcPct val="50000"/>
              </a:spcBef>
            </a:pPr>
            <a:r>
              <a:rPr lang="en-US" sz="3200" b="1" dirty="0">
                <a:solidFill>
                  <a:schemeClr val="folHlink"/>
                </a:solidFill>
              </a:rPr>
              <a:t>Rotational motion </a:t>
            </a:r>
          </a:p>
          <a:p>
            <a:pPr marL="971550" lvl="2" indent="-514350">
              <a:spcBef>
                <a:spcPct val="50000"/>
              </a:spcBef>
              <a:buFont typeface="+mj-lt"/>
              <a:buAutoNum type="arabicPeriod"/>
            </a:pPr>
            <a:r>
              <a:rPr lang="en-US" sz="2400" b="1" dirty="0">
                <a:solidFill>
                  <a:schemeClr val="folHlink"/>
                </a:solidFill>
              </a:rPr>
              <a:t>Torque free motion of a rigid body</a:t>
            </a:r>
          </a:p>
          <a:p>
            <a:pPr marL="971550" lvl="2" indent="-514350">
              <a:spcBef>
                <a:spcPct val="50000"/>
              </a:spcBef>
              <a:buFont typeface="+mj-lt"/>
              <a:buAutoNum type="arabicPeriod"/>
            </a:pPr>
            <a:r>
              <a:rPr lang="en-US" sz="2400" b="1" dirty="0">
                <a:solidFill>
                  <a:schemeClr val="folHlink"/>
                </a:solidFill>
              </a:rPr>
              <a:t>Rigid body motion in body fixed frame</a:t>
            </a:r>
            <a:endParaRPr lang="en-US" sz="2400" b="1" dirty="0">
              <a:solidFill>
                <a:schemeClr val="folHlink"/>
              </a:solidFill>
              <a:sym typeface="Wingdings" pitchFamily="2" charset="2"/>
            </a:endParaRPr>
          </a:p>
          <a:p>
            <a:pPr marL="971550" lvl="2" indent="-514350">
              <a:spcBef>
                <a:spcPct val="50000"/>
              </a:spcBef>
              <a:buFont typeface="+mj-lt"/>
              <a:buAutoNum type="arabicPeriod"/>
            </a:pPr>
            <a:r>
              <a:rPr lang="en-US" sz="2400" b="1" dirty="0">
                <a:solidFill>
                  <a:schemeClr val="folHlink"/>
                </a:solidFill>
                <a:sym typeface="Wingdings" pitchFamily="2" charset="2"/>
              </a:rPr>
              <a:t>Conversion between body and inertial reference frames</a:t>
            </a:r>
          </a:p>
          <a:p>
            <a:pPr marL="971550" lvl="2" indent="-514350">
              <a:spcBef>
                <a:spcPct val="50000"/>
              </a:spcBef>
              <a:buFont typeface="+mj-lt"/>
              <a:buAutoNum type="arabicPeriod"/>
            </a:pPr>
            <a:r>
              <a:rPr lang="en-US" sz="2400" b="1" dirty="0">
                <a:solidFill>
                  <a:schemeClr val="folHlink"/>
                </a:solidFill>
                <a:sym typeface="Wingdings" pitchFamily="2" charset="2"/>
              </a:rPr>
              <a:t>Symmetric top motion</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10/19/2020</a:t>
            </a:r>
            <a:endParaRPr lang="en-US" dirty="0"/>
          </a:p>
        </p:txBody>
      </p:sp>
      <p:sp>
        <p:nvSpPr>
          <p:cNvPr id="3" name="Footer Placeholder 2"/>
          <p:cNvSpPr>
            <a:spLocks noGrp="1"/>
          </p:cNvSpPr>
          <p:nvPr>
            <p:ph type="ftr" sz="quarter" idx="11"/>
          </p:nvPr>
        </p:nvSpPr>
        <p:spPr/>
        <p:txBody>
          <a:bodyPr/>
          <a:lstStyle/>
          <a:p>
            <a:r>
              <a:rPr lang="en-US"/>
              <a:t>PHY 711  Fall 2020 --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961507101"/>
              </p:ext>
            </p:extLst>
          </p:nvPr>
        </p:nvGraphicFramePr>
        <p:xfrm>
          <a:off x="304800" y="152400"/>
          <a:ext cx="7410450" cy="2400300"/>
        </p:xfrm>
        <a:graphic>
          <a:graphicData uri="http://schemas.openxmlformats.org/presentationml/2006/ole">
            <mc:AlternateContent xmlns:mc="http://schemas.openxmlformats.org/markup-compatibility/2006">
              <mc:Choice xmlns:v="urn:schemas-microsoft-com:vml" Requires="v">
                <p:oleObj spid="_x0000_s269410" name="数式" r:id="rId4" imgW="2971800" imgH="990360" progId="Equation.3">
                  <p:embed/>
                </p:oleObj>
              </mc:Choice>
              <mc:Fallback>
                <p:oleObj name="数式" r:id="rId4" imgW="2971800" imgH="990360" progId="Equation.3">
                  <p:embed/>
                  <p:pic>
                    <p:nvPicPr>
                      <p:cNvPr id="0" name=""/>
                      <p:cNvPicPr>
                        <a:picLocks noChangeAspect="1" noChangeArrowheads="1"/>
                      </p:cNvPicPr>
                      <p:nvPr/>
                    </p:nvPicPr>
                    <p:blipFill>
                      <a:blip r:embed="rId5"/>
                      <a:srcRect/>
                      <a:stretch>
                        <a:fillRect/>
                      </a:stretch>
                    </p:blipFill>
                    <p:spPr bwMode="auto">
                      <a:xfrm>
                        <a:off x="304800" y="152400"/>
                        <a:ext cx="7410450"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4069144912"/>
              </p:ext>
            </p:extLst>
          </p:nvPr>
        </p:nvGraphicFramePr>
        <p:xfrm>
          <a:off x="304800" y="2819400"/>
          <a:ext cx="5699125" cy="3508375"/>
        </p:xfrm>
        <a:graphic>
          <a:graphicData uri="http://schemas.openxmlformats.org/presentationml/2006/ole">
            <mc:AlternateContent xmlns:mc="http://schemas.openxmlformats.org/markup-compatibility/2006">
              <mc:Choice xmlns:v="urn:schemas-microsoft-com:vml" Requires="v">
                <p:oleObj spid="_x0000_s269411" name="数式" r:id="rId6" imgW="2286000" imgH="1447560" progId="Equation.3">
                  <p:embed/>
                </p:oleObj>
              </mc:Choice>
              <mc:Fallback>
                <p:oleObj name="数式" r:id="rId6" imgW="2286000" imgH="1447560" progId="Equation.3">
                  <p:embed/>
                  <p:pic>
                    <p:nvPicPr>
                      <p:cNvPr id="0" name=""/>
                      <p:cNvPicPr>
                        <a:picLocks noChangeAspect="1" noChangeArrowheads="1"/>
                      </p:cNvPicPr>
                      <p:nvPr/>
                    </p:nvPicPr>
                    <p:blipFill>
                      <a:blip r:embed="rId7"/>
                      <a:srcRect/>
                      <a:stretch>
                        <a:fillRect/>
                      </a:stretch>
                    </p:blipFill>
                    <p:spPr bwMode="auto">
                      <a:xfrm>
                        <a:off x="304800" y="2819400"/>
                        <a:ext cx="5699125" cy="350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987979189"/>
              </p:ext>
            </p:extLst>
          </p:nvPr>
        </p:nvGraphicFramePr>
        <p:xfrm>
          <a:off x="6096000" y="5105400"/>
          <a:ext cx="1739900" cy="1231900"/>
        </p:xfrm>
        <a:graphic>
          <a:graphicData uri="http://schemas.openxmlformats.org/presentationml/2006/ole">
            <mc:AlternateContent xmlns:mc="http://schemas.openxmlformats.org/markup-compatibility/2006">
              <mc:Choice xmlns:v="urn:schemas-microsoft-com:vml" Requires="v">
                <p:oleObj spid="_x0000_s269412" name="数式" r:id="rId8" imgW="698400" imgH="507960" progId="Equation.3">
                  <p:embed/>
                </p:oleObj>
              </mc:Choice>
              <mc:Fallback>
                <p:oleObj name="数式" r:id="rId8" imgW="698400" imgH="507960" progId="Equation.3">
                  <p:embed/>
                  <p:pic>
                    <p:nvPicPr>
                      <p:cNvPr id="0" name=""/>
                      <p:cNvPicPr>
                        <a:picLocks noChangeAspect="1" noChangeArrowheads="1"/>
                      </p:cNvPicPr>
                      <p:nvPr/>
                    </p:nvPicPr>
                    <p:blipFill>
                      <a:blip r:embed="rId9"/>
                      <a:srcRect/>
                      <a:stretch>
                        <a:fillRect/>
                      </a:stretch>
                    </p:blipFill>
                    <p:spPr bwMode="auto">
                      <a:xfrm>
                        <a:off x="6096000" y="5105400"/>
                        <a:ext cx="1739900"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37410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10/19/2020</a:t>
            </a:r>
            <a:endParaRPr lang="en-US" dirty="0"/>
          </a:p>
        </p:txBody>
      </p:sp>
      <p:sp>
        <p:nvSpPr>
          <p:cNvPr id="3" name="Footer Placeholder 2"/>
          <p:cNvSpPr>
            <a:spLocks noGrp="1"/>
          </p:cNvSpPr>
          <p:nvPr>
            <p:ph type="ftr" sz="quarter" idx="11"/>
          </p:nvPr>
        </p:nvSpPr>
        <p:spPr/>
        <p:txBody>
          <a:bodyPr/>
          <a:lstStyle/>
          <a:p>
            <a:r>
              <a:rPr lang="en-US"/>
              <a:t>PHY 711  Fall 2020 --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381000" y="457200"/>
            <a:ext cx="8229600" cy="461665"/>
          </a:xfrm>
          <a:prstGeom prst="rect">
            <a:avLst/>
          </a:prstGeom>
          <a:noFill/>
        </p:spPr>
        <p:txBody>
          <a:bodyPr wrap="square" rtlCol="0">
            <a:spAutoFit/>
          </a:bodyPr>
          <a:lstStyle/>
          <a:p>
            <a:r>
              <a:rPr lang="en-US" sz="2400" dirty="0">
                <a:latin typeface="+mj-lt"/>
              </a:rPr>
              <a:t>Solution of Euler equations for a symmetric top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3063240196"/>
              </p:ext>
            </p:extLst>
          </p:nvPr>
        </p:nvGraphicFramePr>
        <p:xfrm>
          <a:off x="838200" y="903625"/>
          <a:ext cx="5345113" cy="2771775"/>
        </p:xfrm>
        <a:graphic>
          <a:graphicData uri="http://schemas.openxmlformats.org/presentationml/2006/ole">
            <mc:AlternateContent xmlns:mc="http://schemas.openxmlformats.org/markup-compatibility/2006">
              <mc:Choice xmlns:v="urn:schemas-microsoft-com:vml" Requires="v">
                <p:oleObj spid="_x0000_s270434" name="数式" r:id="rId4" imgW="2145960" imgH="1143000" progId="Equation.3">
                  <p:embed/>
                </p:oleObj>
              </mc:Choice>
              <mc:Fallback>
                <p:oleObj name="数式" r:id="rId4" imgW="2145960" imgH="1143000" progId="Equation.3">
                  <p:embed/>
                  <p:pic>
                    <p:nvPicPr>
                      <p:cNvPr id="0" name=""/>
                      <p:cNvPicPr>
                        <a:picLocks noChangeAspect="1" noChangeArrowheads="1"/>
                      </p:cNvPicPr>
                      <p:nvPr/>
                    </p:nvPicPr>
                    <p:blipFill>
                      <a:blip r:embed="rId5"/>
                      <a:srcRect/>
                      <a:stretch>
                        <a:fillRect/>
                      </a:stretch>
                    </p:blipFill>
                    <p:spPr bwMode="auto">
                      <a:xfrm>
                        <a:off x="838200" y="903625"/>
                        <a:ext cx="5345113" cy="277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427028675"/>
              </p:ext>
            </p:extLst>
          </p:nvPr>
        </p:nvGraphicFramePr>
        <p:xfrm>
          <a:off x="762000" y="3581400"/>
          <a:ext cx="4845050" cy="1014413"/>
        </p:xfrm>
        <a:graphic>
          <a:graphicData uri="http://schemas.openxmlformats.org/presentationml/2006/ole">
            <mc:AlternateContent xmlns:mc="http://schemas.openxmlformats.org/markup-compatibility/2006">
              <mc:Choice xmlns:v="urn:schemas-microsoft-com:vml" Requires="v">
                <p:oleObj spid="_x0000_s270435" name="数式" r:id="rId6" imgW="1942920" imgH="419040" progId="Equation.3">
                  <p:embed/>
                </p:oleObj>
              </mc:Choice>
              <mc:Fallback>
                <p:oleObj name="数式" r:id="rId6" imgW="1942920" imgH="419040" progId="Equation.3">
                  <p:embed/>
                  <p:pic>
                    <p:nvPicPr>
                      <p:cNvPr id="0" name=""/>
                      <p:cNvPicPr>
                        <a:picLocks noChangeAspect="1" noChangeArrowheads="1"/>
                      </p:cNvPicPr>
                      <p:nvPr/>
                    </p:nvPicPr>
                    <p:blipFill>
                      <a:blip r:embed="rId7"/>
                      <a:srcRect/>
                      <a:stretch>
                        <a:fillRect/>
                      </a:stretch>
                    </p:blipFill>
                    <p:spPr bwMode="auto">
                      <a:xfrm>
                        <a:off x="762000" y="3581400"/>
                        <a:ext cx="4845050"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597180863"/>
              </p:ext>
            </p:extLst>
          </p:nvPr>
        </p:nvGraphicFramePr>
        <p:xfrm>
          <a:off x="762000" y="4876800"/>
          <a:ext cx="6967537" cy="1108075"/>
        </p:xfrm>
        <a:graphic>
          <a:graphicData uri="http://schemas.openxmlformats.org/presentationml/2006/ole">
            <mc:AlternateContent xmlns:mc="http://schemas.openxmlformats.org/markup-compatibility/2006">
              <mc:Choice xmlns:v="urn:schemas-microsoft-com:vml" Requires="v">
                <p:oleObj spid="_x0000_s270436" name="数式" r:id="rId8" imgW="2793960" imgH="457200" progId="Equation.3">
                  <p:embed/>
                </p:oleObj>
              </mc:Choice>
              <mc:Fallback>
                <p:oleObj name="数式" r:id="rId8" imgW="2793960" imgH="457200" progId="Equation.3">
                  <p:embed/>
                  <p:pic>
                    <p:nvPicPr>
                      <p:cNvPr id="0" name=""/>
                      <p:cNvPicPr>
                        <a:picLocks noChangeAspect="1" noChangeArrowheads="1"/>
                      </p:cNvPicPr>
                      <p:nvPr/>
                    </p:nvPicPr>
                    <p:blipFill>
                      <a:blip r:embed="rId9"/>
                      <a:srcRect/>
                      <a:stretch>
                        <a:fillRect/>
                      </a:stretch>
                    </p:blipFill>
                    <p:spPr bwMode="auto">
                      <a:xfrm>
                        <a:off x="762000" y="4876800"/>
                        <a:ext cx="6967537"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825130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10/19/2020</a:t>
            </a:r>
            <a:endParaRPr lang="en-US" dirty="0"/>
          </a:p>
        </p:txBody>
      </p:sp>
      <p:sp>
        <p:nvSpPr>
          <p:cNvPr id="3" name="Footer Placeholder 2"/>
          <p:cNvSpPr>
            <a:spLocks noGrp="1"/>
          </p:cNvSpPr>
          <p:nvPr>
            <p:ph type="ftr" sz="quarter" idx="11"/>
          </p:nvPr>
        </p:nvSpPr>
        <p:spPr/>
        <p:txBody>
          <a:bodyPr/>
          <a:lstStyle/>
          <a:p>
            <a:r>
              <a:rPr lang="en-US"/>
              <a:t>PHY 711  Fall 2020 --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25580829"/>
              </p:ext>
            </p:extLst>
          </p:nvPr>
        </p:nvGraphicFramePr>
        <p:xfrm>
          <a:off x="304800" y="152400"/>
          <a:ext cx="7410450" cy="2400300"/>
        </p:xfrm>
        <a:graphic>
          <a:graphicData uri="http://schemas.openxmlformats.org/presentationml/2006/ole">
            <mc:AlternateContent xmlns:mc="http://schemas.openxmlformats.org/markup-compatibility/2006">
              <mc:Choice xmlns:v="urn:schemas-microsoft-com:vml" Requires="v">
                <p:oleObj spid="_x0000_s271426" name="数式" r:id="rId4" imgW="2971800" imgH="990360" progId="Equation.3">
                  <p:embed/>
                </p:oleObj>
              </mc:Choice>
              <mc:Fallback>
                <p:oleObj name="数式" r:id="rId4" imgW="2971800" imgH="990360" progId="Equation.3">
                  <p:embed/>
                  <p:pic>
                    <p:nvPicPr>
                      <p:cNvPr id="0" name=""/>
                      <p:cNvPicPr>
                        <a:picLocks noChangeAspect="1" noChangeArrowheads="1"/>
                      </p:cNvPicPr>
                      <p:nvPr/>
                    </p:nvPicPr>
                    <p:blipFill>
                      <a:blip r:embed="rId5"/>
                      <a:srcRect/>
                      <a:stretch>
                        <a:fillRect/>
                      </a:stretch>
                    </p:blipFill>
                    <p:spPr bwMode="auto">
                      <a:xfrm>
                        <a:off x="304800" y="152400"/>
                        <a:ext cx="7410450"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903774869"/>
              </p:ext>
            </p:extLst>
          </p:nvPr>
        </p:nvGraphicFramePr>
        <p:xfrm>
          <a:off x="457200" y="3048000"/>
          <a:ext cx="6973888" cy="2547937"/>
        </p:xfrm>
        <a:graphic>
          <a:graphicData uri="http://schemas.openxmlformats.org/presentationml/2006/ole">
            <mc:AlternateContent xmlns:mc="http://schemas.openxmlformats.org/markup-compatibility/2006">
              <mc:Choice xmlns:v="urn:schemas-microsoft-com:vml" Requires="v">
                <p:oleObj spid="_x0000_s271427" name="数式" r:id="rId6" imgW="2971800" imgH="1117440" progId="Equation.3">
                  <p:embed/>
                </p:oleObj>
              </mc:Choice>
              <mc:Fallback>
                <p:oleObj name="数式" r:id="rId6" imgW="2971800" imgH="1117440" progId="Equation.3">
                  <p:embed/>
                  <p:pic>
                    <p:nvPicPr>
                      <p:cNvPr id="0" name=""/>
                      <p:cNvPicPr>
                        <a:picLocks noChangeAspect="1" noChangeArrowheads="1"/>
                      </p:cNvPicPr>
                      <p:nvPr/>
                    </p:nvPicPr>
                    <p:blipFill>
                      <a:blip r:embed="rId7"/>
                      <a:srcRect/>
                      <a:stretch>
                        <a:fillRect/>
                      </a:stretch>
                    </p:blipFill>
                    <p:spPr bwMode="auto">
                      <a:xfrm>
                        <a:off x="457200" y="3048000"/>
                        <a:ext cx="6973888" cy="254793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178568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10/19/2020</a:t>
            </a:r>
            <a:endParaRPr lang="en-US" dirty="0"/>
          </a:p>
        </p:txBody>
      </p:sp>
      <p:sp>
        <p:nvSpPr>
          <p:cNvPr id="3" name="Footer Placeholder 2"/>
          <p:cNvSpPr>
            <a:spLocks noGrp="1"/>
          </p:cNvSpPr>
          <p:nvPr>
            <p:ph type="ftr" sz="quarter" idx="11"/>
          </p:nvPr>
        </p:nvSpPr>
        <p:spPr/>
        <p:txBody>
          <a:bodyPr/>
          <a:lstStyle/>
          <a:p>
            <a:r>
              <a:rPr lang="en-US"/>
              <a:t>PHY 711  Fall 2020 --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212016614"/>
              </p:ext>
            </p:extLst>
          </p:nvPr>
        </p:nvGraphicFramePr>
        <p:xfrm>
          <a:off x="425299" y="585787"/>
          <a:ext cx="6966101" cy="2309813"/>
        </p:xfrm>
        <a:graphic>
          <a:graphicData uri="http://schemas.openxmlformats.org/presentationml/2006/ole">
            <mc:AlternateContent xmlns:mc="http://schemas.openxmlformats.org/markup-compatibility/2006">
              <mc:Choice xmlns:v="urn:schemas-microsoft-com:vml" Requires="v">
                <p:oleObj spid="_x0000_s272450" name="Equation" r:id="rId4" imgW="5397480" imgH="1841400" progId="Equation.DSMT4">
                  <p:embed/>
                </p:oleObj>
              </mc:Choice>
              <mc:Fallback>
                <p:oleObj name="Equation" r:id="rId4" imgW="5397480" imgH="1841400" progId="Equation.DSMT4">
                  <p:embed/>
                  <p:pic>
                    <p:nvPicPr>
                      <p:cNvPr id="0" name=""/>
                      <p:cNvPicPr>
                        <a:picLocks noChangeAspect="1" noChangeArrowheads="1"/>
                      </p:cNvPicPr>
                      <p:nvPr/>
                    </p:nvPicPr>
                    <p:blipFill>
                      <a:blip r:embed="rId5"/>
                      <a:srcRect/>
                      <a:stretch>
                        <a:fillRect/>
                      </a:stretch>
                    </p:blipFill>
                    <p:spPr bwMode="auto">
                      <a:xfrm>
                        <a:off x="425299" y="585787"/>
                        <a:ext cx="6966101" cy="2309813"/>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298450616"/>
              </p:ext>
            </p:extLst>
          </p:nvPr>
        </p:nvGraphicFramePr>
        <p:xfrm>
          <a:off x="452437" y="2963862"/>
          <a:ext cx="8462963" cy="3360738"/>
        </p:xfrm>
        <a:graphic>
          <a:graphicData uri="http://schemas.openxmlformats.org/presentationml/2006/ole">
            <mc:AlternateContent xmlns:mc="http://schemas.openxmlformats.org/markup-compatibility/2006">
              <mc:Choice xmlns:v="urn:schemas-microsoft-com:vml" Requires="v">
                <p:oleObj spid="_x0000_s272451" name="数式" r:id="rId6" imgW="3606480" imgH="1473120" progId="Equation.3">
                  <p:embed/>
                </p:oleObj>
              </mc:Choice>
              <mc:Fallback>
                <p:oleObj name="数式" r:id="rId6" imgW="3606480" imgH="1473120" progId="Equation.3">
                  <p:embed/>
                  <p:pic>
                    <p:nvPicPr>
                      <p:cNvPr id="0" name=""/>
                      <p:cNvPicPr>
                        <a:picLocks noChangeAspect="1" noChangeArrowheads="1"/>
                      </p:cNvPicPr>
                      <p:nvPr/>
                    </p:nvPicPr>
                    <p:blipFill>
                      <a:blip r:embed="rId7"/>
                      <a:srcRect/>
                      <a:stretch>
                        <a:fillRect/>
                      </a:stretch>
                    </p:blipFill>
                    <p:spPr bwMode="auto">
                      <a:xfrm>
                        <a:off x="452437" y="2963862"/>
                        <a:ext cx="8462963" cy="336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228600" y="152400"/>
            <a:ext cx="8763000" cy="461665"/>
          </a:xfrm>
          <a:prstGeom prst="rect">
            <a:avLst/>
          </a:prstGeom>
          <a:noFill/>
        </p:spPr>
        <p:txBody>
          <a:bodyPr wrap="square" rtlCol="0">
            <a:spAutoFit/>
          </a:bodyPr>
          <a:lstStyle/>
          <a:p>
            <a:r>
              <a:rPr lang="en-US" sz="2400" dirty="0">
                <a:latin typeface="+mj-lt"/>
              </a:rPr>
              <a:t>Euler equations for asymmetric top -- continued</a:t>
            </a:r>
          </a:p>
        </p:txBody>
      </p:sp>
    </p:spTree>
    <p:extLst>
      <p:ext uri="{BB962C8B-B14F-4D97-AF65-F5344CB8AC3E}">
        <p14:creationId xmlns:p14="http://schemas.microsoft.com/office/powerpoint/2010/main" val="33586294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10/19/2020</a:t>
            </a:r>
            <a:endParaRPr lang="en-US" dirty="0"/>
          </a:p>
        </p:txBody>
      </p:sp>
      <p:sp>
        <p:nvSpPr>
          <p:cNvPr id="3" name="Footer Placeholder 2"/>
          <p:cNvSpPr>
            <a:spLocks noGrp="1"/>
          </p:cNvSpPr>
          <p:nvPr>
            <p:ph type="ftr" sz="quarter" idx="11"/>
          </p:nvPr>
        </p:nvSpPr>
        <p:spPr/>
        <p:txBody>
          <a:bodyPr/>
          <a:lstStyle/>
          <a:p>
            <a:r>
              <a:rPr lang="en-US"/>
              <a:t>PHY 711  Fall 2020 --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304800" y="457200"/>
            <a:ext cx="8001000" cy="830997"/>
          </a:xfrm>
          <a:prstGeom prst="rect">
            <a:avLst/>
          </a:prstGeom>
          <a:noFill/>
        </p:spPr>
        <p:txBody>
          <a:bodyPr wrap="square" rtlCol="0">
            <a:spAutoFit/>
          </a:bodyPr>
          <a:lstStyle/>
          <a:p>
            <a:r>
              <a:rPr lang="en-US" sz="2400" dirty="0">
                <a:latin typeface="+mj-lt"/>
              </a:rPr>
              <a:t>Transformation between body-fixed and inertial coordinate systems – Euler angles</a:t>
            </a:r>
          </a:p>
        </p:txBody>
      </p:sp>
      <p:sp>
        <p:nvSpPr>
          <p:cNvPr id="6" name="TextBox 5"/>
          <p:cNvSpPr txBox="1"/>
          <p:nvPr/>
        </p:nvSpPr>
        <p:spPr>
          <a:xfrm>
            <a:off x="152400" y="5638800"/>
            <a:ext cx="6477000" cy="457200"/>
          </a:xfrm>
          <a:prstGeom prst="rect">
            <a:avLst/>
          </a:prstGeom>
          <a:noFill/>
        </p:spPr>
        <p:txBody>
          <a:bodyPr wrap="square" rtlCol="0">
            <a:spAutoFit/>
          </a:bodyPr>
          <a:lstStyle/>
          <a:p>
            <a:r>
              <a:rPr lang="en-US" sz="2400" dirty="0">
                <a:latin typeface="+mj-lt"/>
                <a:hlinkClick r:id="rId3"/>
              </a:rPr>
              <a:t>http://en.wikipedia.org/wiki/Euler_angles</a:t>
            </a:r>
            <a:endParaRPr lang="en-US" sz="2400" dirty="0">
              <a:latin typeface="+mj-lt"/>
            </a:endParaRPr>
          </a:p>
        </p:txBody>
      </p:sp>
      <p:sp>
        <p:nvSpPr>
          <p:cNvPr id="7" name="TextBox 6"/>
          <p:cNvSpPr txBox="1"/>
          <p:nvPr/>
        </p:nvSpPr>
        <p:spPr>
          <a:xfrm>
            <a:off x="2027767" y="1447800"/>
            <a:ext cx="3429000" cy="457200"/>
          </a:xfrm>
          <a:prstGeom prst="rect">
            <a:avLst/>
          </a:prstGeom>
          <a:noFill/>
        </p:spPr>
        <p:txBody>
          <a:bodyPr wrap="square" rtlCol="0">
            <a:spAutoFit/>
          </a:bodyPr>
          <a:lstStyle/>
          <a:p>
            <a:r>
              <a:rPr lang="en-US" sz="2400" b="1" dirty="0">
                <a:solidFill>
                  <a:srgbClr val="00B0F0"/>
                </a:solidFill>
                <a:latin typeface="+mj-lt"/>
              </a:rPr>
              <a:t>inertial</a:t>
            </a:r>
          </a:p>
        </p:txBody>
      </p:sp>
      <p:grpSp>
        <p:nvGrpSpPr>
          <p:cNvPr id="22" name="Group 21"/>
          <p:cNvGrpSpPr/>
          <p:nvPr/>
        </p:nvGrpSpPr>
        <p:grpSpPr>
          <a:xfrm>
            <a:off x="228600" y="1447800"/>
            <a:ext cx="3589868" cy="3863340"/>
            <a:chOff x="228600" y="1447800"/>
            <a:chExt cx="3589868" cy="3863340"/>
          </a:xfrm>
        </p:grpSpPr>
        <p:pic>
          <p:nvPicPr>
            <p:cNvPr id="240642" name="Picture 2" descr="http://upload.wikimedia.org/wikipedia/commons/thumb/a/a1/Eulerangles.svg/300px-Eulerangles.svg.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1447800"/>
              <a:ext cx="3429000" cy="386334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228600" y="2133600"/>
              <a:ext cx="3429000" cy="457200"/>
            </a:xfrm>
            <a:prstGeom prst="rect">
              <a:avLst/>
            </a:prstGeom>
            <a:noFill/>
          </p:spPr>
          <p:txBody>
            <a:bodyPr wrap="square" rtlCol="0">
              <a:spAutoFit/>
            </a:bodyPr>
            <a:lstStyle/>
            <a:p>
              <a:r>
                <a:rPr lang="en-US" sz="2400" b="1" dirty="0">
                  <a:solidFill>
                    <a:srgbClr val="FF0000"/>
                  </a:solidFill>
                  <a:latin typeface="+mj-lt"/>
                </a:rPr>
                <a:t>body</a:t>
              </a:r>
            </a:p>
          </p:txBody>
        </p:sp>
        <p:sp>
          <p:nvSpPr>
            <p:cNvPr id="8" name="TextBox 7"/>
            <p:cNvSpPr txBox="1"/>
            <p:nvPr/>
          </p:nvSpPr>
          <p:spPr>
            <a:xfrm>
              <a:off x="1524000" y="4267200"/>
              <a:ext cx="361950" cy="457200"/>
            </a:xfrm>
            <a:prstGeom prst="rect">
              <a:avLst/>
            </a:prstGeom>
            <a:noFill/>
          </p:spPr>
          <p:txBody>
            <a:bodyPr wrap="square" rtlCol="0">
              <a:spAutoFit/>
            </a:bodyPr>
            <a:lstStyle/>
            <a:p>
              <a:r>
                <a:rPr lang="en-US" sz="2400" b="1" dirty="0">
                  <a:solidFill>
                    <a:srgbClr val="00B0F0"/>
                  </a:solidFill>
                  <a:latin typeface="+mj-lt"/>
                </a:rPr>
                <a:t>y</a:t>
              </a:r>
            </a:p>
          </p:txBody>
        </p:sp>
        <p:cxnSp>
          <p:nvCxnSpPr>
            <p:cNvPr id="11" name="Straight Arrow Connector 10"/>
            <p:cNvCxnSpPr/>
            <p:nvPr/>
          </p:nvCxnSpPr>
          <p:spPr>
            <a:xfrm flipH="1">
              <a:off x="304800" y="3810000"/>
              <a:ext cx="1638300" cy="0"/>
            </a:xfrm>
            <a:prstGeom prst="straightConnector1">
              <a:avLst/>
            </a:prstGeom>
            <a:ln w="2540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57200" y="3352800"/>
              <a:ext cx="361950" cy="457200"/>
            </a:xfrm>
            <a:prstGeom prst="rect">
              <a:avLst/>
            </a:prstGeom>
            <a:solidFill>
              <a:schemeClr val="bg1"/>
            </a:solidFill>
          </p:spPr>
          <p:txBody>
            <a:bodyPr wrap="square" rtlCol="0">
              <a:spAutoFit/>
            </a:bodyPr>
            <a:lstStyle/>
            <a:p>
              <a:r>
                <a:rPr lang="en-US" sz="2400" b="1" dirty="0">
                  <a:solidFill>
                    <a:srgbClr val="00B0F0"/>
                  </a:solidFill>
                  <a:latin typeface="+mj-lt"/>
                </a:rPr>
                <a:t>x</a:t>
              </a:r>
            </a:p>
          </p:txBody>
        </p:sp>
        <p:sp>
          <p:nvSpPr>
            <p:cNvPr id="14" name="TextBox 13"/>
            <p:cNvSpPr txBox="1"/>
            <p:nvPr/>
          </p:nvSpPr>
          <p:spPr>
            <a:xfrm>
              <a:off x="2971801" y="3657600"/>
              <a:ext cx="846667" cy="457200"/>
            </a:xfrm>
            <a:prstGeom prst="rect">
              <a:avLst/>
            </a:prstGeom>
            <a:solidFill>
              <a:schemeClr val="bg1"/>
            </a:solidFill>
          </p:spPr>
          <p:txBody>
            <a:bodyPr wrap="square" rtlCol="0">
              <a:spAutoFit/>
            </a:bodyPr>
            <a:lstStyle/>
            <a:p>
              <a:r>
                <a:rPr lang="en-US" sz="2400" b="1" dirty="0">
                  <a:solidFill>
                    <a:srgbClr val="FF0000"/>
                  </a:solidFill>
                  <a:latin typeface="+mj-lt"/>
                </a:rPr>
                <a:t>y</a:t>
              </a:r>
            </a:p>
          </p:txBody>
        </p:sp>
        <p:cxnSp>
          <p:nvCxnSpPr>
            <p:cNvPr id="15" name="Straight Arrow Connector 14"/>
            <p:cNvCxnSpPr/>
            <p:nvPr/>
          </p:nvCxnSpPr>
          <p:spPr>
            <a:xfrm flipH="1">
              <a:off x="1295400" y="4724400"/>
              <a:ext cx="228600" cy="58674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009650" y="4648200"/>
              <a:ext cx="361950" cy="457200"/>
            </a:xfrm>
            <a:prstGeom prst="rect">
              <a:avLst/>
            </a:prstGeom>
            <a:solidFill>
              <a:schemeClr val="bg1"/>
            </a:solidFill>
          </p:spPr>
          <p:txBody>
            <a:bodyPr wrap="square" rtlCol="0">
              <a:spAutoFit/>
            </a:bodyPr>
            <a:lstStyle/>
            <a:p>
              <a:r>
                <a:rPr lang="en-US" sz="2400" b="1" dirty="0">
                  <a:solidFill>
                    <a:srgbClr val="FF0000"/>
                  </a:solidFill>
                  <a:latin typeface="+mj-lt"/>
                </a:rPr>
                <a:t>x</a:t>
              </a:r>
            </a:p>
          </p:txBody>
        </p:sp>
        <p:cxnSp>
          <p:nvCxnSpPr>
            <p:cNvPr id="18" name="Straight Arrow Connector 17"/>
            <p:cNvCxnSpPr/>
            <p:nvPr/>
          </p:nvCxnSpPr>
          <p:spPr>
            <a:xfrm flipV="1">
              <a:off x="1943100" y="2362200"/>
              <a:ext cx="647700" cy="1371600"/>
            </a:xfrm>
            <a:prstGeom prst="straightConnector1">
              <a:avLst/>
            </a:prstGeom>
            <a:ln w="635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2514600" y="2057400"/>
              <a:ext cx="3048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458773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10/19/2020</a:t>
            </a:r>
            <a:endParaRPr lang="en-US" dirty="0"/>
          </a:p>
        </p:txBody>
      </p:sp>
      <p:sp>
        <p:nvSpPr>
          <p:cNvPr id="3" name="Footer Placeholder 2"/>
          <p:cNvSpPr>
            <a:spLocks noGrp="1"/>
          </p:cNvSpPr>
          <p:nvPr>
            <p:ph type="ftr" sz="quarter" idx="11"/>
          </p:nvPr>
        </p:nvSpPr>
        <p:spPr/>
        <p:txBody>
          <a:bodyPr/>
          <a:lstStyle/>
          <a:p>
            <a:r>
              <a:rPr lang="en-US"/>
              <a:t>PHY 711  Fall 2020 --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2420847124"/>
              </p:ext>
            </p:extLst>
          </p:nvPr>
        </p:nvGraphicFramePr>
        <p:xfrm>
          <a:off x="1648883" y="930804"/>
          <a:ext cx="387350" cy="550863"/>
        </p:xfrm>
        <a:graphic>
          <a:graphicData uri="http://schemas.openxmlformats.org/presentationml/2006/ole">
            <mc:AlternateContent xmlns:mc="http://schemas.openxmlformats.org/markup-compatibility/2006">
              <mc:Choice xmlns:v="urn:schemas-microsoft-com:vml" Requires="v">
                <p:oleObj spid="_x0000_s273564" name="数式" r:id="rId4" imgW="164880" imgH="241200" progId="Equation.3">
                  <p:embed/>
                </p:oleObj>
              </mc:Choice>
              <mc:Fallback>
                <p:oleObj name="数式" r:id="rId4" imgW="164880" imgH="241200" progId="Equation.3">
                  <p:embed/>
                  <p:pic>
                    <p:nvPicPr>
                      <p:cNvPr id="0" name=""/>
                      <p:cNvPicPr>
                        <a:picLocks noChangeAspect="1" noChangeArrowheads="1"/>
                      </p:cNvPicPr>
                      <p:nvPr/>
                    </p:nvPicPr>
                    <p:blipFill>
                      <a:blip r:embed="rId5"/>
                      <a:srcRect/>
                      <a:stretch>
                        <a:fillRect/>
                      </a:stretch>
                    </p:blipFill>
                    <p:spPr bwMode="auto">
                      <a:xfrm>
                        <a:off x="1648883" y="930804"/>
                        <a:ext cx="38735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18" name="Group 17"/>
          <p:cNvGrpSpPr/>
          <p:nvPr/>
        </p:nvGrpSpPr>
        <p:grpSpPr>
          <a:xfrm>
            <a:off x="304800" y="1447800"/>
            <a:ext cx="3513668" cy="3863340"/>
            <a:chOff x="304800" y="1447800"/>
            <a:chExt cx="3513668" cy="3863340"/>
          </a:xfrm>
        </p:grpSpPr>
        <p:pic>
          <p:nvPicPr>
            <p:cNvPr id="19" name="Picture 2" descr="http://upload.wikimedia.org/wikipedia/commons/thumb/a/a1/Eulerangles.svg/300px-Eulerangles.svg.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 y="1447800"/>
              <a:ext cx="3429000" cy="3863340"/>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p:cNvSpPr txBox="1"/>
            <p:nvPr/>
          </p:nvSpPr>
          <p:spPr>
            <a:xfrm>
              <a:off x="1524000" y="4267200"/>
              <a:ext cx="361950" cy="457200"/>
            </a:xfrm>
            <a:prstGeom prst="rect">
              <a:avLst/>
            </a:prstGeom>
            <a:noFill/>
          </p:spPr>
          <p:txBody>
            <a:bodyPr wrap="square" rtlCol="0">
              <a:spAutoFit/>
            </a:bodyPr>
            <a:lstStyle/>
            <a:p>
              <a:r>
                <a:rPr lang="en-US" sz="2400" b="1" dirty="0">
                  <a:solidFill>
                    <a:srgbClr val="00B0F0"/>
                  </a:solidFill>
                  <a:latin typeface="+mj-lt"/>
                </a:rPr>
                <a:t>y</a:t>
              </a:r>
            </a:p>
          </p:txBody>
        </p:sp>
        <p:cxnSp>
          <p:nvCxnSpPr>
            <p:cNvPr id="22" name="Straight Arrow Connector 21"/>
            <p:cNvCxnSpPr/>
            <p:nvPr/>
          </p:nvCxnSpPr>
          <p:spPr>
            <a:xfrm flipH="1">
              <a:off x="304800" y="3810000"/>
              <a:ext cx="1638300" cy="0"/>
            </a:xfrm>
            <a:prstGeom prst="straightConnector1">
              <a:avLst/>
            </a:prstGeom>
            <a:ln w="2540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457200" y="3352800"/>
              <a:ext cx="361950" cy="457200"/>
            </a:xfrm>
            <a:prstGeom prst="rect">
              <a:avLst/>
            </a:prstGeom>
            <a:solidFill>
              <a:schemeClr val="bg1"/>
            </a:solidFill>
          </p:spPr>
          <p:txBody>
            <a:bodyPr wrap="square" rtlCol="0">
              <a:spAutoFit/>
            </a:bodyPr>
            <a:lstStyle/>
            <a:p>
              <a:r>
                <a:rPr lang="en-US" sz="2400" b="1" dirty="0">
                  <a:solidFill>
                    <a:srgbClr val="00B0F0"/>
                  </a:solidFill>
                  <a:latin typeface="+mj-lt"/>
                </a:rPr>
                <a:t>x</a:t>
              </a:r>
            </a:p>
          </p:txBody>
        </p:sp>
        <p:sp>
          <p:nvSpPr>
            <p:cNvPr id="24" name="TextBox 23"/>
            <p:cNvSpPr txBox="1"/>
            <p:nvPr/>
          </p:nvSpPr>
          <p:spPr>
            <a:xfrm>
              <a:off x="2971801" y="3657600"/>
              <a:ext cx="846667" cy="457200"/>
            </a:xfrm>
            <a:prstGeom prst="rect">
              <a:avLst/>
            </a:prstGeom>
            <a:solidFill>
              <a:schemeClr val="bg1"/>
            </a:solidFill>
          </p:spPr>
          <p:txBody>
            <a:bodyPr wrap="square" rtlCol="0">
              <a:spAutoFit/>
            </a:bodyPr>
            <a:lstStyle/>
            <a:p>
              <a:r>
                <a:rPr lang="en-US" sz="2400" b="1" dirty="0">
                  <a:solidFill>
                    <a:srgbClr val="FF0000"/>
                  </a:solidFill>
                  <a:latin typeface="+mj-lt"/>
                </a:rPr>
                <a:t>y</a:t>
              </a:r>
            </a:p>
          </p:txBody>
        </p:sp>
        <p:cxnSp>
          <p:nvCxnSpPr>
            <p:cNvPr id="25" name="Straight Arrow Connector 24"/>
            <p:cNvCxnSpPr/>
            <p:nvPr/>
          </p:nvCxnSpPr>
          <p:spPr>
            <a:xfrm flipH="1">
              <a:off x="1295400" y="4724400"/>
              <a:ext cx="228600" cy="58674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009650" y="4648200"/>
              <a:ext cx="361950" cy="457200"/>
            </a:xfrm>
            <a:prstGeom prst="rect">
              <a:avLst/>
            </a:prstGeom>
            <a:solidFill>
              <a:schemeClr val="bg1"/>
            </a:solidFill>
          </p:spPr>
          <p:txBody>
            <a:bodyPr wrap="square" rtlCol="0">
              <a:spAutoFit/>
            </a:bodyPr>
            <a:lstStyle/>
            <a:p>
              <a:r>
                <a:rPr lang="en-US" sz="2400" b="1" dirty="0">
                  <a:solidFill>
                    <a:srgbClr val="FF0000"/>
                  </a:solidFill>
                  <a:latin typeface="+mj-lt"/>
                </a:rPr>
                <a:t>x</a:t>
              </a:r>
            </a:p>
          </p:txBody>
        </p:sp>
        <p:cxnSp>
          <p:nvCxnSpPr>
            <p:cNvPr id="27" name="Straight Arrow Connector 26"/>
            <p:cNvCxnSpPr/>
            <p:nvPr/>
          </p:nvCxnSpPr>
          <p:spPr>
            <a:xfrm flipV="1">
              <a:off x="1943100" y="2362200"/>
              <a:ext cx="647700" cy="1371600"/>
            </a:xfrm>
            <a:prstGeom prst="straightConnector1">
              <a:avLst/>
            </a:prstGeom>
            <a:ln w="635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2514600" y="2057400"/>
              <a:ext cx="3048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29" name="Object 28"/>
          <p:cNvGraphicFramePr>
            <a:graphicFrameLocks noChangeAspect="1"/>
          </p:cNvGraphicFramePr>
          <p:nvPr>
            <p:extLst>
              <p:ext uri="{D42A27DB-BD31-4B8C-83A1-F6EECF244321}">
                <p14:modId xmlns:p14="http://schemas.microsoft.com/office/powerpoint/2010/main" val="2415404574"/>
              </p:ext>
            </p:extLst>
          </p:nvPr>
        </p:nvGraphicFramePr>
        <p:xfrm>
          <a:off x="3048000" y="4721225"/>
          <a:ext cx="387350" cy="522288"/>
        </p:xfrm>
        <a:graphic>
          <a:graphicData uri="http://schemas.openxmlformats.org/presentationml/2006/ole">
            <mc:AlternateContent xmlns:mc="http://schemas.openxmlformats.org/markup-compatibility/2006">
              <mc:Choice xmlns:v="urn:schemas-microsoft-com:vml" Requires="v">
                <p:oleObj spid="_x0000_s273565" name="数式" r:id="rId7" imgW="164880" imgH="228600" progId="Equation.3">
                  <p:embed/>
                </p:oleObj>
              </mc:Choice>
              <mc:Fallback>
                <p:oleObj name="数式" r:id="rId7" imgW="164880" imgH="228600" progId="Equation.3">
                  <p:embed/>
                  <p:pic>
                    <p:nvPicPr>
                      <p:cNvPr id="0" name=""/>
                      <p:cNvPicPr>
                        <a:picLocks noChangeAspect="1" noChangeArrowheads="1"/>
                      </p:cNvPicPr>
                      <p:nvPr/>
                    </p:nvPicPr>
                    <p:blipFill>
                      <a:blip r:embed="rId8"/>
                      <a:srcRect/>
                      <a:stretch>
                        <a:fillRect/>
                      </a:stretch>
                    </p:blipFill>
                    <p:spPr bwMode="auto">
                      <a:xfrm>
                        <a:off x="3048000" y="4721225"/>
                        <a:ext cx="38735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 name="Object 29"/>
          <p:cNvGraphicFramePr>
            <a:graphicFrameLocks noChangeAspect="1"/>
          </p:cNvGraphicFramePr>
          <p:nvPr>
            <p:extLst>
              <p:ext uri="{D42A27DB-BD31-4B8C-83A1-F6EECF244321}">
                <p14:modId xmlns:p14="http://schemas.microsoft.com/office/powerpoint/2010/main" val="4289932955"/>
              </p:ext>
            </p:extLst>
          </p:nvPr>
        </p:nvGraphicFramePr>
        <p:xfrm>
          <a:off x="152400" y="2801937"/>
          <a:ext cx="387350" cy="550863"/>
        </p:xfrm>
        <a:graphic>
          <a:graphicData uri="http://schemas.openxmlformats.org/presentationml/2006/ole">
            <mc:AlternateContent xmlns:mc="http://schemas.openxmlformats.org/markup-compatibility/2006">
              <mc:Choice xmlns:v="urn:schemas-microsoft-com:vml" Requires="v">
                <p:oleObj spid="_x0000_s273566" name="数式" r:id="rId9" imgW="164880" imgH="241200" progId="Equation.3">
                  <p:embed/>
                </p:oleObj>
              </mc:Choice>
              <mc:Fallback>
                <p:oleObj name="数式" r:id="rId9" imgW="164880" imgH="241200" progId="Equation.3">
                  <p:embed/>
                  <p:pic>
                    <p:nvPicPr>
                      <p:cNvPr id="0" name=""/>
                      <p:cNvPicPr>
                        <a:picLocks noChangeAspect="1" noChangeArrowheads="1"/>
                      </p:cNvPicPr>
                      <p:nvPr/>
                    </p:nvPicPr>
                    <p:blipFill>
                      <a:blip r:embed="rId10"/>
                      <a:srcRect/>
                      <a:stretch>
                        <a:fillRect/>
                      </a:stretch>
                    </p:blipFill>
                    <p:spPr bwMode="auto">
                      <a:xfrm>
                        <a:off x="152400" y="2801937"/>
                        <a:ext cx="38735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1" name="Object 30"/>
          <p:cNvGraphicFramePr>
            <a:graphicFrameLocks noChangeAspect="1"/>
          </p:cNvGraphicFramePr>
          <p:nvPr>
            <p:extLst>
              <p:ext uri="{D42A27DB-BD31-4B8C-83A1-F6EECF244321}">
                <p14:modId xmlns:p14="http://schemas.microsoft.com/office/powerpoint/2010/main" val="2710929921"/>
              </p:ext>
            </p:extLst>
          </p:nvPr>
        </p:nvGraphicFramePr>
        <p:xfrm>
          <a:off x="4191000" y="2010569"/>
          <a:ext cx="3128962" cy="550862"/>
        </p:xfrm>
        <a:graphic>
          <a:graphicData uri="http://schemas.openxmlformats.org/presentationml/2006/ole">
            <mc:AlternateContent xmlns:mc="http://schemas.openxmlformats.org/markup-compatibility/2006">
              <mc:Choice xmlns:v="urn:schemas-microsoft-com:vml" Requires="v">
                <p:oleObj spid="_x0000_s273567" name="数式" r:id="rId11" imgW="1333440" imgH="241200" progId="Equation.3">
                  <p:embed/>
                </p:oleObj>
              </mc:Choice>
              <mc:Fallback>
                <p:oleObj name="数式" r:id="rId11" imgW="1333440" imgH="241200" progId="Equation.3">
                  <p:embed/>
                  <p:pic>
                    <p:nvPicPr>
                      <p:cNvPr id="0" name=""/>
                      <p:cNvPicPr>
                        <a:picLocks noChangeAspect="1" noChangeArrowheads="1"/>
                      </p:cNvPicPr>
                      <p:nvPr/>
                    </p:nvPicPr>
                    <p:blipFill>
                      <a:blip r:embed="rId12"/>
                      <a:srcRect/>
                      <a:stretch>
                        <a:fillRect/>
                      </a:stretch>
                    </p:blipFill>
                    <p:spPr bwMode="auto">
                      <a:xfrm>
                        <a:off x="4191000" y="2010569"/>
                        <a:ext cx="3128962" cy="55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2" name="TextBox 31"/>
          <p:cNvSpPr txBox="1"/>
          <p:nvPr/>
        </p:nvSpPr>
        <p:spPr>
          <a:xfrm>
            <a:off x="3818468" y="3379470"/>
            <a:ext cx="4868332" cy="830997"/>
          </a:xfrm>
          <a:prstGeom prst="rect">
            <a:avLst/>
          </a:prstGeom>
          <a:noFill/>
        </p:spPr>
        <p:txBody>
          <a:bodyPr wrap="square" rtlCol="0">
            <a:spAutoFit/>
          </a:bodyPr>
          <a:lstStyle/>
          <a:p>
            <a:r>
              <a:rPr lang="en-US" sz="2400" dirty="0">
                <a:latin typeface="+mj-lt"/>
              </a:rPr>
              <a:t>Need to express all components in body-fixed frame:</a:t>
            </a:r>
          </a:p>
        </p:txBody>
      </p:sp>
      <p:graphicFrame>
        <p:nvGraphicFramePr>
          <p:cNvPr id="20" name="Object 19"/>
          <p:cNvGraphicFramePr>
            <a:graphicFrameLocks noChangeAspect="1"/>
          </p:cNvGraphicFramePr>
          <p:nvPr>
            <p:extLst>
              <p:ext uri="{D42A27DB-BD31-4B8C-83A1-F6EECF244321}">
                <p14:modId xmlns:p14="http://schemas.microsoft.com/office/powerpoint/2010/main" val="2258274159"/>
              </p:ext>
            </p:extLst>
          </p:nvPr>
        </p:nvGraphicFramePr>
        <p:xfrm>
          <a:off x="4438650" y="4451823"/>
          <a:ext cx="3797299" cy="600438"/>
        </p:xfrm>
        <a:graphic>
          <a:graphicData uri="http://schemas.openxmlformats.org/presentationml/2006/ole">
            <mc:AlternateContent xmlns:mc="http://schemas.openxmlformats.org/markup-compatibility/2006">
              <mc:Choice xmlns:v="urn:schemas-microsoft-com:vml" Requires="v">
                <p:oleObj spid="_x0000_s273568" name="Equation" r:id="rId13" imgW="2031840" imgH="330120" progId="Equation.DSMT4">
                  <p:embed/>
                </p:oleObj>
              </mc:Choice>
              <mc:Fallback>
                <p:oleObj name="Equation" r:id="rId13" imgW="2031840" imgH="330120" progId="Equation.DSMT4">
                  <p:embed/>
                  <p:pic>
                    <p:nvPicPr>
                      <p:cNvPr id="0" name=""/>
                      <p:cNvPicPr>
                        <a:picLocks noChangeAspect="1" noChangeArrowheads="1"/>
                      </p:cNvPicPr>
                      <p:nvPr/>
                    </p:nvPicPr>
                    <p:blipFill>
                      <a:blip r:embed="rId14"/>
                      <a:srcRect/>
                      <a:stretch>
                        <a:fillRect/>
                      </a:stretch>
                    </p:blipFill>
                    <p:spPr bwMode="auto">
                      <a:xfrm>
                        <a:off x="4438650" y="4451823"/>
                        <a:ext cx="3797299" cy="60043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451305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10/19/2020</a:t>
            </a:r>
            <a:endParaRPr lang="en-US" dirty="0"/>
          </a:p>
        </p:txBody>
      </p:sp>
      <p:sp>
        <p:nvSpPr>
          <p:cNvPr id="3" name="Footer Placeholder 2"/>
          <p:cNvSpPr>
            <a:spLocks noGrp="1"/>
          </p:cNvSpPr>
          <p:nvPr>
            <p:ph type="ftr" sz="quarter" idx="11"/>
          </p:nvPr>
        </p:nvSpPr>
        <p:spPr/>
        <p:txBody>
          <a:bodyPr/>
          <a:lstStyle/>
          <a:p>
            <a:r>
              <a:rPr lang="en-US"/>
              <a:t>PHY 711  Fall 2020 --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3316275807"/>
              </p:ext>
            </p:extLst>
          </p:nvPr>
        </p:nvGraphicFramePr>
        <p:xfrm>
          <a:off x="1648883" y="930804"/>
          <a:ext cx="387350" cy="550863"/>
        </p:xfrm>
        <a:graphic>
          <a:graphicData uri="http://schemas.openxmlformats.org/presentationml/2006/ole">
            <mc:AlternateContent xmlns:mc="http://schemas.openxmlformats.org/markup-compatibility/2006">
              <mc:Choice xmlns:v="urn:schemas-microsoft-com:vml" Requires="v">
                <p:oleObj spid="_x0000_s274589" name="数式" r:id="rId4" imgW="164880" imgH="241200" progId="Equation.3">
                  <p:embed/>
                </p:oleObj>
              </mc:Choice>
              <mc:Fallback>
                <p:oleObj name="数式" r:id="rId4" imgW="164880" imgH="241200" progId="Equation.3">
                  <p:embed/>
                  <p:pic>
                    <p:nvPicPr>
                      <p:cNvPr id="0" name=""/>
                      <p:cNvPicPr>
                        <a:picLocks noChangeAspect="1" noChangeArrowheads="1"/>
                      </p:cNvPicPr>
                      <p:nvPr/>
                    </p:nvPicPr>
                    <p:blipFill>
                      <a:blip r:embed="rId5"/>
                      <a:srcRect/>
                      <a:stretch>
                        <a:fillRect/>
                      </a:stretch>
                    </p:blipFill>
                    <p:spPr bwMode="auto">
                      <a:xfrm>
                        <a:off x="1648883" y="930804"/>
                        <a:ext cx="38735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18" name="Group 17"/>
          <p:cNvGrpSpPr/>
          <p:nvPr/>
        </p:nvGrpSpPr>
        <p:grpSpPr>
          <a:xfrm>
            <a:off x="304800" y="1447800"/>
            <a:ext cx="3513668" cy="3863340"/>
            <a:chOff x="304800" y="1447800"/>
            <a:chExt cx="3513668" cy="3863340"/>
          </a:xfrm>
        </p:grpSpPr>
        <p:pic>
          <p:nvPicPr>
            <p:cNvPr id="19" name="Picture 2" descr="http://upload.wikimedia.org/wikipedia/commons/thumb/a/a1/Eulerangles.svg/300px-Eulerangles.svg.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 y="1447800"/>
              <a:ext cx="3429000" cy="3863340"/>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p:cNvSpPr txBox="1"/>
            <p:nvPr/>
          </p:nvSpPr>
          <p:spPr>
            <a:xfrm>
              <a:off x="1524000" y="4267200"/>
              <a:ext cx="361950" cy="457200"/>
            </a:xfrm>
            <a:prstGeom prst="rect">
              <a:avLst/>
            </a:prstGeom>
            <a:noFill/>
          </p:spPr>
          <p:txBody>
            <a:bodyPr wrap="square" rtlCol="0">
              <a:spAutoFit/>
            </a:bodyPr>
            <a:lstStyle/>
            <a:p>
              <a:r>
                <a:rPr lang="en-US" sz="2400" b="1" dirty="0">
                  <a:solidFill>
                    <a:srgbClr val="00B0F0"/>
                  </a:solidFill>
                  <a:latin typeface="+mj-lt"/>
                </a:rPr>
                <a:t>y</a:t>
              </a:r>
            </a:p>
          </p:txBody>
        </p:sp>
        <p:cxnSp>
          <p:nvCxnSpPr>
            <p:cNvPr id="22" name="Straight Arrow Connector 21"/>
            <p:cNvCxnSpPr/>
            <p:nvPr/>
          </p:nvCxnSpPr>
          <p:spPr>
            <a:xfrm flipH="1">
              <a:off x="304800" y="3810000"/>
              <a:ext cx="1638300" cy="0"/>
            </a:xfrm>
            <a:prstGeom prst="straightConnector1">
              <a:avLst/>
            </a:prstGeom>
            <a:ln w="2540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457200" y="3352800"/>
              <a:ext cx="361950" cy="457200"/>
            </a:xfrm>
            <a:prstGeom prst="rect">
              <a:avLst/>
            </a:prstGeom>
            <a:solidFill>
              <a:schemeClr val="bg1"/>
            </a:solidFill>
          </p:spPr>
          <p:txBody>
            <a:bodyPr wrap="square" rtlCol="0">
              <a:spAutoFit/>
            </a:bodyPr>
            <a:lstStyle/>
            <a:p>
              <a:r>
                <a:rPr lang="en-US" sz="2400" b="1" dirty="0">
                  <a:solidFill>
                    <a:srgbClr val="00B0F0"/>
                  </a:solidFill>
                  <a:latin typeface="+mj-lt"/>
                </a:rPr>
                <a:t>x</a:t>
              </a:r>
            </a:p>
          </p:txBody>
        </p:sp>
        <p:sp>
          <p:nvSpPr>
            <p:cNvPr id="24" name="TextBox 23"/>
            <p:cNvSpPr txBox="1"/>
            <p:nvPr/>
          </p:nvSpPr>
          <p:spPr>
            <a:xfrm>
              <a:off x="2971801" y="3657600"/>
              <a:ext cx="846667" cy="457200"/>
            </a:xfrm>
            <a:prstGeom prst="rect">
              <a:avLst/>
            </a:prstGeom>
            <a:solidFill>
              <a:schemeClr val="bg1"/>
            </a:solidFill>
          </p:spPr>
          <p:txBody>
            <a:bodyPr wrap="square" rtlCol="0">
              <a:spAutoFit/>
            </a:bodyPr>
            <a:lstStyle/>
            <a:p>
              <a:r>
                <a:rPr lang="en-US" sz="2400" b="1" dirty="0">
                  <a:solidFill>
                    <a:srgbClr val="FF0000"/>
                  </a:solidFill>
                  <a:latin typeface="+mj-lt"/>
                </a:rPr>
                <a:t>y</a:t>
              </a:r>
            </a:p>
          </p:txBody>
        </p:sp>
        <p:cxnSp>
          <p:nvCxnSpPr>
            <p:cNvPr id="25" name="Straight Arrow Connector 24"/>
            <p:cNvCxnSpPr/>
            <p:nvPr/>
          </p:nvCxnSpPr>
          <p:spPr>
            <a:xfrm flipH="1">
              <a:off x="1295400" y="4724400"/>
              <a:ext cx="228600" cy="58674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009650" y="4648200"/>
              <a:ext cx="361950" cy="457200"/>
            </a:xfrm>
            <a:prstGeom prst="rect">
              <a:avLst/>
            </a:prstGeom>
            <a:solidFill>
              <a:schemeClr val="bg1"/>
            </a:solidFill>
          </p:spPr>
          <p:txBody>
            <a:bodyPr wrap="square" rtlCol="0">
              <a:spAutoFit/>
            </a:bodyPr>
            <a:lstStyle/>
            <a:p>
              <a:r>
                <a:rPr lang="en-US" sz="2400" b="1" dirty="0">
                  <a:solidFill>
                    <a:srgbClr val="FF0000"/>
                  </a:solidFill>
                  <a:latin typeface="+mj-lt"/>
                </a:rPr>
                <a:t>x</a:t>
              </a:r>
            </a:p>
          </p:txBody>
        </p:sp>
        <p:cxnSp>
          <p:nvCxnSpPr>
            <p:cNvPr id="27" name="Straight Arrow Connector 26"/>
            <p:cNvCxnSpPr/>
            <p:nvPr/>
          </p:nvCxnSpPr>
          <p:spPr>
            <a:xfrm flipV="1">
              <a:off x="1943100" y="2362200"/>
              <a:ext cx="647700" cy="1371600"/>
            </a:xfrm>
            <a:prstGeom prst="straightConnector1">
              <a:avLst/>
            </a:prstGeom>
            <a:ln w="635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2514600" y="2057400"/>
              <a:ext cx="3048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29" name="Object 28"/>
          <p:cNvGraphicFramePr>
            <a:graphicFrameLocks noChangeAspect="1"/>
          </p:cNvGraphicFramePr>
          <p:nvPr>
            <p:extLst>
              <p:ext uri="{D42A27DB-BD31-4B8C-83A1-F6EECF244321}">
                <p14:modId xmlns:p14="http://schemas.microsoft.com/office/powerpoint/2010/main" val="3270603845"/>
              </p:ext>
            </p:extLst>
          </p:nvPr>
        </p:nvGraphicFramePr>
        <p:xfrm>
          <a:off x="3048000" y="4721225"/>
          <a:ext cx="387350" cy="522288"/>
        </p:xfrm>
        <a:graphic>
          <a:graphicData uri="http://schemas.openxmlformats.org/presentationml/2006/ole">
            <mc:AlternateContent xmlns:mc="http://schemas.openxmlformats.org/markup-compatibility/2006">
              <mc:Choice xmlns:v="urn:schemas-microsoft-com:vml" Requires="v">
                <p:oleObj spid="_x0000_s274590" name="数式" r:id="rId7" imgW="164880" imgH="228600" progId="Equation.3">
                  <p:embed/>
                </p:oleObj>
              </mc:Choice>
              <mc:Fallback>
                <p:oleObj name="数式" r:id="rId7" imgW="164880" imgH="228600" progId="Equation.3">
                  <p:embed/>
                  <p:pic>
                    <p:nvPicPr>
                      <p:cNvPr id="0" name=""/>
                      <p:cNvPicPr>
                        <a:picLocks noChangeAspect="1" noChangeArrowheads="1"/>
                      </p:cNvPicPr>
                      <p:nvPr/>
                    </p:nvPicPr>
                    <p:blipFill>
                      <a:blip r:embed="rId8"/>
                      <a:srcRect/>
                      <a:stretch>
                        <a:fillRect/>
                      </a:stretch>
                    </p:blipFill>
                    <p:spPr bwMode="auto">
                      <a:xfrm>
                        <a:off x="3048000" y="4721225"/>
                        <a:ext cx="38735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 name="Object 29"/>
          <p:cNvGraphicFramePr>
            <a:graphicFrameLocks noChangeAspect="1"/>
          </p:cNvGraphicFramePr>
          <p:nvPr>
            <p:extLst>
              <p:ext uri="{D42A27DB-BD31-4B8C-83A1-F6EECF244321}">
                <p14:modId xmlns:p14="http://schemas.microsoft.com/office/powerpoint/2010/main" val="4154460319"/>
              </p:ext>
            </p:extLst>
          </p:nvPr>
        </p:nvGraphicFramePr>
        <p:xfrm>
          <a:off x="152400" y="2801937"/>
          <a:ext cx="387350" cy="550863"/>
        </p:xfrm>
        <a:graphic>
          <a:graphicData uri="http://schemas.openxmlformats.org/presentationml/2006/ole">
            <mc:AlternateContent xmlns:mc="http://schemas.openxmlformats.org/markup-compatibility/2006">
              <mc:Choice xmlns:v="urn:schemas-microsoft-com:vml" Requires="v">
                <p:oleObj spid="_x0000_s274591" name="数式" r:id="rId9" imgW="164880" imgH="241200" progId="Equation.3">
                  <p:embed/>
                </p:oleObj>
              </mc:Choice>
              <mc:Fallback>
                <p:oleObj name="数式" r:id="rId9" imgW="164880" imgH="241200" progId="Equation.3">
                  <p:embed/>
                  <p:pic>
                    <p:nvPicPr>
                      <p:cNvPr id="0" name=""/>
                      <p:cNvPicPr>
                        <a:picLocks noChangeAspect="1" noChangeArrowheads="1"/>
                      </p:cNvPicPr>
                      <p:nvPr/>
                    </p:nvPicPr>
                    <p:blipFill>
                      <a:blip r:embed="rId10"/>
                      <a:srcRect/>
                      <a:stretch>
                        <a:fillRect/>
                      </a:stretch>
                    </p:blipFill>
                    <p:spPr bwMode="auto">
                      <a:xfrm>
                        <a:off x="152400" y="2801937"/>
                        <a:ext cx="38735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1" name="Object 30"/>
          <p:cNvGraphicFramePr>
            <a:graphicFrameLocks noChangeAspect="1"/>
          </p:cNvGraphicFramePr>
          <p:nvPr>
            <p:extLst>
              <p:ext uri="{D42A27DB-BD31-4B8C-83A1-F6EECF244321}">
                <p14:modId xmlns:p14="http://schemas.microsoft.com/office/powerpoint/2010/main" val="2578583474"/>
              </p:ext>
            </p:extLst>
          </p:nvPr>
        </p:nvGraphicFramePr>
        <p:xfrm>
          <a:off x="3733800" y="609600"/>
          <a:ext cx="3128962" cy="550862"/>
        </p:xfrm>
        <a:graphic>
          <a:graphicData uri="http://schemas.openxmlformats.org/presentationml/2006/ole">
            <mc:AlternateContent xmlns:mc="http://schemas.openxmlformats.org/markup-compatibility/2006">
              <mc:Choice xmlns:v="urn:schemas-microsoft-com:vml" Requires="v">
                <p:oleObj spid="_x0000_s274592" name="数式" r:id="rId11" imgW="1333440" imgH="241200" progId="Equation.3">
                  <p:embed/>
                </p:oleObj>
              </mc:Choice>
              <mc:Fallback>
                <p:oleObj name="数式" r:id="rId11" imgW="1333440" imgH="241200" progId="Equation.3">
                  <p:embed/>
                  <p:pic>
                    <p:nvPicPr>
                      <p:cNvPr id="0" name=""/>
                      <p:cNvPicPr>
                        <a:picLocks noChangeAspect="1" noChangeArrowheads="1"/>
                      </p:cNvPicPr>
                      <p:nvPr/>
                    </p:nvPicPr>
                    <p:blipFill>
                      <a:blip r:embed="rId12"/>
                      <a:srcRect/>
                      <a:stretch>
                        <a:fillRect/>
                      </a:stretch>
                    </p:blipFill>
                    <p:spPr bwMode="auto">
                      <a:xfrm>
                        <a:off x="3733800" y="609600"/>
                        <a:ext cx="3128962" cy="55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4210812297"/>
              </p:ext>
            </p:extLst>
          </p:nvPr>
        </p:nvGraphicFramePr>
        <p:xfrm>
          <a:off x="3962400" y="2573111"/>
          <a:ext cx="4724400" cy="2303689"/>
        </p:xfrm>
        <a:graphic>
          <a:graphicData uri="http://schemas.openxmlformats.org/presentationml/2006/ole">
            <mc:AlternateContent xmlns:mc="http://schemas.openxmlformats.org/markup-compatibility/2006">
              <mc:Choice xmlns:v="urn:schemas-microsoft-com:vml" Requires="v">
                <p:oleObj spid="_x0000_s274593" name="数式" r:id="rId13" imgW="2349360" imgH="1180800" progId="Equation.3">
                  <p:embed/>
                </p:oleObj>
              </mc:Choice>
              <mc:Fallback>
                <p:oleObj name="数式" r:id="rId13" imgW="2349360" imgH="1180800" progId="Equation.3">
                  <p:embed/>
                  <p:pic>
                    <p:nvPicPr>
                      <p:cNvPr id="0" name=""/>
                      <p:cNvPicPr>
                        <a:picLocks noChangeAspect="1" noChangeArrowheads="1"/>
                      </p:cNvPicPr>
                      <p:nvPr/>
                    </p:nvPicPr>
                    <p:blipFill>
                      <a:blip r:embed="rId14"/>
                      <a:srcRect/>
                      <a:stretch>
                        <a:fillRect/>
                      </a:stretch>
                    </p:blipFill>
                    <p:spPr bwMode="auto">
                      <a:xfrm>
                        <a:off x="3962400" y="2573111"/>
                        <a:ext cx="4724400" cy="2303689"/>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113437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10/19/2020</a:t>
            </a:r>
            <a:endParaRPr lang="en-US" dirty="0"/>
          </a:p>
        </p:txBody>
      </p:sp>
      <p:sp>
        <p:nvSpPr>
          <p:cNvPr id="3" name="Footer Placeholder 2"/>
          <p:cNvSpPr>
            <a:spLocks noGrp="1"/>
          </p:cNvSpPr>
          <p:nvPr>
            <p:ph type="ftr" sz="quarter" idx="11"/>
          </p:nvPr>
        </p:nvSpPr>
        <p:spPr/>
        <p:txBody>
          <a:bodyPr/>
          <a:lstStyle/>
          <a:p>
            <a:r>
              <a:rPr lang="en-US"/>
              <a:t>PHY 711  Fall 2020 --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885122507"/>
              </p:ext>
            </p:extLst>
          </p:nvPr>
        </p:nvGraphicFramePr>
        <p:xfrm>
          <a:off x="914400" y="457200"/>
          <a:ext cx="3128963" cy="550863"/>
        </p:xfrm>
        <a:graphic>
          <a:graphicData uri="http://schemas.openxmlformats.org/presentationml/2006/ole">
            <mc:AlternateContent xmlns:mc="http://schemas.openxmlformats.org/markup-compatibility/2006">
              <mc:Choice xmlns:v="urn:schemas-microsoft-com:vml" Requires="v">
                <p:oleObj spid="_x0000_s275593" name="数式" r:id="rId4" imgW="1333440" imgH="241200" progId="Equation.3">
                  <p:embed/>
                </p:oleObj>
              </mc:Choice>
              <mc:Fallback>
                <p:oleObj name="数式" r:id="rId4" imgW="1333440" imgH="2412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400" y="457200"/>
                        <a:ext cx="3128963"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308651142"/>
              </p:ext>
            </p:extLst>
          </p:nvPr>
        </p:nvGraphicFramePr>
        <p:xfrm>
          <a:off x="3774841" y="2053274"/>
          <a:ext cx="5112379" cy="3499802"/>
        </p:xfrm>
        <a:graphic>
          <a:graphicData uri="http://schemas.openxmlformats.org/presentationml/2006/ole">
            <mc:AlternateContent xmlns:mc="http://schemas.openxmlformats.org/markup-compatibility/2006">
              <mc:Choice xmlns:v="urn:schemas-microsoft-com:vml" Requires="v">
                <p:oleObj spid="_x0000_s275594" name="Equation" r:id="rId6" imgW="4495680" imgH="3174840" progId="Equation.DSMT4">
                  <p:embed/>
                </p:oleObj>
              </mc:Choice>
              <mc:Fallback>
                <p:oleObj name="Equation" r:id="rId6" imgW="4495680" imgH="3174840" progId="Equation.DSMT4">
                  <p:embed/>
                  <p:pic>
                    <p:nvPicPr>
                      <p:cNvPr id="0" name=""/>
                      <p:cNvPicPr>
                        <a:picLocks noChangeAspect="1" noChangeArrowheads="1"/>
                      </p:cNvPicPr>
                      <p:nvPr/>
                    </p:nvPicPr>
                    <p:blipFill>
                      <a:blip r:embed="rId7"/>
                      <a:srcRect/>
                      <a:stretch>
                        <a:fillRect/>
                      </a:stretch>
                    </p:blipFill>
                    <p:spPr bwMode="auto">
                      <a:xfrm>
                        <a:off x="3774841" y="2053274"/>
                        <a:ext cx="5112379" cy="3499802"/>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878764914"/>
              </p:ext>
            </p:extLst>
          </p:nvPr>
        </p:nvGraphicFramePr>
        <p:xfrm>
          <a:off x="1648883" y="930804"/>
          <a:ext cx="387350" cy="550863"/>
        </p:xfrm>
        <a:graphic>
          <a:graphicData uri="http://schemas.openxmlformats.org/presentationml/2006/ole">
            <mc:AlternateContent xmlns:mc="http://schemas.openxmlformats.org/markup-compatibility/2006">
              <mc:Choice xmlns:v="urn:schemas-microsoft-com:vml" Requires="v">
                <p:oleObj spid="_x0000_s275595" name="数式" r:id="rId8" imgW="164880" imgH="241200" progId="Equation.3">
                  <p:embed/>
                </p:oleObj>
              </mc:Choice>
              <mc:Fallback>
                <p:oleObj name="数式" r:id="rId8" imgW="164880" imgH="241200" progId="Equation.3">
                  <p:embed/>
                  <p:pic>
                    <p:nvPicPr>
                      <p:cNvPr id="0" name=""/>
                      <p:cNvPicPr>
                        <a:picLocks noChangeAspect="1" noChangeArrowheads="1"/>
                      </p:cNvPicPr>
                      <p:nvPr/>
                    </p:nvPicPr>
                    <p:blipFill>
                      <a:blip r:embed="rId9"/>
                      <a:srcRect/>
                      <a:stretch>
                        <a:fillRect/>
                      </a:stretch>
                    </p:blipFill>
                    <p:spPr bwMode="auto">
                      <a:xfrm>
                        <a:off x="1648883" y="930804"/>
                        <a:ext cx="38735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8" name="Group 7"/>
          <p:cNvGrpSpPr/>
          <p:nvPr/>
        </p:nvGrpSpPr>
        <p:grpSpPr>
          <a:xfrm>
            <a:off x="304800" y="1447800"/>
            <a:ext cx="3513668" cy="3863340"/>
            <a:chOff x="304800" y="1447800"/>
            <a:chExt cx="3513668" cy="3863340"/>
          </a:xfrm>
        </p:grpSpPr>
        <p:pic>
          <p:nvPicPr>
            <p:cNvPr id="9" name="Picture 2" descr="http://upload.wikimedia.org/wikipedia/commons/thumb/a/a1/Eulerangles.svg/300px-Eulerangles.svg.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4800" y="1447800"/>
              <a:ext cx="3429000" cy="386334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1524000" y="4267200"/>
              <a:ext cx="361950" cy="457200"/>
            </a:xfrm>
            <a:prstGeom prst="rect">
              <a:avLst/>
            </a:prstGeom>
            <a:noFill/>
          </p:spPr>
          <p:txBody>
            <a:bodyPr wrap="square" rtlCol="0">
              <a:spAutoFit/>
            </a:bodyPr>
            <a:lstStyle/>
            <a:p>
              <a:r>
                <a:rPr lang="en-US" sz="2400" b="1" dirty="0">
                  <a:solidFill>
                    <a:srgbClr val="00B0F0"/>
                  </a:solidFill>
                  <a:latin typeface="+mj-lt"/>
                </a:rPr>
                <a:t>y</a:t>
              </a:r>
            </a:p>
          </p:txBody>
        </p:sp>
        <p:cxnSp>
          <p:nvCxnSpPr>
            <p:cNvPr id="11" name="Straight Arrow Connector 10"/>
            <p:cNvCxnSpPr/>
            <p:nvPr/>
          </p:nvCxnSpPr>
          <p:spPr>
            <a:xfrm flipH="1">
              <a:off x="304800" y="3810000"/>
              <a:ext cx="1638300" cy="0"/>
            </a:xfrm>
            <a:prstGeom prst="straightConnector1">
              <a:avLst/>
            </a:prstGeom>
            <a:ln w="2540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57200" y="3352800"/>
              <a:ext cx="361950" cy="457200"/>
            </a:xfrm>
            <a:prstGeom prst="rect">
              <a:avLst/>
            </a:prstGeom>
            <a:solidFill>
              <a:schemeClr val="bg1"/>
            </a:solidFill>
          </p:spPr>
          <p:txBody>
            <a:bodyPr wrap="square" rtlCol="0">
              <a:spAutoFit/>
            </a:bodyPr>
            <a:lstStyle/>
            <a:p>
              <a:r>
                <a:rPr lang="en-US" sz="2400" b="1" dirty="0">
                  <a:solidFill>
                    <a:srgbClr val="00B0F0"/>
                  </a:solidFill>
                  <a:latin typeface="+mj-lt"/>
                </a:rPr>
                <a:t>x</a:t>
              </a:r>
            </a:p>
          </p:txBody>
        </p:sp>
        <p:sp>
          <p:nvSpPr>
            <p:cNvPr id="13" name="TextBox 12"/>
            <p:cNvSpPr txBox="1"/>
            <p:nvPr/>
          </p:nvSpPr>
          <p:spPr>
            <a:xfrm>
              <a:off x="2971801" y="3657600"/>
              <a:ext cx="846667" cy="457200"/>
            </a:xfrm>
            <a:prstGeom prst="rect">
              <a:avLst/>
            </a:prstGeom>
            <a:solidFill>
              <a:schemeClr val="bg1"/>
            </a:solidFill>
          </p:spPr>
          <p:txBody>
            <a:bodyPr wrap="square" rtlCol="0">
              <a:spAutoFit/>
            </a:bodyPr>
            <a:lstStyle/>
            <a:p>
              <a:r>
                <a:rPr lang="en-US" sz="2400" b="1" dirty="0">
                  <a:solidFill>
                    <a:srgbClr val="FF0000"/>
                  </a:solidFill>
                  <a:latin typeface="+mj-lt"/>
                </a:rPr>
                <a:t>y</a:t>
              </a:r>
            </a:p>
          </p:txBody>
        </p:sp>
        <p:cxnSp>
          <p:nvCxnSpPr>
            <p:cNvPr id="14" name="Straight Arrow Connector 13"/>
            <p:cNvCxnSpPr/>
            <p:nvPr/>
          </p:nvCxnSpPr>
          <p:spPr>
            <a:xfrm flipH="1">
              <a:off x="1295400" y="4724400"/>
              <a:ext cx="228600" cy="58674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009650" y="4648200"/>
              <a:ext cx="361950" cy="457200"/>
            </a:xfrm>
            <a:prstGeom prst="rect">
              <a:avLst/>
            </a:prstGeom>
            <a:solidFill>
              <a:schemeClr val="bg1"/>
            </a:solidFill>
          </p:spPr>
          <p:txBody>
            <a:bodyPr wrap="square" rtlCol="0">
              <a:spAutoFit/>
            </a:bodyPr>
            <a:lstStyle/>
            <a:p>
              <a:r>
                <a:rPr lang="en-US" sz="2400" b="1" dirty="0">
                  <a:solidFill>
                    <a:srgbClr val="FF0000"/>
                  </a:solidFill>
                  <a:latin typeface="+mj-lt"/>
                </a:rPr>
                <a:t>x</a:t>
              </a:r>
            </a:p>
          </p:txBody>
        </p:sp>
        <p:cxnSp>
          <p:nvCxnSpPr>
            <p:cNvPr id="16" name="Straight Arrow Connector 15"/>
            <p:cNvCxnSpPr/>
            <p:nvPr/>
          </p:nvCxnSpPr>
          <p:spPr>
            <a:xfrm flipV="1">
              <a:off x="1943100" y="2362200"/>
              <a:ext cx="647700" cy="1371600"/>
            </a:xfrm>
            <a:prstGeom prst="straightConnector1">
              <a:avLst/>
            </a:prstGeom>
            <a:ln w="635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2514600" y="2057400"/>
              <a:ext cx="3048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18" name="Object 17"/>
          <p:cNvGraphicFramePr>
            <a:graphicFrameLocks noChangeAspect="1"/>
          </p:cNvGraphicFramePr>
          <p:nvPr>
            <p:extLst>
              <p:ext uri="{D42A27DB-BD31-4B8C-83A1-F6EECF244321}">
                <p14:modId xmlns:p14="http://schemas.microsoft.com/office/powerpoint/2010/main" val="3554653281"/>
              </p:ext>
            </p:extLst>
          </p:nvPr>
        </p:nvGraphicFramePr>
        <p:xfrm>
          <a:off x="3048000" y="4721225"/>
          <a:ext cx="387350" cy="522288"/>
        </p:xfrm>
        <a:graphic>
          <a:graphicData uri="http://schemas.openxmlformats.org/presentationml/2006/ole">
            <mc:AlternateContent xmlns:mc="http://schemas.openxmlformats.org/markup-compatibility/2006">
              <mc:Choice xmlns:v="urn:schemas-microsoft-com:vml" Requires="v">
                <p:oleObj spid="_x0000_s275596" name="数式" r:id="rId11" imgW="164880" imgH="228600" progId="Equation.3">
                  <p:embed/>
                </p:oleObj>
              </mc:Choice>
              <mc:Fallback>
                <p:oleObj name="数式" r:id="rId11" imgW="164880" imgH="228600" progId="Equation.3">
                  <p:embed/>
                  <p:pic>
                    <p:nvPicPr>
                      <p:cNvPr id="0" name=""/>
                      <p:cNvPicPr>
                        <a:picLocks noChangeAspect="1" noChangeArrowheads="1"/>
                      </p:cNvPicPr>
                      <p:nvPr/>
                    </p:nvPicPr>
                    <p:blipFill>
                      <a:blip r:embed="rId12"/>
                      <a:srcRect/>
                      <a:stretch>
                        <a:fillRect/>
                      </a:stretch>
                    </p:blipFill>
                    <p:spPr bwMode="auto">
                      <a:xfrm>
                        <a:off x="3048000" y="4721225"/>
                        <a:ext cx="38735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3967189222"/>
              </p:ext>
            </p:extLst>
          </p:nvPr>
        </p:nvGraphicFramePr>
        <p:xfrm>
          <a:off x="152400" y="2801937"/>
          <a:ext cx="387350" cy="550863"/>
        </p:xfrm>
        <a:graphic>
          <a:graphicData uri="http://schemas.openxmlformats.org/presentationml/2006/ole">
            <mc:AlternateContent xmlns:mc="http://schemas.openxmlformats.org/markup-compatibility/2006">
              <mc:Choice xmlns:v="urn:schemas-microsoft-com:vml" Requires="v">
                <p:oleObj spid="_x0000_s275597" name="数式" r:id="rId13" imgW="164880" imgH="241200" progId="Equation.3">
                  <p:embed/>
                </p:oleObj>
              </mc:Choice>
              <mc:Fallback>
                <p:oleObj name="数式" r:id="rId13" imgW="164880" imgH="241200" progId="Equation.3">
                  <p:embed/>
                  <p:pic>
                    <p:nvPicPr>
                      <p:cNvPr id="0" name=""/>
                      <p:cNvPicPr>
                        <a:picLocks noChangeAspect="1" noChangeArrowheads="1"/>
                      </p:cNvPicPr>
                      <p:nvPr/>
                    </p:nvPicPr>
                    <p:blipFill>
                      <a:blip r:embed="rId14"/>
                      <a:srcRect/>
                      <a:stretch>
                        <a:fillRect/>
                      </a:stretch>
                    </p:blipFill>
                    <p:spPr bwMode="auto">
                      <a:xfrm>
                        <a:off x="152400" y="2801937"/>
                        <a:ext cx="38735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717920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10/19/2020</a:t>
            </a:r>
            <a:endParaRPr lang="en-US" dirty="0"/>
          </a:p>
        </p:txBody>
      </p:sp>
      <p:sp>
        <p:nvSpPr>
          <p:cNvPr id="3" name="Footer Placeholder 2"/>
          <p:cNvSpPr>
            <a:spLocks noGrp="1"/>
          </p:cNvSpPr>
          <p:nvPr>
            <p:ph type="ftr" sz="quarter" idx="11"/>
          </p:nvPr>
        </p:nvSpPr>
        <p:spPr/>
        <p:txBody>
          <a:bodyPr/>
          <a:lstStyle/>
          <a:p>
            <a:r>
              <a:rPr lang="en-US"/>
              <a:t>PHY 711  Fall 2020 --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669722049"/>
              </p:ext>
            </p:extLst>
          </p:nvPr>
        </p:nvGraphicFramePr>
        <p:xfrm>
          <a:off x="914400" y="457200"/>
          <a:ext cx="3128963" cy="550863"/>
        </p:xfrm>
        <a:graphic>
          <a:graphicData uri="http://schemas.openxmlformats.org/presentationml/2006/ole">
            <mc:AlternateContent xmlns:mc="http://schemas.openxmlformats.org/markup-compatibility/2006">
              <mc:Choice xmlns:v="urn:schemas-microsoft-com:vml" Requires="v">
                <p:oleObj spid="_x0000_s276572" name="数式" r:id="rId4" imgW="1333440" imgH="241200" progId="Equation.3">
                  <p:embed/>
                </p:oleObj>
              </mc:Choice>
              <mc:Fallback>
                <p:oleObj name="数式" r:id="rId4" imgW="1333440" imgH="2412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400" y="457200"/>
                        <a:ext cx="3128963"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636903173"/>
              </p:ext>
            </p:extLst>
          </p:nvPr>
        </p:nvGraphicFramePr>
        <p:xfrm>
          <a:off x="838200" y="1301750"/>
          <a:ext cx="4878388" cy="1830388"/>
        </p:xfrm>
        <a:graphic>
          <a:graphicData uri="http://schemas.openxmlformats.org/presentationml/2006/ole">
            <mc:AlternateContent xmlns:mc="http://schemas.openxmlformats.org/markup-compatibility/2006">
              <mc:Choice xmlns:v="urn:schemas-microsoft-com:vml" Requires="v">
                <p:oleObj spid="_x0000_s276573" name="数式" r:id="rId6" imgW="2425680" imgH="939600" progId="Equation.3">
                  <p:embed/>
                </p:oleObj>
              </mc:Choice>
              <mc:Fallback>
                <p:oleObj name="数式" r:id="rId6" imgW="2425680" imgH="939600" progId="Equation.3">
                  <p:embed/>
                  <p:pic>
                    <p:nvPicPr>
                      <p:cNvPr id="0" name=""/>
                      <p:cNvPicPr>
                        <a:picLocks noChangeAspect="1" noChangeArrowheads="1"/>
                      </p:cNvPicPr>
                      <p:nvPr/>
                    </p:nvPicPr>
                    <p:blipFill>
                      <a:blip r:embed="rId7"/>
                      <a:srcRect/>
                      <a:stretch>
                        <a:fillRect/>
                      </a:stretch>
                    </p:blipFill>
                    <p:spPr bwMode="auto">
                      <a:xfrm>
                        <a:off x="838200" y="1301750"/>
                        <a:ext cx="4878388" cy="183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980884161"/>
              </p:ext>
            </p:extLst>
          </p:nvPr>
        </p:nvGraphicFramePr>
        <p:xfrm>
          <a:off x="1293812" y="3352800"/>
          <a:ext cx="4878388" cy="2819400"/>
        </p:xfrm>
        <a:graphic>
          <a:graphicData uri="http://schemas.openxmlformats.org/presentationml/2006/ole">
            <mc:AlternateContent xmlns:mc="http://schemas.openxmlformats.org/markup-compatibility/2006">
              <mc:Choice xmlns:v="urn:schemas-microsoft-com:vml" Requires="v">
                <p:oleObj spid="_x0000_s276574" name="数式" r:id="rId8" imgW="2425680" imgH="1447560" progId="Equation.3">
                  <p:embed/>
                </p:oleObj>
              </mc:Choice>
              <mc:Fallback>
                <p:oleObj name="数式" r:id="rId8" imgW="2425680" imgH="1447560" progId="Equation.3">
                  <p:embed/>
                  <p:pic>
                    <p:nvPicPr>
                      <p:cNvPr id="0" name=""/>
                      <p:cNvPicPr>
                        <a:picLocks noChangeAspect="1" noChangeArrowheads="1"/>
                      </p:cNvPicPr>
                      <p:nvPr/>
                    </p:nvPicPr>
                    <p:blipFill>
                      <a:blip r:embed="rId9"/>
                      <a:srcRect/>
                      <a:stretch>
                        <a:fillRect/>
                      </a:stretch>
                    </p:blipFill>
                    <p:spPr bwMode="auto">
                      <a:xfrm>
                        <a:off x="1293812" y="3352800"/>
                        <a:ext cx="4878388"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1582177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10/19/2020</a:t>
            </a:r>
            <a:endParaRPr lang="en-US" dirty="0"/>
          </a:p>
        </p:txBody>
      </p:sp>
      <p:sp>
        <p:nvSpPr>
          <p:cNvPr id="3" name="Footer Placeholder 2"/>
          <p:cNvSpPr>
            <a:spLocks noGrp="1"/>
          </p:cNvSpPr>
          <p:nvPr>
            <p:ph type="ftr" sz="quarter" idx="11"/>
          </p:nvPr>
        </p:nvSpPr>
        <p:spPr/>
        <p:txBody>
          <a:bodyPr/>
          <a:lstStyle/>
          <a:p>
            <a:r>
              <a:rPr lang="en-US"/>
              <a:t>PHY 711  Fall 2020 --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2863355127"/>
              </p:ext>
            </p:extLst>
          </p:nvPr>
        </p:nvGraphicFramePr>
        <p:xfrm>
          <a:off x="1648883" y="930804"/>
          <a:ext cx="387350" cy="550863"/>
        </p:xfrm>
        <a:graphic>
          <a:graphicData uri="http://schemas.openxmlformats.org/presentationml/2006/ole">
            <mc:AlternateContent xmlns:mc="http://schemas.openxmlformats.org/markup-compatibility/2006">
              <mc:Choice xmlns:v="urn:schemas-microsoft-com:vml" Requires="v">
                <p:oleObj spid="_x0000_s277656" name="数式" r:id="rId4" imgW="164880" imgH="241200" progId="Equation.3">
                  <p:embed/>
                </p:oleObj>
              </mc:Choice>
              <mc:Fallback>
                <p:oleObj name="数式" r:id="rId4" imgW="164880" imgH="241200" progId="Equation.3">
                  <p:embed/>
                  <p:pic>
                    <p:nvPicPr>
                      <p:cNvPr id="0" name=""/>
                      <p:cNvPicPr>
                        <a:picLocks noChangeAspect="1" noChangeArrowheads="1"/>
                      </p:cNvPicPr>
                      <p:nvPr/>
                    </p:nvPicPr>
                    <p:blipFill>
                      <a:blip r:embed="rId5"/>
                      <a:srcRect/>
                      <a:stretch>
                        <a:fillRect/>
                      </a:stretch>
                    </p:blipFill>
                    <p:spPr bwMode="auto">
                      <a:xfrm>
                        <a:off x="1648883" y="930804"/>
                        <a:ext cx="38735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18" name="Group 17"/>
          <p:cNvGrpSpPr/>
          <p:nvPr/>
        </p:nvGrpSpPr>
        <p:grpSpPr>
          <a:xfrm>
            <a:off x="304800" y="1447800"/>
            <a:ext cx="3513668" cy="3863340"/>
            <a:chOff x="304800" y="1447800"/>
            <a:chExt cx="3513668" cy="3863340"/>
          </a:xfrm>
        </p:grpSpPr>
        <p:pic>
          <p:nvPicPr>
            <p:cNvPr id="19" name="Picture 2" descr="http://upload.wikimedia.org/wikipedia/commons/thumb/a/a1/Eulerangles.svg/300px-Eulerangles.svg.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 y="1447800"/>
              <a:ext cx="3429000" cy="3863340"/>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p:cNvSpPr txBox="1"/>
            <p:nvPr/>
          </p:nvSpPr>
          <p:spPr>
            <a:xfrm>
              <a:off x="1524000" y="4267200"/>
              <a:ext cx="361950" cy="457200"/>
            </a:xfrm>
            <a:prstGeom prst="rect">
              <a:avLst/>
            </a:prstGeom>
            <a:noFill/>
          </p:spPr>
          <p:txBody>
            <a:bodyPr wrap="square" rtlCol="0">
              <a:spAutoFit/>
            </a:bodyPr>
            <a:lstStyle/>
            <a:p>
              <a:r>
                <a:rPr lang="en-US" sz="2400" b="1" dirty="0">
                  <a:solidFill>
                    <a:srgbClr val="00B0F0"/>
                  </a:solidFill>
                  <a:latin typeface="+mj-lt"/>
                </a:rPr>
                <a:t>y</a:t>
              </a:r>
            </a:p>
          </p:txBody>
        </p:sp>
        <p:cxnSp>
          <p:nvCxnSpPr>
            <p:cNvPr id="22" name="Straight Arrow Connector 21"/>
            <p:cNvCxnSpPr/>
            <p:nvPr/>
          </p:nvCxnSpPr>
          <p:spPr>
            <a:xfrm flipH="1">
              <a:off x="304800" y="3810000"/>
              <a:ext cx="1638300" cy="0"/>
            </a:xfrm>
            <a:prstGeom prst="straightConnector1">
              <a:avLst/>
            </a:prstGeom>
            <a:ln w="2540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457200" y="3352800"/>
              <a:ext cx="361950" cy="457200"/>
            </a:xfrm>
            <a:prstGeom prst="rect">
              <a:avLst/>
            </a:prstGeom>
            <a:solidFill>
              <a:schemeClr val="bg1"/>
            </a:solidFill>
          </p:spPr>
          <p:txBody>
            <a:bodyPr wrap="square" rtlCol="0">
              <a:spAutoFit/>
            </a:bodyPr>
            <a:lstStyle/>
            <a:p>
              <a:r>
                <a:rPr lang="en-US" sz="2400" b="1" dirty="0">
                  <a:solidFill>
                    <a:srgbClr val="00B0F0"/>
                  </a:solidFill>
                  <a:latin typeface="+mj-lt"/>
                </a:rPr>
                <a:t>x</a:t>
              </a:r>
            </a:p>
          </p:txBody>
        </p:sp>
        <p:sp>
          <p:nvSpPr>
            <p:cNvPr id="24" name="TextBox 23"/>
            <p:cNvSpPr txBox="1"/>
            <p:nvPr/>
          </p:nvSpPr>
          <p:spPr>
            <a:xfrm>
              <a:off x="2971801" y="3657600"/>
              <a:ext cx="846667" cy="457200"/>
            </a:xfrm>
            <a:prstGeom prst="rect">
              <a:avLst/>
            </a:prstGeom>
            <a:solidFill>
              <a:schemeClr val="bg1"/>
            </a:solidFill>
          </p:spPr>
          <p:txBody>
            <a:bodyPr wrap="square" rtlCol="0">
              <a:spAutoFit/>
            </a:bodyPr>
            <a:lstStyle/>
            <a:p>
              <a:r>
                <a:rPr lang="en-US" sz="2400" b="1" dirty="0">
                  <a:solidFill>
                    <a:srgbClr val="FF0000"/>
                  </a:solidFill>
                  <a:latin typeface="+mj-lt"/>
                </a:rPr>
                <a:t>y</a:t>
              </a:r>
            </a:p>
          </p:txBody>
        </p:sp>
        <p:cxnSp>
          <p:nvCxnSpPr>
            <p:cNvPr id="25" name="Straight Arrow Connector 24"/>
            <p:cNvCxnSpPr/>
            <p:nvPr/>
          </p:nvCxnSpPr>
          <p:spPr>
            <a:xfrm flipH="1">
              <a:off x="1295400" y="4724400"/>
              <a:ext cx="228600" cy="58674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009650" y="4648200"/>
              <a:ext cx="361950" cy="457200"/>
            </a:xfrm>
            <a:prstGeom prst="rect">
              <a:avLst/>
            </a:prstGeom>
            <a:solidFill>
              <a:schemeClr val="bg1"/>
            </a:solidFill>
          </p:spPr>
          <p:txBody>
            <a:bodyPr wrap="square" rtlCol="0">
              <a:spAutoFit/>
            </a:bodyPr>
            <a:lstStyle/>
            <a:p>
              <a:r>
                <a:rPr lang="en-US" sz="2400" b="1" dirty="0">
                  <a:solidFill>
                    <a:srgbClr val="FF0000"/>
                  </a:solidFill>
                  <a:latin typeface="+mj-lt"/>
                </a:rPr>
                <a:t>x</a:t>
              </a:r>
            </a:p>
          </p:txBody>
        </p:sp>
        <p:cxnSp>
          <p:nvCxnSpPr>
            <p:cNvPr id="27" name="Straight Arrow Connector 26"/>
            <p:cNvCxnSpPr/>
            <p:nvPr/>
          </p:nvCxnSpPr>
          <p:spPr>
            <a:xfrm flipV="1">
              <a:off x="1943100" y="2362200"/>
              <a:ext cx="647700" cy="1371600"/>
            </a:xfrm>
            <a:prstGeom prst="straightConnector1">
              <a:avLst/>
            </a:prstGeom>
            <a:ln w="635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2514600" y="2057400"/>
              <a:ext cx="3048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29" name="Object 28"/>
          <p:cNvGraphicFramePr>
            <a:graphicFrameLocks noChangeAspect="1"/>
          </p:cNvGraphicFramePr>
          <p:nvPr>
            <p:extLst>
              <p:ext uri="{D42A27DB-BD31-4B8C-83A1-F6EECF244321}">
                <p14:modId xmlns:p14="http://schemas.microsoft.com/office/powerpoint/2010/main" val="968527042"/>
              </p:ext>
            </p:extLst>
          </p:nvPr>
        </p:nvGraphicFramePr>
        <p:xfrm>
          <a:off x="3048000" y="4721225"/>
          <a:ext cx="387350" cy="522288"/>
        </p:xfrm>
        <a:graphic>
          <a:graphicData uri="http://schemas.openxmlformats.org/presentationml/2006/ole">
            <mc:AlternateContent xmlns:mc="http://schemas.openxmlformats.org/markup-compatibility/2006">
              <mc:Choice xmlns:v="urn:schemas-microsoft-com:vml" Requires="v">
                <p:oleObj spid="_x0000_s277657" name="数式" r:id="rId7" imgW="164880" imgH="228600" progId="Equation.3">
                  <p:embed/>
                </p:oleObj>
              </mc:Choice>
              <mc:Fallback>
                <p:oleObj name="数式" r:id="rId7" imgW="164880" imgH="228600" progId="Equation.3">
                  <p:embed/>
                  <p:pic>
                    <p:nvPicPr>
                      <p:cNvPr id="0" name=""/>
                      <p:cNvPicPr>
                        <a:picLocks noChangeAspect="1" noChangeArrowheads="1"/>
                      </p:cNvPicPr>
                      <p:nvPr/>
                    </p:nvPicPr>
                    <p:blipFill>
                      <a:blip r:embed="rId8"/>
                      <a:srcRect/>
                      <a:stretch>
                        <a:fillRect/>
                      </a:stretch>
                    </p:blipFill>
                    <p:spPr bwMode="auto">
                      <a:xfrm>
                        <a:off x="3048000" y="4721225"/>
                        <a:ext cx="38735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 name="Object 29"/>
          <p:cNvGraphicFramePr>
            <a:graphicFrameLocks noChangeAspect="1"/>
          </p:cNvGraphicFramePr>
          <p:nvPr>
            <p:extLst>
              <p:ext uri="{D42A27DB-BD31-4B8C-83A1-F6EECF244321}">
                <p14:modId xmlns:p14="http://schemas.microsoft.com/office/powerpoint/2010/main" val="1208131730"/>
              </p:ext>
            </p:extLst>
          </p:nvPr>
        </p:nvGraphicFramePr>
        <p:xfrm>
          <a:off x="152400" y="2801937"/>
          <a:ext cx="387350" cy="550863"/>
        </p:xfrm>
        <a:graphic>
          <a:graphicData uri="http://schemas.openxmlformats.org/presentationml/2006/ole">
            <mc:AlternateContent xmlns:mc="http://schemas.openxmlformats.org/markup-compatibility/2006">
              <mc:Choice xmlns:v="urn:schemas-microsoft-com:vml" Requires="v">
                <p:oleObj spid="_x0000_s277658" name="数式" r:id="rId9" imgW="164880" imgH="241200" progId="Equation.3">
                  <p:embed/>
                </p:oleObj>
              </mc:Choice>
              <mc:Fallback>
                <p:oleObj name="数式" r:id="rId9" imgW="164880" imgH="241200" progId="Equation.3">
                  <p:embed/>
                  <p:pic>
                    <p:nvPicPr>
                      <p:cNvPr id="0" name=""/>
                      <p:cNvPicPr>
                        <a:picLocks noChangeAspect="1" noChangeArrowheads="1"/>
                      </p:cNvPicPr>
                      <p:nvPr/>
                    </p:nvPicPr>
                    <p:blipFill>
                      <a:blip r:embed="rId10"/>
                      <a:srcRect/>
                      <a:stretch>
                        <a:fillRect/>
                      </a:stretch>
                    </p:blipFill>
                    <p:spPr bwMode="auto">
                      <a:xfrm>
                        <a:off x="152400" y="2801937"/>
                        <a:ext cx="38735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1" name="Object 30"/>
          <p:cNvGraphicFramePr>
            <a:graphicFrameLocks noChangeAspect="1"/>
          </p:cNvGraphicFramePr>
          <p:nvPr>
            <p:extLst>
              <p:ext uri="{D42A27DB-BD31-4B8C-83A1-F6EECF244321}">
                <p14:modId xmlns:p14="http://schemas.microsoft.com/office/powerpoint/2010/main" val="2504670030"/>
              </p:ext>
            </p:extLst>
          </p:nvPr>
        </p:nvGraphicFramePr>
        <p:xfrm>
          <a:off x="2819400" y="361157"/>
          <a:ext cx="3128962" cy="550862"/>
        </p:xfrm>
        <a:graphic>
          <a:graphicData uri="http://schemas.openxmlformats.org/presentationml/2006/ole">
            <mc:AlternateContent xmlns:mc="http://schemas.openxmlformats.org/markup-compatibility/2006">
              <mc:Choice xmlns:v="urn:schemas-microsoft-com:vml" Requires="v">
                <p:oleObj spid="_x0000_s277659" name="数式" r:id="rId11" imgW="1333440" imgH="241200" progId="Equation.3">
                  <p:embed/>
                </p:oleObj>
              </mc:Choice>
              <mc:Fallback>
                <p:oleObj name="数式" r:id="rId11" imgW="1333440" imgH="241200" progId="Equation.3">
                  <p:embed/>
                  <p:pic>
                    <p:nvPicPr>
                      <p:cNvPr id="0" name=""/>
                      <p:cNvPicPr>
                        <a:picLocks noChangeAspect="1" noChangeArrowheads="1"/>
                      </p:cNvPicPr>
                      <p:nvPr/>
                    </p:nvPicPr>
                    <p:blipFill>
                      <a:blip r:embed="rId12"/>
                      <a:srcRect/>
                      <a:stretch>
                        <a:fillRect/>
                      </a:stretch>
                    </p:blipFill>
                    <p:spPr bwMode="auto">
                      <a:xfrm>
                        <a:off x="2819400" y="361157"/>
                        <a:ext cx="3128962" cy="55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408848336"/>
              </p:ext>
            </p:extLst>
          </p:nvPr>
        </p:nvGraphicFramePr>
        <p:xfrm>
          <a:off x="3445832" y="1212850"/>
          <a:ext cx="5698168" cy="2146300"/>
        </p:xfrm>
        <a:graphic>
          <a:graphicData uri="http://schemas.openxmlformats.org/presentationml/2006/ole">
            <mc:AlternateContent xmlns:mc="http://schemas.openxmlformats.org/markup-compatibility/2006">
              <mc:Choice xmlns:v="urn:schemas-microsoft-com:vml" Requires="v">
                <p:oleObj spid="_x0000_s277660" name="Equation" r:id="rId13" imgW="3200400" imgH="1244520" progId="Equation.DSMT4">
                  <p:embed/>
                </p:oleObj>
              </mc:Choice>
              <mc:Fallback>
                <p:oleObj name="Equation" r:id="rId13" imgW="3200400" imgH="1244520" progId="Equation.DSMT4">
                  <p:embed/>
                  <p:pic>
                    <p:nvPicPr>
                      <p:cNvPr id="0" name=""/>
                      <p:cNvPicPr>
                        <a:picLocks noChangeAspect="1" noChangeArrowheads="1"/>
                      </p:cNvPicPr>
                      <p:nvPr/>
                    </p:nvPicPr>
                    <p:blipFill>
                      <a:blip r:embed="rId14"/>
                      <a:srcRect/>
                      <a:stretch>
                        <a:fillRect/>
                      </a:stretch>
                    </p:blipFill>
                    <p:spPr bwMode="auto">
                      <a:xfrm>
                        <a:off x="3445832" y="1212850"/>
                        <a:ext cx="5698168" cy="2146300"/>
                      </a:xfrm>
                      <a:prstGeom prst="rect">
                        <a:avLst/>
                      </a:prstGeom>
                      <a:solidFill>
                        <a:srgbClr val="FFFF00"/>
                      </a:solidFill>
                      <a:ln>
                        <a:noFill/>
                      </a:ln>
                    </p:spPr>
                  </p:pic>
                </p:oleObj>
              </mc:Fallback>
            </mc:AlternateContent>
          </a:graphicData>
        </a:graphic>
      </p:graphicFrame>
    </p:spTree>
    <p:extLst>
      <p:ext uri="{BB962C8B-B14F-4D97-AF65-F5344CB8AC3E}">
        <p14:creationId xmlns:p14="http://schemas.microsoft.com/office/powerpoint/2010/main" val="2706992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8E06343-8721-4A20-BB67-0093500F0525}"/>
              </a:ext>
            </a:extLst>
          </p:cNvPr>
          <p:cNvPicPr>
            <a:picLocks noChangeAspect="1"/>
          </p:cNvPicPr>
          <p:nvPr/>
        </p:nvPicPr>
        <p:blipFill rotWithShape="1">
          <a:blip r:embed="rId3"/>
          <a:srcRect r="2500"/>
          <a:stretch/>
        </p:blipFill>
        <p:spPr>
          <a:xfrm>
            <a:off x="228600" y="2103011"/>
            <a:ext cx="8915400" cy="2824976"/>
          </a:xfrm>
          <a:prstGeom prst="rect">
            <a:avLst/>
          </a:prstGeom>
        </p:spPr>
      </p:pic>
      <p:sp>
        <p:nvSpPr>
          <p:cNvPr id="2" name="Date Placeholder 1"/>
          <p:cNvSpPr>
            <a:spLocks noGrp="1"/>
          </p:cNvSpPr>
          <p:nvPr>
            <p:ph type="dt" sz="half" idx="10"/>
          </p:nvPr>
        </p:nvSpPr>
        <p:spPr/>
        <p:txBody>
          <a:bodyPr/>
          <a:lstStyle/>
          <a:p>
            <a:r>
              <a:rPr lang="en-US"/>
              <a:t>10/19/2020</a:t>
            </a:r>
            <a:endParaRPr lang="en-US" dirty="0"/>
          </a:p>
        </p:txBody>
      </p:sp>
      <p:sp>
        <p:nvSpPr>
          <p:cNvPr id="3" name="Footer Placeholder 2"/>
          <p:cNvSpPr>
            <a:spLocks noGrp="1"/>
          </p:cNvSpPr>
          <p:nvPr>
            <p:ph type="ftr" sz="quarter" idx="11"/>
          </p:nvPr>
        </p:nvSpPr>
        <p:spPr/>
        <p:txBody>
          <a:bodyPr/>
          <a:lstStyle/>
          <a:p>
            <a:r>
              <a:rPr lang="en-US"/>
              <a:t>PHY 711  Fall 2020 --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5" name="Right Arrow 4"/>
          <p:cNvSpPr/>
          <p:nvPr/>
        </p:nvSpPr>
        <p:spPr>
          <a:xfrm>
            <a:off x="0" y="4267200"/>
            <a:ext cx="457200" cy="381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10/19/2020</a:t>
            </a:r>
            <a:endParaRPr lang="en-US" dirty="0"/>
          </a:p>
        </p:txBody>
      </p:sp>
      <p:sp>
        <p:nvSpPr>
          <p:cNvPr id="3" name="Footer Placeholder 2"/>
          <p:cNvSpPr>
            <a:spLocks noGrp="1"/>
          </p:cNvSpPr>
          <p:nvPr>
            <p:ph type="ftr" sz="quarter" idx="11"/>
          </p:nvPr>
        </p:nvSpPr>
        <p:spPr/>
        <p:txBody>
          <a:bodyPr/>
          <a:lstStyle/>
          <a:p>
            <a:r>
              <a:rPr lang="en-US"/>
              <a:t>PHY 711  Fall 2020 --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p:cNvSpPr txBox="1"/>
          <p:nvPr/>
        </p:nvSpPr>
        <p:spPr>
          <a:xfrm>
            <a:off x="609600" y="381000"/>
            <a:ext cx="7696200" cy="461665"/>
          </a:xfrm>
          <a:prstGeom prst="rect">
            <a:avLst/>
          </a:prstGeom>
          <a:noFill/>
        </p:spPr>
        <p:txBody>
          <a:bodyPr wrap="square" rtlCol="0">
            <a:spAutoFit/>
          </a:bodyPr>
          <a:lstStyle/>
          <a:p>
            <a:r>
              <a:rPr lang="en-US" sz="2400" dirty="0">
                <a:latin typeface="+mj-lt"/>
              </a:rPr>
              <a:t>Rotational kinetic energy</a:t>
            </a:r>
          </a:p>
        </p:txBody>
      </p:sp>
      <p:graphicFrame>
        <p:nvGraphicFramePr>
          <p:cNvPr id="6" name="Object 5"/>
          <p:cNvGraphicFramePr>
            <a:graphicFrameLocks noChangeAspect="1"/>
          </p:cNvGraphicFramePr>
          <p:nvPr>
            <p:extLst>
              <p:ext uri="{D42A27DB-BD31-4B8C-83A1-F6EECF244321}">
                <p14:modId xmlns:p14="http://schemas.microsoft.com/office/powerpoint/2010/main" val="658036743"/>
              </p:ext>
            </p:extLst>
          </p:nvPr>
        </p:nvGraphicFramePr>
        <p:xfrm>
          <a:off x="1363662" y="1331913"/>
          <a:ext cx="6256338" cy="3165475"/>
        </p:xfrm>
        <a:graphic>
          <a:graphicData uri="http://schemas.openxmlformats.org/presentationml/2006/ole">
            <mc:AlternateContent xmlns:mc="http://schemas.openxmlformats.org/markup-compatibility/2006">
              <mc:Choice xmlns:v="urn:schemas-microsoft-com:vml" Requires="v">
                <p:oleObj spid="_x0000_s278590" name="数式" r:id="rId4" imgW="3111480" imgH="1625400" progId="Equation.3">
                  <p:embed/>
                </p:oleObj>
              </mc:Choice>
              <mc:Fallback>
                <p:oleObj name="数式" r:id="rId4" imgW="3111480" imgH="1625400" progId="Equation.3">
                  <p:embed/>
                  <p:pic>
                    <p:nvPicPr>
                      <p:cNvPr id="0" name=""/>
                      <p:cNvPicPr>
                        <a:picLocks noChangeAspect="1" noChangeArrowheads="1"/>
                      </p:cNvPicPr>
                      <p:nvPr/>
                    </p:nvPicPr>
                    <p:blipFill>
                      <a:blip r:embed="rId5"/>
                      <a:srcRect/>
                      <a:stretch>
                        <a:fillRect/>
                      </a:stretch>
                    </p:blipFill>
                    <p:spPr bwMode="auto">
                      <a:xfrm>
                        <a:off x="1363662" y="1331913"/>
                        <a:ext cx="6256338" cy="316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833452047"/>
              </p:ext>
            </p:extLst>
          </p:nvPr>
        </p:nvGraphicFramePr>
        <p:xfrm>
          <a:off x="887413" y="4495800"/>
          <a:ext cx="7226300" cy="1236662"/>
        </p:xfrm>
        <a:graphic>
          <a:graphicData uri="http://schemas.openxmlformats.org/presentationml/2006/ole">
            <mc:AlternateContent xmlns:mc="http://schemas.openxmlformats.org/markup-compatibility/2006">
              <mc:Choice xmlns:v="urn:schemas-microsoft-com:vml" Requires="v">
                <p:oleObj spid="_x0000_s278591" name="数式" r:id="rId6" imgW="3593880" imgH="634680" progId="Equation.3">
                  <p:embed/>
                </p:oleObj>
              </mc:Choice>
              <mc:Fallback>
                <p:oleObj name="数式" r:id="rId6" imgW="3593880" imgH="634680" progId="Equation.3">
                  <p:embed/>
                  <p:pic>
                    <p:nvPicPr>
                      <p:cNvPr id="0" name=""/>
                      <p:cNvPicPr>
                        <a:picLocks noChangeAspect="1" noChangeArrowheads="1"/>
                      </p:cNvPicPr>
                      <p:nvPr/>
                    </p:nvPicPr>
                    <p:blipFill>
                      <a:blip r:embed="rId7"/>
                      <a:srcRect/>
                      <a:stretch>
                        <a:fillRect/>
                      </a:stretch>
                    </p:blipFill>
                    <p:spPr bwMode="auto">
                      <a:xfrm>
                        <a:off x="887413" y="4495800"/>
                        <a:ext cx="7226300" cy="1236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002016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10/19/2020</a:t>
            </a:r>
            <a:endParaRPr lang="en-US" dirty="0"/>
          </a:p>
        </p:txBody>
      </p:sp>
      <p:sp>
        <p:nvSpPr>
          <p:cNvPr id="3" name="Footer Placeholder 2"/>
          <p:cNvSpPr>
            <a:spLocks noGrp="1"/>
          </p:cNvSpPr>
          <p:nvPr>
            <p:ph type="ftr" sz="quarter" idx="11"/>
          </p:nvPr>
        </p:nvSpPr>
        <p:spPr/>
        <p:txBody>
          <a:bodyPr/>
          <a:lstStyle/>
          <a:p>
            <a:r>
              <a:rPr lang="en-US"/>
              <a:t>PHY 711  Fall 2020 --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p:cNvSpPr txBox="1"/>
          <p:nvPr/>
        </p:nvSpPr>
        <p:spPr>
          <a:xfrm>
            <a:off x="304800" y="457200"/>
            <a:ext cx="8001000" cy="830997"/>
          </a:xfrm>
          <a:prstGeom prst="rect">
            <a:avLst/>
          </a:prstGeom>
          <a:noFill/>
        </p:spPr>
        <p:txBody>
          <a:bodyPr wrap="square" rtlCol="0">
            <a:spAutoFit/>
          </a:bodyPr>
          <a:lstStyle/>
          <a:p>
            <a:r>
              <a:rPr lang="en-US" sz="2400" dirty="0">
                <a:latin typeface="+mj-lt"/>
              </a:rPr>
              <a:t>Transformation between body-fixed and inertial coordinate systems – Euler angles</a:t>
            </a:r>
          </a:p>
        </p:txBody>
      </p:sp>
      <p:sp>
        <p:nvSpPr>
          <p:cNvPr id="6" name="TextBox 5"/>
          <p:cNvSpPr txBox="1"/>
          <p:nvPr/>
        </p:nvSpPr>
        <p:spPr>
          <a:xfrm>
            <a:off x="152400" y="5638800"/>
            <a:ext cx="6477000" cy="457200"/>
          </a:xfrm>
          <a:prstGeom prst="rect">
            <a:avLst/>
          </a:prstGeom>
          <a:noFill/>
        </p:spPr>
        <p:txBody>
          <a:bodyPr wrap="square" rtlCol="0">
            <a:spAutoFit/>
          </a:bodyPr>
          <a:lstStyle/>
          <a:p>
            <a:r>
              <a:rPr lang="en-US" sz="2400" dirty="0">
                <a:latin typeface="+mj-lt"/>
                <a:hlinkClick r:id="rId3"/>
              </a:rPr>
              <a:t>http://en.wikipedia.org/wiki/Euler_angles</a:t>
            </a:r>
            <a:endParaRPr lang="en-US" sz="2400" dirty="0">
              <a:latin typeface="+mj-lt"/>
            </a:endParaRPr>
          </a:p>
        </p:txBody>
      </p:sp>
      <p:sp>
        <p:nvSpPr>
          <p:cNvPr id="7" name="TextBox 6"/>
          <p:cNvSpPr txBox="1"/>
          <p:nvPr/>
        </p:nvSpPr>
        <p:spPr>
          <a:xfrm>
            <a:off x="2027767" y="1447800"/>
            <a:ext cx="3429000" cy="457200"/>
          </a:xfrm>
          <a:prstGeom prst="rect">
            <a:avLst/>
          </a:prstGeom>
          <a:noFill/>
        </p:spPr>
        <p:txBody>
          <a:bodyPr wrap="square" rtlCol="0">
            <a:spAutoFit/>
          </a:bodyPr>
          <a:lstStyle/>
          <a:p>
            <a:r>
              <a:rPr lang="en-US" sz="2400" b="1" dirty="0">
                <a:solidFill>
                  <a:srgbClr val="00B0F0"/>
                </a:solidFill>
                <a:latin typeface="+mj-lt"/>
              </a:rPr>
              <a:t>inertial</a:t>
            </a:r>
          </a:p>
        </p:txBody>
      </p:sp>
      <p:grpSp>
        <p:nvGrpSpPr>
          <p:cNvPr id="22" name="Group 21"/>
          <p:cNvGrpSpPr/>
          <p:nvPr/>
        </p:nvGrpSpPr>
        <p:grpSpPr>
          <a:xfrm>
            <a:off x="228600" y="1447800"/>
            <a:ext cx="3589868" cy="3863340"/>
            <a:chOff x="228600" y="1447800"/>
            <a:chExt cx="3589868" cy="3863340"/>
          </a:xfrm>
        </p:grpSpPr>
        <p:pic>
          <p:nvPicPr>
            <p:cNvPr id="240642" name="Picture 2" descr="http://upload.wikimedia.org/wikipedia/commons/thumb/a/a1/Eulerangles.svg/300px-Eulerangles.svg.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1447800"/>
              <a:ext cx="3429000" cy="386334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228600" y="2133600"/>
              <a:ext cx="3429000" cy="457200"/>
            </a:xfrm>
            <a:prstGeom prst="rect">
              <a:avLst/>
            </a:prstGeom>
            <a:noFill/>
          </p:spPr>
          <p:txBody>
            <a:bodyPr wrap="square" rtlCol="0">
              <a:spAutoFit/>
            </a:bodyPr>
            <a:lstStyle/>
            <a:p>
              <a:r>
                <a:rPr lang="en-US" sz="2400" b="1" dirty="0">
                  <a:solidFill>
                    <a:srgbClr val="FF0000"/>
                  </a:solidFill>
                  <a:latin typeface="+mj-lt"/>
                </a:rPr>
                <a:t>body</a:t>
              </a:r>
            </a:p>
          </p:txBody>
        </p:sp>
        <p:sp>
          <p:nvSpPr>
            <p:cNvPr id="8" name="TextBox 7"/>
            <p:cNvSpPr txBox="1"/>
            <p:nvPr/>
          </p:nvSpPr>
          <p:spPr>
            <a:xfrm>
              <a:off x="1524000" y="4267200"/>
              <a:ext cx="361950" cy="457200"/>
            </a:xfrm>
            <a:prstGeom prst="rect">
              <a:avLst/>
            </a:prstGeom>
            <a:noFill/>
          </p:spPr>
          <p:txBody>
            <a:bodyPr wrap="square" rtlCol="0">
              <a:spAutoFit/>
            </a:bodyPr>
            <a:lstStyle/>
            <a:p>
              <a:r>
                <a:rPr lang="en-US" sz="2400" b="1" dirty="0">
                  <a:solidFill>
                    <a:srgbClr val="00B0F0"/>
                  </a:solidFill>
                  <a:latin typeface="+mj-lt"/>
                </a:rPr>
                <a:t>y</a:t>
              </a:r>
            </a:p>
          </p:txBody>
        </p:sp>
        <p:cxnSp>
          <p:nvCxnSpPr>
            <p:cNvPr id="11" name="Straight Arrow Connector 10"/>
            <p:cNvCxnSpPr/>
            <p:nvPr/>
          </p:nvCxnSpPr>
          <p:spPr>
            <a:xfrm flipH="1">
              <a:off x="304800" y="3810000"/>
              <a:ext cx="1638300" cy="0"/>
            </a:xfrm>
            <a:prstGeom prst="straightConnector1">
              <a:avLst/>
            </a:prstGeom>
            <a:ln w="2540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57200" y="3352800"/>
              <a:ext cx="361950" cy="457200"/>
            </a:xfrm>
            <a:prstGeom prst="rect">
              <a:avLst/>
            </a:prstGeom>
            <a:solidFill>
              <a:schemeClr val="bg1"/>
            </a:solidFill>
          </p:spPr>
          <p:txBody>
            <a:bodyPr wrap="square" rtlCol="0">
              <a:spAutoFit/>
            </a:bodyPr>
            <a:lstStyle/>
            <a:p>
              <a:r>
                <a:rPr lang="en-US" sz="2400" b="1" dirty="0">
                  <a:solidFill>
                    <a:srgbClr val="00B0F0"/>
                  </a:solidFill>
                  <a:latin typeface="+mj-lt"/>
                </a:rPr>
                <a:t>x</a:t>
              </a:r>
            </a:p>
          </p:txBody>
        </p:sp>
        <p:sp>
          <p:nvSpPr>
            <p:cNvPr id="14" name="TextBox 13"/>
            <p:cNvSpPr txBox="1"/>
            <p:nvPr/>
          </p:nvSpPr>
          <p:spPr>
            <a:xfrm>
              <a:off x="2971801" y="3657600"/>
              <a:ext cx="846667" cy="457200"/>
            </a:xfrm>
            <a:prstGeom prst="rect">
              <a:avLst/>
            </a:prstGeom>
            <a:solidFill>
              <a:schemeClr val="bg1"/>
            </a:solidFill>
          </p:spPr>
          <p:txBody>
            <a:bodyPr wrap="square" rtlCol="0">
              <a:spAutoFit/>
            </a:bodyPr>
            <a:lstStyle/>
            <a:p>
              <a:r>
                <a:rPr lang="en-US" sz="2400" b="1" dirty="0">
                  <a:solidFill>
                    <a:srgbClr val="FF0000"/>
                  </a:solidFill>
                  <a:latin typeface="+mj-lt"/>
                </a:rPr>
                <a:t>y</a:t>
              </a:r>
            </a:p>
          </p:txBody>
        </p:sp>
        <p:cxnSp>
          <p:nvCxnSpPr>
            <p:cNvPr id="15" name="Straight Arrow Connector 14"/>
            <p:cNvCxnSpPr/>
            <p:nvPr/>
          </p:nvCxnSpPr>
          <p:spPr>
            <a:xfrm flipH="1">
              <a:off x="1295400" y="4724400"/>
              <a:ext cx="228600" cy="58674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009650" y="4648200"/>
              <a:ext cx="361950" cy="457200"/>
            </a:xfrm>
            <a:prstGeom prst="rect">
              <a:avLst/>
            </a:prstGeom>
            <a:solidFill>
              <a:schemeClr val="bg1"/>
            </a:solidFill>
          </p:spPr>
          <p:txBody>
            <a:bodyPr wrap="square" rtlCol="0">
              <a:spAutoFit/>
            </a:bodyPr>
            <a:lstStyle/>
            <a:p>
              <a:r>
                <a:rPr lang="en-US" sz="2400" b="1" dirty="0">
                  <a:solidFill>
                    <a:srgbClr val="FF0000"/>
                  </a:solidFill>
                  <a:latin typeface="+mj-lt"/>
                </a:rPr>
                <a:t>x</a:t>
              </a:r>
            </a:p>
          </p:txBody>
        </p:sp>
        <p:cxnSp>
          <p:nvCxnSpPr>
            <p:cNvPr id="18" name="Straight Arrow Connector 17"/>
            <p:cNvCxnSpPr/>
            <p:nvPr/>
          </p:nvCxnSpPr>
          <p:spPr>
            <a:xfrm flipV="1">
              <a:off x="1943100" y="2362200"/>
              <a:ext cx="647700" cy="1371600"/>
            </a:xfrm>
            <a:prstGeom prst="straightConnector1">
              <a:avLst/>
            </a:prstGeom>
            <a:ln w="635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2514600" y="2057400"/>
              <a:ext cx="3048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4909595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10/19/2020</a:t>
            </a:r>
            <a:endParaRPr lang="en-US" dirty="0"/>
          </a:p>
        </p:txBody>
      </p:sp>
      <p:sp>
        <p:nvSpPr>
          <p:cNvPr id="3" name="Footer Placeholder 2"/>
          <p:cNvSpPr>
            <a:spLocks noGrp="1"/>
          </p:cNvSpPr>
          <p:nvPr>
            <p:ph type="ftr" sz="quarter" idx="11"/>
          </p:nvPr>
        </p:nvSpPr>
        <p:spPr/>
        <p:txBody>
          <a:bodyPr/>
          <a:lstStyle/>
          <a:p>
            <a:r>
              <a:rPr lang="en-US"/>
              <a:t>PHY 711  Fall 2020 --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sp>
        <p:nvSpPr>
          <p:cNvPr id="5" name="TextBox 4"/>
          <p:cNvSpPr txBox="1"/>
          <p:nvPr/>
        </p:nvSpPr>
        <p:spPr>
          <a:xfrm>
            <a:off x="304800" y="457200"/>
            <a:ext cx="8001000" cy="830997"/>
          </a:xfrm>
          <a:prstGeom prst="rect">
            <a:avLst/>
          </a:prstGeom>
          <a:noFill/>
        </p:spPr>
        <p:txBody>
          <a:bodyPr wrap="square" rtlCol="0">
            <a:spAutoFit/>
          </a:bodyPr>
          <a:lstStyle/>
          <a:p>
            <a:r>
              <a:rPr lang="en-US" sz="2400" dirty="0">
                <a:latin typeface="+mj-lt"/>
              </a:rPr>
              <a:t>General transformation between rotated coordinates – Euler angles</a:t>
            </a:r>
          </a:p>
        </p:txBody>
      </p:sp>
      <p:sp>
        <p:nvSpPr>
          <p:cNvPr id="6" name="TextBox 5"/>
          <p:cNvSpPr txBox="1"/>
          <p:nvPr/>
        </p:nvSpPr>
        <p:spPr>
          <a:xfrm>
            <a:off x="152400" y="5638800"/>
            <a:ext cx="6477000" cy="457200"/>
          </a:xfrm>
          <a:prstGeom prst="rect">
            <a:avLst/>
          </a:prstGeom>
          <a:noFill/>
        </p:spPr>
        <p:txBody>
          <a:bodyPr wrap="square" rtlCol="0">
            <a:spAutoFit/>
          </a:bodyPr>
          <a:lstStyle/>
          <a:p>
            <a:r>
              <a:rPr lang="en-US" sz="2400" dirty="0">
                <a:latin typeface="+mj-lt"/>
                <a:hlinkClick r:id="rId4"/>
              </a:rPr>
              <a:t>http://en.wikipedia.org/wiki/Euler_angles</a:t>
            </a:r>
            <a:endParaRPr lang="en-US" sz="2400" dirty="0">
              <a:latin typeface="+mj-lt"/>
            </a:endParaRPr>
          </a:p>
        </p:txBody>
      </p:sp>
      <p:sp>
        <p:nvSpPr>
          <p:cNvPr id="7" name="TextBox 6"/>
          <p:cNvSpPr txBox="1"/>
          <p:nvPr/>
        </p:nvSpPr>
        <p:spPr>
          <a:xfrm>
            <a:off x="2027767" y="1447800"/>
            <a:ext cx="3429000" cy="457200"/>
          </a:xfrm>
          <a:prstGeom prst="rect">
            <a:avLst/>
          </a:prstGeom>
          <a:noFill/>
        </p:spPr>
        <p:txBody>
          <a:bodyPr wrap="square" rtlCol="0">
            <a:spAutoFit/>
          </a:bodyPr>
          <a:lstStyle/>
          <a:p>
            <a:r>
              <a:rPr lang="en-US" sz="2400" b="1" dirty="0">
                <a:solidFill>
                  <a:srgbClr val="00B0F0"/>
                </a:solidFill>
                <a:latin typeface="+mj-lt"/>
              </a:rPr>
              <a:t>inertial</a:t>
            </a:r>
          </a:p>
        </p:txBody>
      </p:sp>
      <p:grpSp>
        <p:nvGrpSpPr>
          <p:cNvPr id="22" name="Group 21"/>
          <p:cNvGrpSpPr/>
          <p:nvPr/>
        </p:nvGrpSpPr>
        <p:grpSpPr>
          <a:xfrm>
            <a:off x="228600" y="1447800"/>
            <a:ext cx="3589868" cy="3863340"/>
            <a:chOff x="228600" y="1447800"/>
            <a:chExt cx="3589868" cy="3863340"/>
          </a:xfrm>
        </p:grpSpPr>
        <p:pic>
          <p:nvPicPr>
            <p:cNvPr id="240642" name="Picture 2" descr="http://upload.wikimedia.org/wikipedia/commons/thumb/a/a1/Eulerangles.svg/300px-Eulerangles.svg.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1447800"/>
              <a:ext cx="3429000" cy="386334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228600" y="2133600"/>
              <a:ext cx="3429000" cy="457200"/>
            </a:xfrm>
            <a:prstGeom prst="rect">
              <a:avLst/>
            </a:prstGeom>
            <a:noFill/>
          </p:spPr>
          <p:txBody>
            <a:bodyPr wrap="square" rtlCol="0">
              <a:spAutoFit/>
            </a:bodyPr>
            <a:lstStyle/>
            <a:p>
              <a:r>
                <a:rPr lang="en-US" sz="2400" b="1" dirty="0">
                  <a:solidFill>
                    <a:srgbClr val="FF0000"/>
                  </a:solidFill>
                  <a:latin typeface="+mj-lt"/>
                </a:rPr>
                <a:t>body</a:t>
              </a:r>
            </a:p>
          </p:txBody>
        </p:sp>
        <p:sp>
          <p:nvSpPr>
            <p:cNvPr id="8" name="TextBox 7"/>
            <p:cNvSpPr txBox="1"/>
            <p:nvPr/>
          </p:nvSpPr>
          <p:spPr>
            <a:xfrm>
              <a:off x="1524000" y="4267200"/>
              <a:ext cx="361950" cy="457200"/>
            </a:xfrm>
            <a:prstGeom prst="rect">
              <a:avLst/>
            </a:prstGeom>
            <a:noFill/>
          </p:spPr>
          <p:txBody>
            <a:bodyPr wrap="square" rtlCol="0">
              <a:spAutoFit/>
            </a:bodyPr>
            <a:lstStyle/>
            <a:p>
              <a:r>
                <a:rPr lang="en-US" sz="2400" b="1" dirty="0">
                  <a:solidFill>
                    <a:srgbClr val="00B0F0"/>
                  </a:solidFill>
                  <a:latin typeface="+mj-lt"/>
                </a:rPr>
                <a:t>y</a:t>
              </a:r>
            </a:p>
          </p:txBody>
        </p:sp>
        <p:cxnSp>
          <p:nvCxnSpPr>
            <p:cNvPr id="11" name="Straight Arrow Connector 10"/>
            <p:cNvCxnSpPr/>
            <p:nvPr/>
          </p:nvCxnSpPr>
          <p:spPr>
            <a:xfrm flipH="1">
              <a:off x="304800" y="3810000"/>
              <a:ext cx="1638300" cy="0"/>
            </a:xfrm>
            <a:prstGeom prst="straightConnector1">
              <a:avLst/>
            </a:prstGeom>
            <a:ln w="2540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57200" y="3352800"/>
              <a:ext cx="361950" cy="457200"/>
            </a:xfrm>
            <a:prstGeom prst="rect">
              <a:avLst/>
            </a:prstGeom>
            <a:solidFill>
              <a:schemeClr val="bg1"/>
            </a:solidFill>
          </p:spPr>
          <p:txBody>
            <a:bodyPr wrap="square" rtlCol="0">
              <a:spAutoFit/>
            </a:bodyPr>
            <a:lstStyle/>
            <a:p>
              <a:r>
                <a:rPr lang="en-US" sz="2400" b="1" dirty="0">
                  <a:solidFill>
                    <a:srgbClr val="00B0F0"/>
                  </a:solidFill>
                  <a:latin typeface="+mj-lt"/>
                </a:rPr>
                <a:t>x</a:t>
              </a:r>
            </a:p>
          </p:txBody>
        </p:sp>
        <p:sp>
          <p:nvSpPr>
            <p:cNvPr id="14" name="TextBox 13"/>
            <p:cNvSpPr txBox="1"/>
            <p:nvPr/>
          </p:nvSpPr>
          <p:spPr>
            <a:xfrm>
              <a:off x="2971801" y="3657600"/>
              <a:ext cx="846667" cy="457200"/>
            </a:xfrm>
            <a:prstGeom prst="rect">
              <a:avLst/>
            </a:prstGeom>
            <a:solidFill>
              <a:schemeClr val="bg1"/>
            </a:solidFill>
          </p:spPr>
          <p:txBody>
            <a:bodyPr wrap="square" rtlCol="0">
              <a:spAutoFit/>
            </a:bodyPr>
            <a:lstStyle/>
            <a:p>
              <a:r>
                <a:rPr lang="en-US" sz="2400" b="1" dirty="0">
                  <a:solidFill>
                    <a:srgbClr val="FF0000"/>
                  </a:solidFill>
                  <a:latin typeface="+mj-lt"/>
                </a:rPr>
                <a:t>y</a:t>
              </a:r>
            </a:p>
          </p:txBody>
        </p:sp>
        <p:cxnSp>
          <p:nvCxnSpPr>
            <p:cNvPr id="15" name="Straight Arrow Connector 14"/>
            <p:cNvCxnSpPr/>
            <p:nvPr/>
          </p:nvCxnSpPr>
          <p:spPr>
            <a:xfrm flipH="1">
              <a:off x="1295400" y="4724400"/>
              <a:ext cx="228600" cy="58674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009650" y="4648200"/>
              <a:ext cx="361950" cy="457200"/>
            </a:xfrm>
            <a:prstGeom prst="rect">
              <a:avLst/>
            </a:prstGeom>
            <a:solidFill>
              <a:schemeClr val="bg1"/>
            </a:solidFill>
          </p:spPr>
          <p:txBody>
            <a:bodyPr wrap="square" rtlCol="0">
              <a:spAutoFit/>
            </a:bodyPr>
            <a:lstStyle/>
            <a:p>
              <a:r>
                <a:rPr lang="en-US" sz="2400" b="1" dirty="0">
                  <a:solidFill>
                    <a:srgbClr val="FF0000"/>
                  </a:solidFill>
                  <a:latin typeface="+mj-lt"/>
                </a:rPr>
                <a:t>x</a:t>
              </a:r>
            </a:p>
          </p:txBody>
        </p:sp>
        <p:cxnSp>
          <p:nvCxnSpPr>
            <p:cNvPr id="18" name="Straight Arrow Connector 17"/>
            <p:cNvCxnSpPr/>
            <p:nvPr/>
          </p:nvCxnSpPr>
          <p:spPr>
            <a:xfrm flipV="1">
              <a:off x="1943100" y="2362200"/>
              <a:ext cx="647700" cy="1371600"/>
            </a:xfrm>
            <a:prstGeom prst="straightConnector1">
              <a:avLst/>
            </a:prstGeom>
            <a:ln w="635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2514600" y="2057400"/>
              <a:ext cx="3048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10" name="Object 9"/>
          <p:cNvGraphicFramePr>
            <a:graphicFrameLocks noChangeAspect="1"/>
          </p:cNvGraphicFramePr>
          <p:nvPr>
            <p:extLst>
              <p:ext uri="{D42A27DB-BD31-4B8C-83A1-F6EECF244321}">
                <p14:modId xmlns:p14="http://schemas.microsoft.com/office/powerpoint/2010/main" val="3840603322"/>
              </p:ext>
            </p:extLst>
          </p:nvPr>
        </p:nvGraphicFramePr>
        <p:xfrm>
          <a:off x="3363913" y="1744663"/>
          <a:ext cx="5514975" cy="1692275"/>
        </p:xfrm>
        <a:graphic>
          <a:graphicData uri="http://schemas.openxmlformats.org/presentationml/2006/ole">
            <mc:AlternateContent xmlns:mc="http://schemas.openxmlformats.org/markup-compatibility/2006">
              <mc:Choice xmlns:v="urn:schemas-microsoft-com:vml" Requires="v">
                <p:oleObj spid="_x0000_s279584" name="数式" r:id="rId6" imgW="3733560" imgH="1180800" progId="Equation.3">
                  <p:embed/>
                </p:oleObj>
              </mc:Choice>
              <mc:Fallback>
                <p:oleObj name="数式" r:id="rId6" imgW="3733560" imgH="1180800" progId="Equation.3">
                  <p:embed/>
                  <p:pic>
                    <p:nvPicPr>
                      <p:cNvPr id="0" name=""/>
                      <p:cNvPicPr>
                        <a:picLocks noChangeAspect="1" noChangeArrowheads="1"/>
                      </p:cNvPicPr>
                      <p:nvPr/>
                    </p:nvPicPr>
                    <p:blipFill>
                      <a:blip r:embed="rId7"/>
                      <a:srcRect/>
                      <a:stretch>
                        <a:fillRect/>
                      </a:stretch>
                    </p:blipFill>
                    <p:spPr bwMode="auto">
                      <a:xfrm>
                        <a:off x="3363913" y="1744663"/>
                        <a:ext cx="5514975" cy="169227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262082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10/19/2020</a:t>
            </a:r>
            <a:endParaRPr lang="en-US" dirty="0"/>
          </a:p>
        </p:txBody>
      </p:sp>
      <p:sp>
        <p:nvSpPr>
          <p:cNvPr id="3" name="Footer Placeholder 2"/>
          <p:cNvSpPr>
            <a:spLocks noGrp="1"/>
          </p:cNvSpPr>
          <p:nvPr>
            <p:ph type="ftr" sz="quarter" idx="11"/>
          </p:nvPr>
        </p:nvSpPr>
        <p:spPr/>
        <p:txBody>
          <a:bodyPr/>
          <a:lstStyle/>
          <a:p>
            <a:r>
              <a:rPr lang="en-US"/>
              <a:t>PHY 711  Fall 2020 --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sp>
        <p:nvSpPr>
          <p:cNvPr id="5" name="TextBox 4"/>
          <p:cNvSpPr txBox="1"/>
          <p:nvPr/>
        </p:nvSpPr>
        <p:spPr>
          <a:xfrm>
            <a:off x="609600" y="457200"/>
            <a:ext cx="7391400" cy="830997"/>
          </a:xfrm>
          <a:prstGeom prst="rect">
            <a:avLst/>
          </a:prstGeom>
          <a:noFill/>
        </p:spPr>
        <p:txBody>
          <a:bodyPr wrap="square" rtlCol="0">
            <a:spAutoFit/>
          </a:bodyPr>
          <a:lstStyle/>
          <a:p>
            <a:r>
              <a:rPr lang="en-US" sz="2400" dirty="0">
                <a:latin typeface="+mj-lt"/>
              </a:rPr>
              <a:t>Motion of a symmetric top under the influence of the torque of gravity:</a:t>
            </a:r>
          </a:p>
        </p:txBody>
      </p:sp>
      <p:sp>
        <p:nvSpPr>
          <p:cNvPr id="25" name="TextBox 24"/>
          <p:cNvSpPr txBox="1"/>
          <p:nvPr/>
        </p:nvSpPr>
        <p:spPr>
          <a:xfrm>
            <a:off x="1752600" y="1443335"/>
            <a:ext cx="439880" cy="461665"/>
          </a:xfrm>
          <a:prstGeom prst="rect">
            <a:avLst/>
          </a:prstGeom>
          <a:noFill/>
        </p:spPr>
        <p:txBody>
          <a:bodyPr wrap="square" rtlCol="0">
            <a:spAutoFit/>
          </a:bodyPr>
          <a:lstStyle/>
          <a:p>
            <a:r>
              <a:rPr lang="en-US" sz="2400" dirty="0">
                <a:latin typeface="Symbol" pitchFamily="18" charset="2"/>
              </a:rPr>
              <a:t>g</a:t>
            </a:r>
          </a:p>
        </p:txBody>
      </p:sp>
      <p:grpSp>
        <p:nvGrpSpPr>
          <p:cNvPr id="28" name="Group 27"/>
          <p:cNvGrpSpPr/>
          <p:nvPr/>
        </p:nvGrpSpPr>
        <p:grpSpPr>
          <a:xfrm>
            <a:off x="1447800" y="1905000"/>
            <a:ext cx="2320562" cy="2895600"/>
            <a:chOff x="1447800" y="1905000"/>
            <a:chExt cx="2320562" cy="2895600"/>
          </a:xfrm>
        </p:grpSpPr>
        <p:grpSp>
          <p:nvGrpSpPr>
            <p:cNvPr id="19" name="Group 18"/>
            <p:cNvGrpSpPr/>
            <p:nvPr/>
          </p:nvGrpSpPr>
          <p:grpSpPr>
            <a:xfrm>
              <a:off x="1447800" y="1905000"/>
              <a:ext cx="2057400" cy="2895600"/>
              <a:chOff x="1447800" y="1905000"/>
              <a:chExt cx="2057400" cy="2895600"/>
            </a:xfrm>
          </p:grpSpPr>
          <p:cxnSp>
            <p:nvCxnSpPr>
              <p:cNvPr id="7" name="Straight Arrow Connector 6"/>
              <p:cNvCxnSpPr/>
              <p:nvPr/>
            </p:nvCxnSpPr>
            <p:spPr>
              <a:xfrm>
                <a:off x="3505200" y="1905000"/>
                <a:ext cx="0" cy="2133600"/>
              </a:xfrm>
              <a:prstGeom prst="straightConnector1">
                <a:avLst/>
              </a:prstGeom>
              <a:ln w="25400">
                <a:solidFill>
                  <a:schemeClr val="tx1"/>
                </a:solidFill>
                <a:headEnd type="triangle" w="lg" len="med"/>
                <a:tailEnd type="non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447800" y="4038600"/>
                <a:ext cx="2057400" cy="0"/>
              </a:xfrm>
              <a:prstGeom prst="straightConnector1">
                <a:avLst/>
              </a:prstGeom>
              <a:ln w="25400">
                <a:solidFill>
                  <a:schemeClr val="tx1"/>
                </a:solidFill>
                <a:headEnd type="triangle" w="lg" len="med"/>
                <a:tailEnd type="non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2057400" y="4038600"/>
                <a:ext cx="1447800" cy="762000"/>
              </a:xfrm>
              <a:prstGeom prst="straightConnector1">
                <a:avLst/>
              </a:prstGeom>
              <a:ln w="25400">
                <a:solidFill>
                  <a:schemeClr val="tx1"/>
                </a:solidFill>
                <a:headEnd type="triangle" w="lg" len="med"/>
                <a:tailEnd type="none"/>
              </a:ln>
            </p:spPr>
            <p:style>
              <a:lnRef idx="1">
                <a:schemeClr val="accent1"/>
              </a:lnRef>
              <a:fillRef idx="0">
                <a:schemeClr val="accent1"/>
              </a:fillRef>
              <a:effectRef idx="0">
                <a:schemeClr val="accent1"/>
              </a:effectRef>
              <a:fontRef idx="minor">
                <a:schemeClr val="tx1"/>
              </a:fontRef>
            </p:style>
          </p:cxnSp>
          <p:sp>
            <p:nvSpPr>
              <p:cNvPr id="15" name="Teardrop 14"/>
              <p:cNvSpPr/>
              <p:nvPr/>
            </p:nvSpPr>
            <p:spPr>
              <a:xfrm rot="5635480">
                <a:off x="1882967" y="2301103"/>
                <a:ext cx="1295400" cy="1295400"/>
              </a:xfrm>
              <a:prstGeom prst="teardrop">
                <a:avLst>
                  <a:gd name="adj" fmla="val 16203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p:cNvCxnSpPr/>
              <p:nvPr/>
            </p:nvCxnSpPr>
            <p:spPr>
              <a:xfrm flipH="1">
                <a:off x="2476500" y="2948803"/>
                <a:ext cx="54167" cy="1318397"/>
              </a:xfrm>
              <a:prstGeom prst="straightConnector1">
                <a:avLst/>
              </a:prstGeom>
              <a:ln w="635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833227" y="3377168"/>
                <a:ext cx="838200" cy="461665"/>
              </a:xfrm>
              <a:prstGeom prst="rect">
                <a:avLst/>
              </a:prstGeom>
              <a:noFill/>
            </p:spPr>
            <p:txBody>
              <a:bodyPr wrap="square" rtlCol="0">
                <a:spAutoFit/>
              </a:bodyPr>
              <a:lstStyle/>
              <a:p>
                <a:r>
                  <a:rPr lang="en-US" sz="2400" dirty="0">
                    <a:latin typeface="+mj-lt"/>
                  </a:rPr>
                  <a:t>Mg</a:t>
                </a:r>
              </a:p>
            </p:txBody>
          </p:sp>
        </p:grpSp>
        <p:sp>
          <p:nvSpPr>
            <p:cNvPr id="20" name="Arc 19"/>
            <p:cNvSpPr/>
            <p:nvPr/>
          </p:nvSpPr>
          <p:spPr>
            <a:xfrm rot="18326991">
              <a:off x="2115646" y="2613535"/>
              <a:ext cx="1905000" cy="1400433"/>
            </a:xfrm>
            <a:prstGeom prst="arc">
              <a:avLst>
                <a:gd name="adj1" fmla="val 16200000"/>
                <a:gd name="adj2" fmla="val 20910012"/>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22" name="Straight Connector 21"/>
            <p:cNvCxnSpPr>
              <a:stCxn id="15" idx="7"/>
            </p:cNvCxnSpPr>
            <p:nvPr/>
          </p:nvCxnSpPr>
          <p:spPr>
            <a:xfrm flipH="1" flipV="1">
              <a:off x="1833227" y="2057400"/>
              <a:ext cx="1672628" cy="2010254"/>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781300" y="2050473"/>
              <a:ext cx="439880" cy="461665"/>
            </a:xfrm>
            <a:prstGeom prst="rect">
              <a:avLst/>
            </a:prstGeom>
            <a:noFill/>
          </p:spPr>
          <p:txBody>
            <a:bodyPr wrap="square" rtlCol="0">
              <a:spAutoFit/>
            </a:bodyPr>
            <a:lstStyle/>
            <a:p>
              <a:r>
                <a:rPr lang="en-US" sz="2400" dirty="0">
                  <a:latin typeface="Symbol" pitchFamily="18" charset="2"/>
                </a:rPr>
                <a:t>b</a:t>
              </a:r>
            </a:p>
          </p:txBody>
        </p:sp>
        <p:sp>
          <p:nvSpPr>
            <p:cNvPr id="24" name="Curved Right Arrow 23"/>
            <p:cNvSpPr/>
            <p:nvPr/>
          </p:nvSpPr>
          <p:spPr>
            <a:xfrm rot="19542147">
              <a:off x="1676400" y="2033733"/>
              <a:ext cx="575927" cy="385695"/>
            </a:xfrm>
            <a:prstGeom prst="curved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Arc 25"/>
            <p:cNvSpPr/>
            <p:nvPr/>
          </p:nvSpPr>
          <p:spPr>
            <a:xfrm rot="14257165" flipH="1">
              <a:off x="3154185" y="3840418"/>
              <a:ext cx="457200" cy="502919"/>
            </a:xfrm>
            <a:prstGeom prst="arc">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TextBox 26"/>
            <p:cNvSpPr txBox="1"/>
            <p:nvPr/>
          </p:nvSpPr>
          <p:spPr>
            <a:xfrm>
              <a:off x="3141520" y="4191000"/>
              <a:ext cx="439880" cy="461665"/>
            </a:xfrm>
            <a:prstGeom prst="rect">
              <a:avLst/>
            </a:prstGeom>
            <a:noFill/>
          </p:spPr>
          <p:txBody>
            <a:bodyPr wrap="square" rtlCol="0">
              <a:spAutoFit/>
            </a:bodyPr>
            <a:lstStyle/>
            <a:p>
              <a:r>
                <a:rPr lang="en-US" sz="2400" dirty="0">
                  <a:latin typeface="Symbol" pitchFamily="18" charset="2"/>
                </a:rPr>
                <a:t>a</a:t>
              </a:r>
            </a:p>
          </p:txBody>
        </p:sp>
      </p:grpSp>
      <p:graphicFrame>
        <p:nvGraphicFramePr>
          <p:cNvPr id="29" name="Object 28"/>
          <p:cNvGraphicFramePr>
            <a:graphicFrameLocks noChangeAspect="1"/>
          </p:cNvGraphicFramePr>
          <p:nvPr>
            <p:extLst>
              <p:ext uri="{D42A27DB-BD31-4B8C-83A1-F6EECF244321}">
                <p14:modId xmlns:p14="http://schemas.microsoft.com/office/powerpoint/2010/main" val="3330059754"/>
              </p:ext>
            </p:extLst>
          </p:nvPr>
        </p:nvGraphicFramePr>
        <p:xfrm>
          <a:off x="2743200" y="4589463"/>
          <a:ext cx="5541963" cy="1582737"/>
        </p:xfrm>
        <a:graphic>
          <a:graphicData uri="http://schemas.openxmlformats.org/presentationml/2006/ole">
            <mc:AlternateContent xmlns:mc="http://schemas.openxmlformats.org/markup-compatibility/2006">
              <mc:Choice xmlns:v="urn:schemas-microsoft-com:vml" Requires="v">
                <p:oleObj spid="_x0000_s280608" name="数式" r:id="rId4" imgW="2755800" imgH="812520" progId="Equation.3">
                  <p:embed/>
                </p:oleObj>
              </mc:Choice>
              <mc:Fallback>
                <p:oleObj name="数式" r:id="rId4" imgW="2755800" imgH="812520" progId="Equation.3">
                  <p:embed/>
                  <p:pic>
                    <p:nvPicPr>
                      <p:cNvPr id="0" name=""/>
                      <p:cNvPicPr>
                        <a:picLocks noChangeAspect="1" noChangeArrowheads="1"/>
                      </p:cNvPicPr>
                      <p:nvPr/>
                    </p:nvPicPr>
                    <p:blipFill>
                      <a:blip r:embed="rId5"/>
                      <a:srcRect/>
                      <a:stretch>
                        <a:fillRect/>
                      </a:stretch>
                    </p:blipFill>
                    <p:spPr bwMode="auto">
                      <a:xfrm>
                        <a:off x="2743200" y="4589463"/>
                        <a:ext cx="5541963" cy="1582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2949440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10/19/2020</a:t>
            </a:r>
            <a:endParaRPr lang="en-US" dirty="0"/>
          </a:p>
        </p:txBody>
      </p:sp>
      <p:sp>
        <p:nvSpPr>
          <p:cNvPr id="3" name="Footer Placeholder 2"/>
          <p:cNvSpPr>
            <a:spLocks noGrp="1"/>
          </p:cNvSpPr>
          <p:nvPr>
            <p:ph type="ftr" sz="quarter" idx="11"/>
          </p:nvPr>
        </p:nvSpPr>
        <p:spPr/>
        <p:txBody>
          <a:bodyPr/>
          <a:lstStyle/>
          <a:p>
            <a:r>
              <a:rPr lang="en-US"/>
              <a:t>PHY 711  Fall 2020 --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613091898"/>
              </p:ext>
            </p:extLst>
          </p:nvPr>
        </p:nvGraphicFramePr>
        <p:xfrm>
          <a:off x="990600" y="3175"/>
          <a:ext cx="5541963" cy="4600575"/>
        </p:xfrm>
        <a:graphic>
          <a:graphicData uri="http://schemas.openxmlformats.org/presentationml/2006/ole">
            <mc:AlternateContent xmlns:mc="http://schemas.openxmlformats.org/markup-compatibility/2006">
              <mc:Choice xmlns:v="urn:schemas-microsoft-com:vml" Requires="v">
                <p:oleObj spid="_x0000_s281660" name="数式" r:id="rId4" imgW="2755800" imgH="2361960" progId="Equation.3">
                  <p:embed/>
                </p:oleObj>
              </mc:Choice>
              <mc:Fallback>
                <p:oleObj name="数式" r:id="rId4" imgW="2755800" imgH="2361960" progId="Equation.3">
                  <p:embed/>
                  <p:pic>
                    <p:nvPicPr>
                      <p:cNvPr id="0" name=""/>
                      <p:cNvPicPr>
                        <a:picLocks noChangeAspect="1" noChangeArrowheads="1"/>
                      </p:cNvPicPr>
                      <p:nvPr/>
                    </p:nvPicPr>
                    <p:blipFill>
                      <a:blip r:embed="rId5"/>
                      <a:srcRect/>
                      <a:stretch>
                        <a:fillRect/>
                      </a:stretch>
                    </p:blipFill>
                    <p:spPr bwMode="auto">
                      <a:xfrm>
                        <a:off x="990600" y="3175"/>
                        <a:ext cx="5541963" cy="460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302986523"/>
              </p:ext>
            </p:extLst>
          </p:nvPr>
        </p:nvGraphicFramePr>
        <p:xfrm>
          <a:off x="990600" y="4518025"/>
          <a:ext cx="6564313" cy="1882775"/>
        </p:xfrm>
        <a:graphic>
          <a:graphicData uri="http://schemas.openxmlformats.org/presentationml/2006/ole">
            <mc:AlternateContent xmlns:mc="http://schemas.openxmlformats.org/markup-compatibility/2006">
              <mc:Choice xmlns:v="urn:schemas-microsoft-com:vml" Requires="v">
                <p:oleObj spid="_x0000_s281661" name="数式" r:id="rId6" imgW="3263760" imgH="965160" progId="Equation.3">
                  <p:embed/>
                </p:oleObj>
              </mc:Choice>
              <mc:Fallback>
                <p:oleObj name="数式" r:id="rId6" imgW="3263760" imgH="965160" progId="Equation.3">
                  <p:embed/>
                  <p:pic>
                    <p:nvPicPr>
                      <p:cNvPr id="0" name=""/>
                      <p:cNvPicPr>
                        <a:picLocks noChangeAspect="1" noChangeArrowheads="1"/>
                      </p:cNvPicPr>
                      <p:nvPr/>
                    </p:nvPicPr>
                    <p:blipFill>
                      <a:blip r:embed="rId7"/>
                      <a:srcRect/>
                      <a:stretch>
                        <a:fillRect/>
                      </a:stretch>
                    </p:blipFill>
                    <p:spPr bwMode="auto">
                      <a:xfrm>
                        <a:off x="990600" y="4518025"/>
                        <a:ext cx="6564313" cy="188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284006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10/19/2020</a:t>
            </a:r>
            <a:endParaRPr lang="en-US" dirty="0"/>
          </a:p>
        </p:txBody>
      </p:sp>
      <p:sp>
        <p:nvSpPr>
          <p:cNvPr id="3" name="Footer Placeholder 2"/>
          <p:cNvSpPr>
            <a:spLocks noGrp="1"/>
          </p:cNvSpPr>
          <p:nvPr>
            <p:ph type="ftr" sz="quarter" idx="11"/>
          </p:nvPr>
        </p:nvSpPr>
        <p:spPr/>
        <p:txBody>
          <a:bodyPr/>
          <a:lstStyle/>
          <a:p>
            <a:r>
              <a:rPr lang="en-US"/>
              <a:t>PHY 711  Fall 2020 --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062199874"/>
              </p:ext>
            </p:extLst>
          </p:nvPr>
        </p:nvGraphicFramePr>
        <p:xfrm>
          <a:off x="800100" y="228600"/>
          <a:ext cx="6437313" cy="1882775"/>
        </p:xfrm>
        <a:graphic>
          <a:graphicData uri="http://schemas.openxmlformats.org/presentationml/2006/ole">
            <mc:AlternateContent xmlns:mc="http://schemas.openxmlformats.org/markup-compatibility/2006">
              <mc:Choice xmlns:v="urn:schemas-microsoft-com:vml" Requires="v">
                <p:oleObj spid="_x0000_s282655" name="数式" r:id="rId4" imgW="3200400" imgH="965160" progId="Equation.3">
                  <p:embed/>
                </p:oleObj>
              </mc:Choice>
              <mc:Fallback>
                <p:oleObj name="数式" r:id="rId4" imgW="3200400" imgH="965160" progId="Equation.3">
                  <p:embed/>
                  <p:pic>
                    <p:nvPicPr>
                      <p:cNvPr id="0" name=""/>
                      <p:cNvPicPr>
                        <a:picLocks noChangeAspect="1" noChangeArrowheads="1"/>
                      </p:cNvPicPr>
                      <p:nvPr/>
                    </p:nvPicPr>
                    <p:blipFill>
                      <a:blip r:embed="rId5"/>
                      <a:srcRect/>
                      <a:stretch>
                        <a:fillRect/>
                      </a:stretch>
                    </p:blipFill>
                    <p:spPr bwMode="auto">
                      <a:xfrm>
                        <a:off x="800100" y="228600"/>
                        <a:ext cx="6437313" cy="188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228600" y="3581400"/>
            <a:ext cx="3048000" cy="1200329"/>
          </a:xfrm>
          <a:prstGeom prst="rect">
            <a:avLst/>
          </a:prstGeom>
          <a:noFill/>
        </p:spPr>
        <p:txBody>
          <a:bodyPr wrap="square" rtlCol="0">
            <a:spAutoFit/>
          </a:bodyPr>
          <a:lstStyle/>
          <a:p>
            <a:r>
              <a:rPr lang="en-US" sz="2400" dirty="0">
                <a:latin typeface="+mj-lt"/>
              </a:rPr>
              <a:t>Stable/unstable solutions near</a:t>
            </a:r>
          </a:p>
          <a:p>
            <a:r>
              <a:rPr lang="en-US" sz="2400" dirty="0">
                <a:latin typeface="Symbol" pitchFamily="18" charset="2"/>
              </a:rPr>
              <a:t>b</a:t>
            </a:r>
            <a:r>
              <a:rPr lang="en-US" sz="2400" dirty="0">
                <a:latin typeface="+mj-lt"/>
              </a:rPr>
              <a:t>=0</a:t>
            </a:r>
          </a:p>
        </p:txBody>
      </p:sp>
      <p:pic>
        <p:nvPicPr>
          <p:cNvPr id="250900" name="Picture 2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71800" y="2438400"/>
            <a:ext cx="57531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944983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10/19/2020</a:t>
            </a:r>
            <a:endParaRPr lang="en-US" dirty="0"/>
          </a:p>
        </p:txBody>
      </p:sp>
      <p:sp>
        <p:nvSpPr>
          <p:cNvPr id="3" name="Footer Placeholder 2"/>
          <p:cNvSpPr>
            <a:spLocks noGrp="1"/>
          </p:cNvSpPr>
          <p:nvPr>
            <p:ph type="ftr" sz="quarter" idx="11"/>
          </p:nvPr>
        </p:nvSpPr>
        <p:spPr/>
        <p:txBody>
          <a:bodyPr/>
          <a:lstStyle/>
          <a:p>
            <a:r>
              <a:rPr lang="en-US"/>
              <a:t>PHY 711  Fall 2020 --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83536781"/>
              </p:ext>
            </p:extLst>
          </p:nvPr>
        </p:nvGraphicFramePr>
        <p:xfrm>
          <a:off x="304800" y="228600"/>
          <a:ext cx="6435725" cy="4462462"/>
        </p:xfrm>
        <a:graphic>
          <a:graphicData uri="http://schemas.openxmlformats.org/presentationml/2006/ole">
            <mc:AlternateContent xmlns:mc="http://schemas.openxmlformats.org/markup-compatibility/2006">
              <mc:Choice xmlns:v="urn:schemas-microsoft-com:vml" Requires="v">
                <p:oleObj spid="_x0000_s283679" name="数式" r:id="rId4" imgW="3200400" imgH="2286000" progId="Equation.3">
                  <p:embed/>
                </p:oleObj>
              </mc:Choice>
              <mc:Fallback>
                <p:oleObj name="数式" r:id="rId4" imgW="3200400" imgH="2286000" progId="Equation.3">
                  <p:embed/>
                  <p:pic>
                    <p:nvPicPr>
                      <p:cNvPr id="0" name=""/>
                      <p:cNvPicPr>
                        <a:picLocks noChangeAspect="1" noChangeArrowheads="1"/>
                      </p:cNvPicPr>
                      <p:nvPr/>
                    </p:nvPicPr>
                    <p:blipFill>
                      <a:blip r:embed="rId5"/>
                      <a:srcRect/>
                      <a:stretch>
                        <a:fillRect/>
                      </a:stretch>
                    </p:blipFill>
                    <p:spPr bwMode="auto">
                      <a:xfrm>
                        <a:off x="304800" y="228600"/>
                        <a:ext cx="6435725" cy="4462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51920" name="Picture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00600" y="3429000"/>
            <a:ext cx="4027170"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441706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10/19/2020</a:t>
            </a:r>
            <a:endParaRPr lang="en-US" dirty="0"/>
          </a:p>
        </p:txBody>
      </p:sp>
      <p:sp>
        <p:nvSpPr>
          <p:cNvPr id="3" name="Footer Placeholder 2"/>
          <p:cNvSpPr>
            <a:spLocks noGrp="1"/>
          </p:cNvSpPr>
          <p:nvPr>
            <p:ph type="ftr" sz="quarter" idx="11"/>
          </p:nvPr>
        </p:nvSpPr>
        <p:spPr/>
        <p:txBody>
          <a:bodyPr/>
          <a:lstStyle/>
          <a:p>
            <a:r>
              <a:rPr lang="en-US"/>
              <a:t>PHY 711  Fall 2020 --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sp>
        <p:nvSpPr>
          <p:cNvPr id="5" name="TextBox 4"/>
          <p:cNvSpPr txBox="1"/>
          <p:nvPr/>
        </p:nvSpPr>
        <p:spPr>
          <a:xfrm>
            <a:off x="762000" y="304800"/>
            <a:ext cx="7086600" cy="461665"/>
          </a:xfrm>
          <a:prstGeom prst="rect">
            <a:avLst/>
          </a:prstGeom>
          <a:noFill/>
        </p:spPr>
        <p:txBody>
          <a:bodyPr wrap="square" rtlCol="0">
            <a:spAutoFit/>
          </a:bodyPr>
          <a:lstStyle/>
          <a:p>
            <a:r>
              <a:rPr lang="en-US" sz="2400" dirty="0">
                <a:latin typeface="+mj-lt"/>
              </a:rPr>
              <a:t>More general case:</a:t>
            </a:r>
          </a:p>
        </p:txBody>
      </p:sp>
      <p:graphicFrame>
        <p:nvGraphicFramePr>
          <p:cNvPr id="6" name="Object 5"/>
          <p:cNvGraphicFramePr>
            <a:graphicFrameLocks noChangeAspect="1"/>
          </p:cNvGraphicFramePr>
          <p:nvPr>
            <p:extLst>
              <p:ext uri="{D42A27DB-BD31-4B8C-83A1-F6EECF244321}">
                <p14:modId xmlns:p14="http://schemas.microsoft.com/office/powerpoint/2010/main" val="2981941412"/>
              </p:ext>
            </p:extLst>
          </p:nvPr>
        </p:nvGraphicFramePr>
        <p:xfrm>
          <a:off x="2133600" y="866775"/>
          <a:ext cx="6437313" cy="941388"/>
        </p:xfrm>
        <a:graphic>
          <a:graphicData uri="http://schemas.openxmlformats.org/presentationml/2006/ole">
            <mc:AlternateContent xmlns:mc="http://schemas.openxmlformats.org/markup-compatibility/2006">
              <mc:Choice xmlns:v="urn:schemas-microsoft-com:vml" Requires="v">
                <p:oleObj spid="_x0000_s284703" name="数式" r:id="rId4" imgW="3200400" imgH="482400" progId="Equation.3">
                  <p:embed/>
                </p:oleObj>
              </mc:Choice>
              <mc:Fallback>
                <p:oleObj name="数式" r:id="rId4" imgW="3200400" imgH="482400" progId="Equation.3">
                  <p:embed/>
                  <p:pic>
                    <p:nvPicPr>
                      <p:cNvPr id="0" name=""/>
                      <p:cNvPicPr>
                        <a:picLocks noChangeAspect="1" noChangeArrowheads="1"/>
                      </p:cNvPicPr>
                      <p:nvPr/>
                    </p:nvPicPr>
                    <p:blipFill>
                      <a:blip r:embed="rId5"/>
                      <a:srcRect/>
                      <a:stretch>
                        <a:fillRect/>
                      </a:stretch>
                    </p:blipFill>
                    <p:spPr bwMode="auto">
                      <a:xfrm>
                        <a:off x="2133600" y="866775"/>
                        <a:ext cx="6437313" cy="94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53956"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2286000"/>
            <a:ext cx="82296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993142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10/19/2020</a:t>
            </a:r>
            <a:endParaRPr lang="en-US" dirty="0"/>
          </a:p>
        </p:txBody>
      </p:sp>
      <p:sp>
        <p:nvSpPr>
          <p:cNvPr id="3" name="Footer Placeholder 2"/>
          <p:cNvSpPr>
            <a:spLocks noGrp="1"/>
          </p:cNvSpPr>
          <p:nvPr>
            <p:ph type="ftr" sz="quarter" idx="11"/>
          </p:nvPr>
        </p:nvSpPr>
        <p:spPr/>
        <p:txBody>
          <a:bodyPr/>
          <a:lstStyle/>
          <a:p>
            <a:r>
              <a:rPr lang="en-US"/>
              <a:t>PHY 711  Fall 2020 --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888487940"/>
              </p:ext>
            </p:extLst>
          </p:nvPr>
        </p:nvGraphicFramePr>
        <p:xfrm>
          <a:off x="3431386" y="762000"/>
          <a:ext cx="5387975" cy="2571750"/>
        </p:xfrm>
        <a:graphic>
          <a:graphicData uri="http://schemas.openxmlformats.org/presentationml/2006/ole">
            <mc:AlternateContent xmlns:mc="http://schemas.openxmlformats.org/markup-compatibility/2006">
              <mc:Choice xmlns:v="urn:schemas-microsoft-com:vml" Requires="v">
                <p:oleObj spid="_x0000_s285754" name="数式" r:id="rId4" imgW="2679480" imgH="1320480" progId="Equation.3">
                  <p:embed/>
                </p:oleObj>
              </mc:Choice>
              <mc:Fallback>
                <p:oleObj name="数式" r:id="rId4" imgW="2679480" imgH="1320480" progId="Equation.3">
                  <p:embed/>
                  <p:pic>
                    <p:nvPicPr>
                      <p:cNvPr id="0" name=""/>
                      <p:cNvPicPr>
                        <a:picLocks noChangeAspect="1" noChangeArrowheads="1"/>
                      </p:cNvPicPr>
                      <p:nvPr/>
                    </p:nvPicPr>
                    <p:blipFill>
                      <a:blip r:embed="rId5"/>
                      <a:srcRect/>
                      <a:stretch>
                        <a:fillRect/>
                      </a:stretch>
                    </p:blipFill>
                    <p:spPr bwMode="auto">
                      <a:xfrm>
                        <a:off x="3431386" y="762000"/>
                        <a:ext cx="5387975" cy="257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6" name="Group 5"/>
          <p:cNvGrpSpPr/>
          <p:nvPr/>
        </p:nvGrpSpPr>
        <p:grpSpPr>
          <a:xfrm>
            <a:off x="672946" y="609600"/>
            <a:ext cx="2320562" cy="2895600"/>
            <a:chOff x="1447800" y="1905000"/>
            <a:chExt cx="2320562" cy="2895600"/>
          </a:xfrm>
        </p:grpSpPr>
        <p:grpSp>
          <p:nvGrpSpPr>
            <p:cNvPr id="7" name="Group 6"/>
            <p:cNvGrpSpPr/>
            <p:nvPr/>
          </p:nvGrpSpPr>
          <p:grpSpPr>
            <a:xfrm>
              <a:off x="1447800" y="1905000"/>
              <a:ext cx="2057400" cy="2895600"/>
              <a:chOff x="1447800" y="1905000"/>
              <a:chExt cx="2057400" cy="2895600"/>
            </a:xfrm>
          </p:grpSpPr>
          <p:cxnSp>
            <p:nvCxnSpPr>
              <p:cNvPr id="14" name="Straight Arrow Connector 13"/>
              <p:cNvCxnSpPr/>
              <p:nvPr/>
            </p:nvCxnSpPr>
            <p:spPr>
              <a:xfrm>
                <a:off x="3505200" y="1905000"/>
                <a:ext cx="0" cy="2133600"/>
              </a:xfrm>
              <a:prstGeom prst="straightConnector1">
                <a:avLst/>
              </a:prstGeom>
              <a:ln w="25400">
                <a:solidFill>
                  <a:schemeClr val="tx1"/>
                </a:solidFill>
                <a:headEnd type="triangle" w="lg" len="med"/>
                <a:tailEnd type="non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1447800" y="4038600"/>
                <a:ext cx="2057400" cy="0"/>
              </a:xfrm>
              <a:prstGeom prst="straightConnector1">
                <a:avLst/>
              </a:prstGeom>
              <a:ln w="25400">
                <a:solidFill>
                  <a:schemeClr val="tx1"/>
                </a:solidFill>
                <a:headEnd type="triangle" w="lg" len="med"/>
                <a:tailEnd type="non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2057400" y="4038600"/>
                <a:ext cx="1447800" cy="762000"/>
              </a:xfrm>
              <a:prstGeom prst="straightConnector1">
                <a:avLst/>
              </a:prstGeom>
              <a:ln w="25400">
                <a:solidFill>
                  <a:schemeClr val="tx1"/>
                </a:solidFill>
                <a:headEnd type="triangle" w="lg" len="med"/>
                <a:tailEnd type="none"/>
              </a:ln>
            </p:spPr>
            <p:style>
              <a:lnRef idx="1">
                <a:schemeClr val="accent1"/>
              </a:lnRef>
              <a:fillRef idx="0">
                <a:schemeClr val="accent1"/>
              </a:fillRef>
              <a:effectRef idx="0">
                <a:schemeClr val="accent1"/>
              </a:effectRef>
              <a:fontRef idx="minor">
                <a:schemeClr val="tx1"/>
              </a:fontRef>
            </p:style>
          </p:cxnSp>
          <p:sp>
            <p:nvSpPr>
              <p:cNvPr id="17" name="Teardrop 16"/>
              <p:cNvSpPr/>
              <p:nvPr/>
            </p:nvSpPr>
            <p:spPr>
              <a:xfrm rot="5635480">
                <a:off x="1882967" y="2301103"/>
                <a:ext cx="1295400" cy="1295400"/>
              </a:xfrm>
              <a:prstGeom prst="teardrop">
                <a:avLst>
                  <a:gd name="adj" fmla="val 16203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Arrow Connector 17"/>
              <p:cNvCxnSpPr/>
              <p:nvPr/>
            </p:nvCxnSpPr>
            <p:spPr>
              <a:xfrm flipH="1">
                <a:off x="2476500" y="2948803"/>
                <a:ext cx="54167" cy="1318397"/>
              </a:xfrm>
              <a:prstGeom prst="straightConnector1">
                <a:avLst/>
              </a:prstGeom>
              <a:ln w="635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833227" y="3377168"/>
                <a:ext cx="838200" cy="461665"/>
              </a:xfrm>
              <a:prstGeom prst="rect">
                <a:avLst/>
              </a:prstGeom>
              <a:noFill/>
            </p:spPr>
            <p:txBody>
              <a:bodyPr wrap="square" rtlCol="0">
                <a:spAutoFit/>
              </a:bodyPr>
              <a:lstStyle/>
              <a:p>
                <a:r>
                  <a:rPr lang="en-US" sz="2400" dirty="0">
                    <a:latin typeface="+mj-lt"/>
                  </a:rPr>
                  <a:t>Mg</a:t>
                </a:r>
              </a:p>
            </p:txBody>
          </p:sp>
        </p:grpSp>
        <p:sp>
          <p:nvSpPr>
            <p:cNvPr id="8" name="Arc 7"/>
            <p:cNvSpPr/>
            <p:nvPr/>
          </p:nvSpPr>
          <p:spPr>
            <a:xfrm rot="18326991">
              <a:off x="2115646" y="2613535"/>
              <a:ext cx="1905000" cy="1400433"/>
            </a:xfrm>
            <a:prstGeom prst="arc">
              <a:avLst>
                <a:gd name="adj1" fmla="val 16200000"/>
                <a:gd name="adj2" fmla="val 20910012"/>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9" name="Straight Connector 8"/>
            <p:cNvCxnSpPr>
              <a:stCxn id="17" idx="7"/>
            </p:cNvCxnSpPr>
            <p:nvPr/>
          </p:nvCxnSpPr>
          <p:spPr>
            <a:xfrm flipH="1" flipV="1">
              <a:off x="1833227" y="2057400"/>
              <a:ext cx="1672628" cy="2010254"/>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781300" y="2050473"/>
              <a:ext cx="439880" cy="461665"/>
            </a:xfrm>
            <a:prstGeom prst="rect">
              <a:avLst/>
            </a:prstGeom>
            <a:noFill/>
          </p:spPr>
          <p:txBody>
            <a:bodyPr wrap="square" rtlCol="0">
              <a:spAutoFit/>
            </a:bodyPr>
            <a:lstStyle/>
            <a:p>
              <a:r>
                <a:rPr lang="en-US" sz="2400" dirty="0">
                  <a:latin typeface="Symbol" pitchFamily="18" charset="2"/>
                </a:rPr>
                <a:t>b</a:t>
              </a:r>
            </a:p>
          </p:txBody>
        </p:sp>
        <p:sp>
          <p:nvSpPr>
            <p:cNvPr id="11" name="Curved Right Arrow 10"/>
            <p:cNvSpPr/>
            <p:nvPr/>
          </p:nvSpPr>
          <p:spPr>
            <a:xfrm rot="19542147">
              <a:off x="1676400" y="2033733"/>
              <a:ext cx="575927" cy="385695"/>
            </a:xfrm>
            <a:prstGeom prst="curved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Arc 11"/>
            <p:cNvSpPr/>
            <p:nvPr/>
          </p:nvSpPr>
          <p:spPr>
            <a:xfrm rot="14257165" flipH="1">
              <a:off x="3154185" y="3840418"/>
              <a:ext cx="457200" cy="502919"/>
            </a:xfrm>
            <a:prstGeom prst="arc">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p:cNvSpPr txBox="1"/>
            <p:nvPr/>
          </p:nvSpPr>
          <p:spPr>
            <a:xfrm>
              <a:off x="3141520" y="4191000"/>
              <a:ext cx="439880" cy="461665"/>
            </a:xfrm>
            <a:prstGeom prst="rect">
              <a:avLst/>
            </a:prstGeom>
            <a:noFill/>
          </p:spPr>
          <p:txBody>
            <a:bodyPr wrap="square" rtlCol="0">
              <a:spAutoFit/>
            </a:bodyPr>
            <a:lstStyle/>
            <a:p>
              <a:r>
                <a:rPr lang="en-US" sz="2400" dirty="0">
                  <a:latin typeface="Symbol" pitchFamily="18" charset="2"/>
                </a:rPr>
                <a:t>a</a:t>
              </a:r>
            </a:p>
          </p:txBody>
        </p:sp>
      </p:grpSp>
      <p:graphicFrame>
        <p:nvGraphicFramePr>
          <p:cNvPr id="20" name="Object 19"/>
          <p:cNvGraphicFramePr>
            <a:graphicFrameLocks noChangeAspect="1"/>
          </p:cNvGraphicFramePr>
          <p:nvPr>
            <p:extLst>
              <p:ext uri="{D42A27DB-BD31-4B8C-83A1-F6EECF244321}">
                <p14:modId xmlns:p14="http://schemas.microsoft.com/office/powerpoint/2010/main" val="861097883"/>
              </p:ext>
            </p:extLst>
          </p:nvPr>
        </p:nvGraphicFramePr>
        <p:xfrm>
          <a:off x="2133600" y="4038600"/>
          <a:ext cx="6437313" cy="941388"/>
        </p:xfrm>
        <a:graphic>
          <a:graphicData uri="http://schemas.openxmlformats.org/presentationml/2006/ole">
            <mc:AlternateContent xmlns:mc="http://schemas.openxmlformats.org/markup-compatibility/2006">
              <mc:Choice xmlns:v="urn:schemas-microsoft-com:vml" Requires="v">
                <p:oleObj spid="_x0000_s285755" name="数式" r:id="rId6" imgW="3200400" imgH="482400" progId="Equation.3">
                  <p:embed/>
                </p:oleObj>
              </mc:Choice>
              <mc:Fallback>
                <p:oleObj name="数式" r:id="rId6" imgW="3200400" imgH="482400" progId="Equation.3">
                  <p:embed/>
                  <p:pic>
                    <p:nvPicPr>
                      <p:cNvPr id="0" name=""/>
                      <p:cNvPicPr>
                        <a:picLocks noChangeAspect="1" noChangeArrowheads="1"/>
                      </p:cNvPicPr>
                      <p:nvPr/>
                    </p:nvPicPr>
                    <p:blipFill>
                      <a:blip r:embed="rId7"/>
                      <a:srcRect/>
                      <a:stretch>
                        <a:fillRect/>
                      </a:stretch>
                    </p:blipFill>
                    <p:spPr bwMode="auto">
                      <a:xfrm>
                        <a:off x="2133600" y="4038600"/>
                        <a:ext cx="6437313" cy="94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36457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0F78F9-00CF-4551-B833-EBDAE3982300}"/>
              </a:ext>
            </a:extLst>
          </p:cNvPr>
          <p:cNvSpPr>
            <a:spLocks noGrp="1"/>
          </p:cNvSpPr>
          <p:nvPr>
            <p:ph type="dt" sz="half" idx="10"/>
          </p:nvPr>
        </p:nvSpPr>
        <p:spPr/>
        <p:txBody>
          <a:bodyPr/>
          <a:lstStyle/>
          <a:p>
            <a:r>
              <a:rPr lang="en-US"/>
              <a:t>10/19/2020</a:t>
            </a:r>
            <a:endParaRPr lang="en-US" dirty="0"/>
          </a:p>
        </p:txBody>
      </p:sp>
      <p:sp>
        <p:nvSpPr>
          <p:cNvPr id="3" name="Footer Placeholder 2">
            <a:extLst>
              <a:ext uri="{FF2B5EF4-FFF2-40B4-BE49-F238E27FC236}">
                <a16:creationId xmlns:a16="http://schemas.microsoft.com/office/drawing/2014/main" id="{701CC62A-D484-4416-9783-EC4291EF8701}"/>
              </a:ext>
            </a:extLst>
          </p:cNvPr>
          <p:cNvSpPr>
            <a:spLocks noGrp="1"/>
          </p:cNvSpPr>
          <p:nvPr>
            <p:ph type="ftr" sz="quarter" idx="11"/>
          </p:nvPr>
        </p:nvSpPr>
        <p:spPr/>
        <p:txBody>
          <a:bodyPr/>
          <a:lstStyle/>
          <a:p>
            <a:r>
              <a:rPr lang="en-US"/>
              <a:t>PHY 711  Fall 2020 -- Lecture 24</a:t>
            </a:r>
            <a:endParaRPr lang="en-US" dirty="0"/>
          </a:p>
        </p:txBody>
      </p:sp>
      <p:sp>
        <p:nvSpPr>
          <p:cNvPr id="4" name="Slide Number Placeholder 3">
            <a:extLst>
              <a:ext uri="{FF2B5EF4-FFF2-40B4-BE49-F238E27FC236}">
                <a16:creationId xmlns:a16="http://schemas.microsoft.com/office/drawing/2014/main" id="{842C2F31-F271-4597-917E-FCD9F356F01A}"/>
              </a:ext>
            </a:extLst>
          </p:cNvPr>
          <p:cNvSpPr>
            <a:spLocks noGrp="1"/>
          </p:cNvSpPr>
          <p:nvPr>
            <p:ph type="sldNum" sz="quarter" idx="12"/>
          </p:nvPr>
        </p:nvSpPr>
        <p:spPr/>
        <p:txBody>
          <a:bodyPr/>
          <a:lstStyle/>
          <a:p>
            <a:fld id="{CE368B07-CEBF-4C80-90AF-53B34FA04CF3}" type="slidenum">
              <a:rPr lang="en-US" smtClean="0"/>
              <a:t>3</a:t>
            </a:fld>
            <a:endParaRPr lang="en-US" dirty="0"/>
          </a:p>
        </p:txBody>
      </p:sp>
      <p:pic>
        <p:nvPicPr>
          <p:cNvPr id="5" name="Picture 4">
            <a:extLst>
              <a:ext uri="{FF2B5EF4-FFF2-40B4-BE49-F238E27FC236}">
                <a16:creationId xmlns:a16="http://schemas.microsoft.com/office/drawing/2014/main" id="{8287461D-6A42-40CB-B410-58162C3631B1}"/>
              </a:ext>
            </a:extLst>
          </p:cNvPr>
          <p:cNvPicPr>
            <a:picLocks noChangeAspect="1"/>
          </p:cNvPicPr>
          <p:nvPr/>
        </p:nvPicPr>
        <p:blipFill>
          <a:blip r:embed="rId3"/>
          <a:stretch>
            <a:fillRect/>
          </a:stretch>
        </p:blipFill>
        <p:spPr>
          <a:xfrm>
            <a:off x="0" y="1369962"/>
            <a:ext cx="9144000" cy="4118076"/>
          </a:xfrm>
          <a:prstGeom prst="rect">
            <a:avLst/>
          </a:prstGeom>
        </p:spPr>
      </p:pic>
      <p:sp>
        <p:nvSpPr>
          <p:cNvPr id="6" name="TextBox 5">
            <a:extLst>
              <a:ext uri="{FF2B5EF4-FFF2-40B4-BE49-F238E27FC236}">
                <a16:creationId xmlns:a16="http://schemas.microsoft.com/office/drawing/2014/main" id="{808C856F-365E-457B-B690-291958F0245E}"/>
              </a:ext>
            </a:extLst>
          </p:cNvPr>
          <p:cNvSpPr txBox="1"/>
          <p:nvPr/>
        </p:nvSpPr>
        <p:spPr>
          <a:xfrm>
            <a:off x="5562600" y="685800"/>
            <a:ext cx="2971800" cy="461665"/>
          </a:xfrm>
          <a:prstGeom prst="rect">
            <a:avLst/>
          </a:prstGeom>
          <a:noFill/>
        </p:spPr>
        <p:txBody>
          <a:bodyPr wrap="square" rtlCol="0">
            <a:spAutoFit/>
          </a:bodyPr>
          <a:lstStyle/>
          <a:p>
            <a:r>
              <a:rPr lang="en-US" sz="2400" dirty="0">
                <a:latin typeface="+mj-lt"/>
              </a:rPr>
              <a:t>Due Wednesday</a:t>
            </a:r>
          </a:p>
        </p:txBody>
      </p:sp>
    </p:spTree>
    <p:extLst>
      <p:ext uri="{BB962C8B-B14F-4D97-AF65-F5344CB8AC3E}">
        <p14:creationId xmlns:p14="http://schemas.microsoft.com/office/powerpoint/2010/main" val="4159678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8BFBF3-860F-46B1-8BA5-E4BF1EB8AA9B}"/>
              </a:ext>
            </a:extLst>
          </p:cNvPr>
          <p:cNvSpPr>
            <a:spLocks noGrp="1"/>
          </p:cNvSpPr>
          <p:nvPr>
            <p:ph type="dt" sz="half" idx="10"/>
          </p:nvPr>
        </p:nvSpPr>
        <p:spPr/>
        <p:txBody>
          <a:bodyPr/>
          <a:lstStyle/>
          <a:p>
            <a:r>
              <a:rPr lang="en-US"/>
              <a:t>10/19/2020</a:t>
            </a:r>
            <a:endParaRPr lang="en-US" dirty="0"/>
          </a:p>
        </p:txBody>
      </p:sp>
      <p:sp>
        <p:nvSpPr>
          <p:cNvPr id="3" name="Footer Placeholder 2">
            <a:extLst>
              <a:ext uri="{FF2B5EF4-FFF2-40B4-BE49-F238E27FC236}">
                <a16:creationId xmlns:a16="http://schemas.microsoft.com/office/drawing/2014/main" id="{6A74D0BE-B295-499F-AF79-F7E55CB1976C}"/>
              </a:ext>
            </a:extLst>
          </p:cNvPr>
          <p:cNvSpPr>
            <a:spLocks noGrp="1"/>
          </p:cNvSpPr>
          <p:nvPr>
            <p:ph type="ftr" sz="quarter" idx="11"/>
          </p:nvPr>
        </p:nvSpPr>
        <p:spPr/>
        <p:txBody>
          <a:bodyPr/>
          <a:lstStyle/>
          <a:p>
            <a:r>
              <a:rPr lang="en-US"/>
              <a:t>PHY 711  Fall 2020 -- Lecture 24</a:t>
            </a:r>
            <a:endParaRPr lang="en-US" dirty="0"/>
          </a:p>
        </p:txBody>
      </p:sp>
      <p:sp>
        <p:nvSpPr>
          <p:cNvPr id="4" name="Slide Number Placeholder 3">
            <a:extLst>
              <a:ext uri="{FF2B5EF4-FFF2-40B4-BE49-F238E27FC236}">
                <a16:creationId xmlns:a16="http://schemas.microsoft.com/office/drawing/2014/main" id="{D798F9B5-D049-42D4-B1B0-02370AA990B2}"/>
              </a:ext>
            </a:extLst>
          </p:cNvPr>
          <p:cNvSpPr>
            <a:spLocks noGrp="1"/>
          </p:cNvSpPr>
          <p:nvPr>
            <p:ph type="sldNum" sz="quarter" idx="12"/>
          </p:nvPr>
        </p:nvSpPr>
        <p:spPr/>
        <p:txBody>
          <a:bodyPr/>
          <a:lstStyle/>
          <a:p>
            <a:fld id="{CE368B07-CEBF-4C80-90AF-53B34FA04CF3}" type="slidenum">
              <a:rPr lang="en-US" smtClean="0"/>
              <a:t>4</a:t>
            </a:fld>
            <a:endParaRPr lang="en-US" dirty="0"/>
          </a:p>
        </p:txBody>
      </p:sp>
      <p:pic>
        <p:nvPicPr>
          <p:cNvPr id="5" name="Picture 4">
            <a:extLst>
              <a:ext uri="{FF2B5EF4-FFF2-40B4-BE49-F238E27FC236}">
                <a16:creationId xmlns:a16="http://schemas.microsoft.com/office/drawing/2014/main" id="{4725F6B7-861B-4E29-B457-BF4AFD8F0402}"/>
              </a:ext>
            </a:extLst>
          </p:cNvPr>
          <p:cNvPicPr>
            <a:picLocks noChangeAspect="1"/>
          </p:cNvPicPr>
          <p:nvPr/>
        </p:nvPicPr>
        <p:blipFill>
          <a:blip r:embed="rId3"/>
          <a:stretch>
            <a:fillRect/>
          </a:stretch>
        </p:blipFill>
        <p:spPr>
          <a:xfrm>
            <a:off x="1104607" y="611011"/>
            <a:ext cx="5448593" cy="5635978"/>
          </a:xfrm>
          <a:prstGeom prst="rect">
            <a:avLst/>
          </a:prstGeom>
        </p:spPr>
      </p:pic>
      <p:sp>
        <p:nvSpPr>
          <p:cNvPr id="6" name="TextBox 5">
            <a:extLst>
              <a:ext uri="{FF2B5EF4-FFF2-40B4-BE49-F238E27FC236}">
                <a16:creationId xmlns:a16="http://schemas.microsoft.com/office/drawing/2014/main" id="{731C2B9B-E76C-40DB-90F3-488EC11B7FBD}"/>
              </a:ext>
            </a:extLst>
          </p:cNvPr>
          <p:cNvSpPr txBox="1"/>
          <p:nvPr/>
        </p:nvSpPr>
        <p:spPr>
          <a:xfrm>
            <a:off x="5092993" y="2209800"/>
            <a:ext cx="2971800" cy="461665"/>
          </a:xfrm>
          <a:prstGeom prst="rect">
            <a:avLst/>
          </a:prstGeom>
          <a:noFill/>
        </p:spPr>
        <p:txBody>
          <a:bodyPr wrap="square" rtlCol="0">
            <a:spAutoFit/>
          </a:bodyPr>
          <a:lstStyle/>
          <a:p>
            <a:r>
              <a:rPr lang="en-US" sz="2400" dirty="0">
                <a:latin typeface="+mj-lt"/>
              </a:rPr>
              <a:t>Due Friday</a:t>
            </a:r>
          </a:p>
        </p:txBody>
      </p:sp>
    </p:spTree>
    <p:extLst>
      <p:ext uri="{BB962C8B-B14F-4D97-AF65-F5344CB8AC3E}">
        <p14:creationId xmlns:p14="http://schemas.microsoft.com/office/powerpoint/2010/main" val="2353841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loud 5"/>
          <p:cNvSpPr/>
          <p:nvPr/>
        </p:nvSpPr>
        <p:spPr>
          <a:xfrm>
            <a:off x="5638800" y="914400"/>
            <a:ext cx="2133600" cy="1676400"/>
          </a:xfrm>
          <a:prstGeom prst="cloud">
            <a:avLst/>
          </a:prstGeom>
          <a:pattFill prst="smConfetti">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7048500" y="1104900"/>
            <a:ext cx="381000" cy="381000"/>
          </a:xfrm>
          <a:prstGeom prst="ellipse">
            <a:avLst/>
          </a:prstGeom>
          <a:pattFill prst="smConfetti">
            <a:fgClr>
              <a:srgbClr val="FF0000"/>
            </a:fgClr>
            <a:bgClr>
              <a:srgbClr val="FFFF00"/>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10/19/2020</a:t>
            </a:r>
            <a:endParaRPr lang="en-US" dirty="0"/>
          </a:p>
        </p:txBody>
      </p:sp>
      <p:sp>
        <p:nvSpPr>
          <p:cNvPr id="3" name="Footer Placeholder 2"/>
          <p:cNvSpPr>
            <a:spLocks noGrp="1"/>
          </p:cNvSpPr>
          <p:nvPr>
            <p:ph type="ftr" sz="quarter" idx="11"/>
          </p:nvPr>
        </p:nvSpPr>
        <p:spPr/>
        <p:txBody>
          <a:bodyPr/>
          <a:lstStyle/>
          <a:p>
            <a:r>
              <a:rPr lang="en-US"/>
              <a:t>PHY 711  Fall 2020 --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cxnSp>
        <p:nvCxnSpPr>
          <p:cNvPr id="8" name="Straight Arrow Connector 7"/>
          <p:cNvCxnSpPr/>
          <p:nvPr/>
        </p:nvCxnSpPr>
        <p:spPr>
          <a:xfrm flipH="1" flipV="1">
            <a:off x="5791200" y="381000"/>
            <a:ext cx="1905000" cy="2438400"/>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Curved Right Arrow 8"/>
          <p:cNvSpPr/>
          <p:nvPr/>
        </p:nvSpPr>
        <p:spPr>
          <a:xfrm rot="20579033">
            <a:off x="5663305" y="605934"/>
            <a:ext cx="685800" cy="3198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1" name="Straight Arrow Connector 10"/>
          <p:cNvCxnSpPr/>
          <p:nvPr/>
        </p:nvCxnSpPr>
        <p:spPr>
          <a:xfrm flipV="1">
            <a:off x="6934200" y="1295400"/>
            <a:ext cx="304800" cy="457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086600" y="1371600"/>
            <a:ext cx="381000" cy="457200"/>
          </a:xfrm>
          <a:prstGeom prst="rect">
            <a:avLst/>
          </a:prstGeom>
          <a:noFill/>
        </p:spPr>
        <p:txBody>
          <a:bodyPr wrap="square" rtlCol="0">
            <a:spAutoFit/>
          </a:bodyPr>
          <a:lstStyle/>
          <a:p>
            <a:r>
              <a:rPr lang="en-US" sz="2400" b="1" dirty="0">
                <a:latin typeface="+mj-lt"/>
              </a:rPr>
              <a:t>r</a:t>
            </a:r>
          </a:p>
        </p:txBody>
      </p:sp>
      <p:sp>
        <p:nvSpPr>
          <p:cNvPr id="14" name="TextBox 13"/>
          <p:cNvSpPr txBox="1"/>
          <p:nvPr/>
        </p:nvSpPr>
        <p:spPr>
          <a:xfrm>
            <a:off x="6324600" y="228600"/>
            <a:ext cx="381000" cy="457200"/>
          </a:xfrm>
          <a:prstGeom prst="rect">
            <a:avLst/>
          </a:prstGeom>
          <a:noFill/>
        </p:spPr>
        <p:txBody>
          <a:bodyPr wrap="square" rtlCol="0">
            <a:spAutoFit/>
          </a:bodyPr>
          <a:lstStyle/>
          <a:p>
            <a:r>
              <a:rPr lang="en-US" sz="2400" b="1" dirty="0">
                <a:latin typeface="Symbol" pitchFamily="18" charset="2"/>
              </a:rPr>
              <a:t>w</a:t>
            </a:r>
          </a:p>
        </p:txBody>
      </p:sp>
      <p:graphicFrame>
        <p:nvGraphicFramePr>
          <p:cNvPr id="15" name="Object 14"/>
          <p:cNvGraphicFramePr>
            <a:graphicFrameLocks noChangeAspect="1"/>
          </p:cNvGraphicFramePr>
          <p:nvPr>
            <p:extLst>
              <p:ext uri="{D42A27DB-BD31-4B8C-83A1-F6EECF244321}">
                <p14:modId xmlns:p14="http://schemas.microsoft.com/office/powerpoint/2010/main" val="4230272512"/>
              </p:ext>
            </p:extLst>
          </p:nvPr>
        </p:nvGraphicFramePr>
        <p:xfrm>
          <a:off x="457200" y="1371600"/>
          <a:ext cx="8149996" cy="4453116"/>
        </p:xfrm>
        <a:graphic>
          <a:graphicData uri="http://schemas.openxmlformats.org/presentationml/2006/ole">
            <mc:AlternateContent xmlns:mc="http://schemas.openxmlformats.org/markup-compatibility/2006">
              <mc:Choice xmlns:v="urn:schemas-microsoft-com:vml" Requires="v">
                <p:oleObj spid="_x0000_s264290" name="Equation" r:id="rId4" imgW="4851360" imgH="2730240" progId="Equation.DSMT4">
                  <p:embed/>
                </p:oleObj>
              </mc:Choice>
              <mc:Fallback>
                <p:oleObj name="Equation" r:id="rId4" imgW="4851360" imgH="2730240" progId="Equation.DSMT4">
                  <p:embed/>
                  <p:pic>
                    <p:nvPicPr>
                      <p:cNvPr id="0" name=""/>
                      <p:cNvPicPr>
                        <a:picLocks noChangeAspect="1" noChangeArrowheads="1"/>
                      </p:cNvPicPr>
                      <p:nvPr/>
                    </p:nvPicPr>
                    <p:blipFill>
                      <a:blip r:embed="rId5"/>
                      <a:srcRect/>
                      <a:stretch>
                        <a:fillRect/>
                      </a:stretch>
                    </p:blipFill>
                    <p:spPr bwMode="auto">
                      <a:xfrm>
                        <a:off x="457200" y="1371600"/>
                        <a:ext cx="8149996" cy="4453116"/>
                      </a:xfrm>
                      <a:prstGeom prst="rect">
                        <a:avLst/>
                      </a:prstGeom>
                      <a:noFill/>
                      <a:ln>
                        <a:noFill/>
                      </a:ln>
                    </p:spPr>
                  </p:pic>
                </p:oleObj>
              </mc:Fallback>
            </mc:AlternateContent>
          </a:graphicData>
        </a:graphic>
      </p:graphicFrame>
      <p:sp>
        <p:nvSpPr>
          <p:cNvPr id="7" name="TextBox 6"/>
          <p:cNvSpPr txBox="1"/>
          <p:nvPr/>
        </p:nvSpPr>
        <p:spPr>
          <a:xfrm>
            <a:off x="152400" y="228600"/>
            <a:ext cx="4648200" cy="1200329"/>
          </a:xfrm>
          <a:prstGeom prst="rect">
            <a:avLst/>
          </a:prstGeom>
          <a:noFill/>
        </p:spPr>
        <p:txBody>
          <a:bodyPr wrap="square" rtlCol="0">
            <a:spAutoFit/>
          </a:bodyPr>
          <a:lstStyle/>
          <a:p>
            <a:r>
              <a:rPr lang="en-US" sz="2400" dirty="0">
                <a:latin typeface="+mj-lt"/>
              </a:rPr>
              <a:t>Summary of previous results</a:t>
            </a:r>
          </a:p>
          <a:p>
            <a:r>
              <a:rPr lang="en-US" sz="2400" dirty="0">
                <a:latin typeface="+mj-lt"/>
              </a:rPr>
              <a:t>  describing rigid bodies rotating</a:t>
            </a:r>
          </a:p>
          <a:p>
            <a:r>
              <a:rPr lang="en-US" sz="2400" dirty="0">
                <a:latin typeface="+mj-lt"/>
              </a:rPr>
              <a:t>  about a fixed origin</a:t>
            </a:r>
          </a:p>
        </p:txBody>
      </p:sp>
      <p:sp>
        <p:nvSpPr>
          <p:cNvPr id="10" name="Oval 9"/>
          <p:cNvSpPr/>
          <p:nvPr/>
        </p:nvSpPr>
        <p:spPr>
          <a:xfrm>
            <a:off x="6805864" y="1700464"/>
            <a:ext cx="190500" cy="152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3200400" y="1143000"/>
            <a:ext cx="190500" cy="152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7" name="Object 16"/>
          <p:cNvGraphicFramePr>
            <a:graphicFrameLocks noChangeAspect="1"/>
          </p:cNvGraphicFramePr>
          <p:nvPr>
            <p:extLst>
              <p:ext uri="{D42A27DB-BD31-4B8C-83A1-F6EECF244321}">
                <p14:modId xmlns:p14="http://schemas.microsoft.com/office/powerpoint/2010/main" val="1010234972"/>
              </p:ext>
            </p:extLst>
          </p:nvPr>
        </p:nvGraphicFramePr>
        <p:xfrm>
          <a:off x="483623" y="5654675"/>
          <a:ext cx="2544762" cy="1066800"/>
        </p:xfrm>
        <a:graphic>
          <a:graphicData uri="http://schemas.openxmlformats.org/presentationml/2006/ole">
            <mc:AlternateContent xmlns:mc="http://schemas.openxmlformats.org/markup-compatibility/2006">
              <mc:Choice xmlns:v="urn:schemas-microsoft-com:vml" Requires="v">
                <p:oleObj spid="_x0000_s264291" name="Equation" r:id="rId6" imgW="1295280" imgH="558720" progId="Equation.DSMT4">
                  <p:embed/>
                </p:oleObj>
              </mc:Choice>
              <mc:Fallback>
                <p:oleObj name="Equation" r:id="rId6" imgW="1295280" imgH="558720" progId="Equation.DSMT4">
                  <p:embed/>
                  <p:pic>
                    <p:nvPicPr>
                      <p:cNvPr id="0" name=""/>
                      <p:cNvPicPr>
                        <a:picLocks noChangeAspect="1" noChangeArrowheads="1"/>
                      </p:cNvPicPr>
                      <p:nvPr/>
                    </p:nvPicPr>
                    <p:blipFill>
                      <a:blip r:embed="rId7"/>
                      <a:srcRect/>
                      <a:stretch>
                        <a:fillRect/>
                      </a:stretch>
                    </p:blipFill>
                    <p:spPr bwMode="auto">
                      <a:xfrm>
                        <a:off x="483623" y="5654675"/>
                        <a:ext cx="2544762" cy="1066800"/>
                      </a:xfrm>
                      <a:prstGeom prst="rect">
                        <a:avLst/>
                      </a:prstGeom>
                      <a:noFill/>
                      <a:ln>
                        <a:noFill/>
                      </a:ln>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4010655814"/>
              </p:ext>
            </p:extLst>
          </p:nvPr>
        </p:nvGraphicFramePr>
        <p:xfrm>
          <a:off x="3429000" y="5518150"/>
          <a:ext cx="3810000" cy="996134"/>
        </p:xfrm>
        <a:graphic>
          <a:graphicData uri="http://schemas.openxmlformats.org/presentationml/2006/ole">
            <mc:AlternateContent xmlns:mc="http://schemas.openxmlformats.org/markup-compatibility/2006">
              <mc:Choice xmlns:v="urn:schemas-microsoft-com:vml" Requires="v">
                <p:oleObj spid="_x0000_s264292" name="Equation" r:id="rId8" imgW="1981080" imgH="533160" progId="Equation.DSMT4">
                  <p:embed/>
                </p:oleObj>
              </mc:Choice>
              <mc:Fallback>
                <p:oleObj name="Equation" r:id="rId8" imgW="1981080" imgH="533160" progId="Equation.DSMT4">
                  <p:embed/>
                  <p:pic>
                    <p:nvPicPr>
                      <p:cNvPr id="0" name=""/>
                      <p:cNvPicPr>
                        <a:picLocks noChangeAspect="1" noChangeArrowheads="1"/>
                      </p:cNvPicPr>
                      <p:nvPr/>
                    </p:nvPicPr>
                    <p:blipFill>
                      <a:blip r:embed="rId9"/>
                      <a:srcRect/>
                      <a:stretch>
                        <a:fillRect/>
                      </a:stretch>
                    </p:blipFill>
                    <p:spPr bwMode="auto">
                      <a:xfrm>
                        <a:off x="3429000" y="5518150"/>
                        <a:ext cx="3810000" cy="996134"/>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711356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10/19/2020</a:t>
            </a:r>
            <a:endParaRPr lang="en-US" dirty="0"/>
          </a:p>
        </p:txBody>
      </p:sp>
      <p:sp>
        <p:nvSpPr>
          <p:cNvPr id="3" name="Footer Placeholder 2"/>
          <p:cNvSpPr>
            <a:spLocks noGrp="1"/>
          </p:cNvSpPr>
          <p:nvPr>
            <p:ph type="ftr" sz="quarter" idx="11"/>
          </p:nvPr>
        </p:nvSpPr>
        <p:spPr/>
        <p:txBody>
          <a:bodyPr/>
          <a:lstStyle/>
          <a:p>
            <a:r>
              <a:rPr lang="en-US"/>
              <a:t>PHY 711  Fall 2020 --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1086851150"/>
              </p:ext>
            </p:extLst>
          </p:nvPr>
        </p:nvGraphicFramePr>
        <p:xfrm>
          <a:off x="762000" y="457200"/>
          <a:ext cx="7634288" cy="2126687"/>
        </p:xfrm>
        <a:graphic>
          <a:graphicData uri="http://schemas.openxmlformats.org/presentationml/2006/ole">
            <mc:AlternateContent xmlns:mc="http://schemas.openxmlformats.org/markup-compatibility/2006">
              <mc:Choice xmlns:v="urn:schemas-microsoft-com:vml" Requires="v">
                <p:oleObj spid="_x0000_s265282" name="Equation" r:id="rId4" imgW="4914720" imgH="1409400" progId="Equation.DSMT4">
                  <p:embed/>
                </p:oleObj>
              </mc:Choice>
              <mc:Fallback>
                <p:oleObj name="Equation" r:id="rId4" imgW="4914720" imgH="1409400" progId="Equation.DSMT4">
                  <p:embed/>
                  <p:pic>
                    <p:nvPicPr>
                      <p:cNvPr id="0" name=""/>
                      <p:cNvPicPr>
                        <a:picLocks noChangeAspect="1" noChangeArrowheads="1"/>
                      </p:cNvPicPr>
                      <p:nvPr/>
                    </p:nvPicPr>
                    <p:blipFill>
                      <a:blip r:embed="rId5"/>
                      <a:srcRect/>
                      <a:stretch>
                        <a:fillRect/>
                      </a:stretch>
                    </p:blipFill>
                    <p:spPr bwMode="auto">
                      <a:xfrm>
                        <a:off x="762000" y="457200"/>
                        <a:ext cx="7634288" cy="2126687"/>
                      </a:xfrm>
                      <a:prstGeom prst="rect">
                        <a:avLst/>
                      </a:prstGeom>
                      <a:noFill/>
                      <a:ln>
                        <a:noFill/>
                      </a:ln>
                    </p:spPr>
                  </p:pic>
                </p:oleObj>
              </mc:Fallback>
            </mc:AlternateContent>
          </a:graphicData>
        </a:graphic>
      </p:graphicFrame>
      <p:sp>
        <p:nvSpPr>
          <p:cNvPr id="8" name="TextBox 7"/>
          <p:cNvSpPr txBox="1"/>
          <p:nvPr/>
        </p:nvSpPr>
        <p:spPr>
          <a:xfrm>
            <a:off x="228600" y="76200"/>
            <a:ext cx="5715000" cy="461665"/>
          </a:xfrm>
          <a:prstGeom prst="rect">
            <a:avLst/>
          </a:prstGeom>
          <a:noFill/>
        </p:spPr>
        <p:txBody>
          <a:bodyPr wrap="square" rtlCol="0">
            <a:spAutoFit/>
          </a:bodyPr>
          <a:lstStyle/>
          <a:p>
            <a:r>
              <a:rPr lang="en-US" sz="2400" dirty="0">
                <a:latin typeface="+mj-lt"/>
              </a:rPr>
              <a:t>Moment of inertia tensor</a:t>
            </a:r>
          </a:p>
        </p:txBody>
      </p:sp>
      <p:graphicFrame>
        <p:nvGraphicFramePr>
          <p:cNvPr id="9" name="Object 8"/>
          <p:cNvGraphicFramePr>
            <a:graphicFrameLocks noChangeAspect="1"/>
          </p:cNvGraphicFramePr>
          <p:nvPr>
            <p:extLst>
              <p:ext uri="{D42A27DB-BD31-4B8C-83A1-F6EECF244321}">
                <p14:modId xmlns:p14="http://schemas.microsoft.com/office/powerpoint/2010/main" val="1555516836"/>
              </p:ext>
            </p:extLst>
          </p:nvPr>
        </p:nvGraphicFramePr>
        <p:xfrm>
          <a:off x="608012" y="2819400"/>
          <a:ext cx="8307388" cy="3207803"/>
        </p:xfrm>
        <a:graphic>
          <a:graphicData uri="http://schemas.openxmlformats.org/presentationml/2006/ole">
            <mc:AlternateContent xmlns:mc="http://schemas.openxmlformats.org/markup-compatibility/2006">
              <mc:Choice xmlns:v="urn:schemas-microsoft-com:vml" Requires="v">
                <p:oleObj spid="_x0000_s265283" name="Equation" r:id="rId6" imgW="5079960" imgH="2019240" progId="Equation.DSMT4">
                  <p:embed/>
                </p:oleObj>
              </mc:Choice>
              <mc:Fallback>
                <p:oleObj name="Equation" r:id="rId6" imgW="5079960" imgH="2019240" progId="Equation.DSMT4">
                  <p:embed/>
                  <p:pic>
                    <p:nvPicPr>
                      <p:cNvPr id="0" name=""/>
                      <p:cNvPicPr>
                        <a:picLocks noChangeAspect="1" noChangeArrowheads="1"/>
                      </p:cNvPicPr>
                      <p:nvPr/>
                    </p:nvPicPr>
                    <p:blipFill>
                      <a:blip r:embed="rId7"/>
                      <a:srcRect/>
                      <a:stretch>
                        <a:fillRect/>
                      </a:stretch>
                    </p:blipFill>
                    <p:spPr bwMode="auto">
                      <a:xfrm>
                        <a:off x="608012" y="2819400"/>
                        <a:ext cx="8307388" cy="320780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385195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loud 5"/>
          <p:cNvSpPr/>
          <p:nvPr/>
        </p:nvSpPr>
        <p:spPr>
          <a:xfrm>
            <a:off x="5638800" y="914400"/>
            <a:ext cx="2133600" cy="1676400"/>
          </a:xfrm>
          <a:prstGeom prst="cloud">
            <a:avLst/>
          </a:prstGeom>
          <a:pattFill prst="smConfetti">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7048500" y="1104900"/>
            <a:ext cx="381000" cy="381000"/>
          </a:xfrm>
          <a:prstGeom prst="ellipse">
            <a:avLst/>
          </a:prstGeom>
          <a:pattFill prst="smConfetti">
            <a:fgClr>
              <a:srgbClr val="FF0000"/>
            </a:fgClr>
            <a:bgClr>
              <a:srgbClr val="FFFF00"/>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10/19/2020</a:t>
            </a:r>
            <a:endParaRPr lang="en-US" dirty="0"/>
          </a:p>
        </p:txBody>
      </p:sp>
      <p:sp>
        <p:nvSpPr>
          <p:cNvPr id="3" name="Footer Placeholder 2"/>
          <p:cNvSpPr>
            <a:spLocks noGrp="1"/>
          </p:cNvSpPr>
          <p:nvPr>
            <p:ph type="ftr" sz="quarter" idx="11"/>
          </p:nvPr>
        </p:nvSpPr>
        <p:spPr/>
        <p:txBody>
          <a:bodyPr/>
          <a:lstStyle/>
          <a:p>
            <a:r>
              <a:rPr lang="en-US"/>
              <a:t>PHY 711  Fall 2020 --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cxnSp>
        <p:nvCxnSpPr>
          <p:cNvPr id="8" name="Straight Arrow Connector 7"/>
          <p:cNvCxnSpPr/>
          <p:nvPr/>
        </p:nvCxnSpPr>
        <p:spPr>
          <a:xfrm flipH="1" flipV="1">
            <a:off x="5791200" y="381000"/>
            <a:ext cx="1905000" cy="2438400"/>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Curved Right Arrow 8"/>
          <p:cNvSpPr/>
          <p:nvPr/>
        </p:nvSpPr>
        <p:spPr>
          <a:xfrm rot="20579033">
            <a:off x="5663305" y="605934"/>
            <a:ext cx="685800" cy="3198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1" name="Straight Arrow Connector 10"/>
          <p:cNvCxnSpPr/>
          <p:nvPr/>
        </p:nvCxnSpPr>
        <p:spPr>
          <a:xfrm flipV="1">
            <a:off x="6934200" y="1295400"/>
            <a:ext cx="304800" cy="457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086600" y="1371600"/>
            <a:ext cx="381000" cy="457200"/>
          </a:xfrm>
          <a:prstGeom prst="rect">
            <a:avLst/>
          </a:prstGeom>
          <a:noFill/>
        </p:spPr>
        <p:txBody>
          <a:bodyPr wrap="square" rtlCol="0">
            <a:spAutoFit/>
          </a:bodyPr>
          <a:lstStyle/>
          <a:p>
            <a:r>
              <a:rPr lang="en-US" sz="2400" b="1" dirty="0">
                <a:latin typeface="+mj-lt"/>
              </a:rPr>
              <a:t>r</a:t>
            </a:r>
          </a:p>
        </p:txBody>
      </p:sp>
      <p:sp>
        <p:nvSpPr>
          <p:cNvPr id="14" name="TextBox 13"/>
          <p:cNvSpPr txBox="1"/>
          <p:nvPr/>
        </p:nvSpPr>
        <p:spPr>
          <a:xfrm>
            <a:off x="6324600" y="228600"/>
            <a:ext cx="381000" cy="457200"/>
          </a:xfrm>
          <a:prstGeom prst="rect">
            <a:avLst/>
          </a:prstGeom>
          <a:noFill/>
        </p:spPr>
        <p:txBody>
          <a:bodyPr wrap="square" rtlCol="0">
            <a:spAutoFit/>
          </a:bodyPr>
          <a:lstStyle/>
          <a:p>
            <a:r>
              <a:rPr lang="en-US" sz="2400" b="1" dirty="0">
                <a:latin typeface="Symbol" pitchFamily="18" charset="2"/>
              </a:rPr>
              <a:t>w</a:t>
            </a:r>
          </a:p>
        </p:txBody>
      </p:sp>
      <p:graphicFrame>
        <p:nvGraphicFramePr>
          <p:cNvPr id="15" name="Object 14"/>
          <p:cNvGraphicFramePr>
            <a:graphicFrameLocks noChangeAspect="1"/>
          </p:cNvGraphicFramePr>
          <p:nvPr>
            <p:extLst>
              <p:ext uri="{D42A27DB-BD31-4B8C-83A1-F6EECF244321}">
                <p14:modId xmlns:p14="http://schemas.microsoft.com/office/powerpoint/2010/main" val="2557605272"/>
              </p:ext>
            </p:extLst>
          </p:nvPr>
        </p:nvGraphicFramePr>
        <p:xfrm>
          <a:off x="620713" y="1676400"/>
          <a:ext cx="7751762" cy="2478088"/>
        </p:xfrm>
        <a:graphic>
          <a:graphicData uri="http://schemas.openxmlformats.org/presentationml/2006/ole">
            <mc:AlternateContent xmlns:mc="http://schemas.openxmlformats.org/markup-compatibility/2006">
              <mc:Choice xmlns:v="urn:schemas-microsoft-com:vml" Requires="v">
                <p:oleObj spid="_x0000_s266338" name="Equation" r:id="rId4" imgW="5511600" imgH="1815840" progId="Equation.DSMT4">
                  <p:embed/>
                </p:oleObj>
              </mc:Choice>
              <mc:Fallback>
                <p:oleObj name="Equation" r:id="rId4" imgW="5511600" imgH="1815840" progId="Equation.DSMT4">
                  <p:embed/>
                  <p:pic>
                    <p:nvPicPr>
                      <p:cNvPr id="0" name=""/>
                      <p:cNvPicPr>
                        <a:picLocks noChangeAspect="1" noChangeArrowheads="1"/>
                      </p:cNvPicPr>
                      <p:nvPr/>
                    </p:nvPicPr>
                    <p:blipFill>
                      <a:blip r:embed="rId5"/>
                      <a:srcRect/>
                      <a:stretch>
                        <a:fillRect/>
                      </a:stretch>
                    </p:blipFill>
                    <p:spPr bwMode="auto">
                      <a:xfrm>
                        <a:off x="620713" y="1676400"/>
                        <a:ext cx="7751762" cy="2478088"/>
                      </a:xfrm>
                      <a:prstGeom prst="rect">
                        <a:avLst/>
                      </a:prstGeom>
                      <a:noFill/>
                      <a:ln>
                        <a:noFill/>
                      </a:ln>
                    </p:spPr>
                  </p:pic>
                </p:oleObj>
              </mc:Fallback>
            </mc:AlternateContent>
          </a:graphicData>
        </a:graphic>
      </p:graphicFrame>
      <p:sp>
        <p:nvSpPr>
          <p:cNvPr id="7" name="TextBox 6"/>
          <p:cNvSpPr txBox="1"/>
          <p:nvPr/>
        </p:nvSpPr>
        <p:spPr>
          <a:xfrm>
            <a:off x="152400" y="228600"/>
            <a:ext cx="5154410" cy="1200329"/>
          </a:xfrm>
          <a:prstGeom prst="rect">
            <a:avLst/>
          </a:prstGeom>
          <a:noFill/>
        </p:spPr>
        <p:txBody>
          <a:bodyPr wrap="square" rtlCol="0">
            <a:spAutoFit/>
          </a:bodyPr>
          <a:lstStyle/>
          <a:p>
            <a:r>
              <a:rPr lang="en-US" sz="2400" dirty="0">
                <a:latin typeface="+mj-lt"/>
              </a:rPr>
              <a:t>Continued -- summary of previous results describing rigid bodies rotating about a fixed origin</a:t>
            </a:r>
          </a:p>
        </p:txBody>
      </p:sp>
      <p:sp>
        <p:nvSpPr>
          <p:cNvPr id="10" name="Oval 9"/>
          <p:cNvSpPr/>
          <p:nvPr/>
        </p:nvSpPr>
        <p:spPr>
          <a:xfrm>
            <a:off x="6805864" y="1700464"/>
            <a:ext cx="190500" cy="152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4267200" y="1125595"/>
            <a:ext cx="190500" cy="152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7" name="Object 16"/>
          <p:cNvGraphicFramePr>
            <a:graphicFrameLocks noChangeAspect="1"/>
          </p:cNvGraphicFramePr>
          <p:nvPr>
            <p:extLst>
              <p:ext uri="{D42A27DB-BD31-4B8C-83A1-F6EECF244321}">
                <p14:modId xmlns:p14="http://schemas.microsoft.com/office/powerpoint/2010/main" val="1280967060"/>
              </p:ext>
            </p:extLst>
          </p:nvPr>
        </p:nvGraphicFramePr>
        <p:xfrm>
          <a:off x="620713" y="4230688"/>
          <a:ext cx="1600200" cy="457200"/>
        </p:xfrm>
        <a:graphic>
          <a:graphicData uri="http://schemas.openxmlformats.org/presentationml/2006/ole">
            <mc:AlternateContent xmlns:mc="http://schemas.openxmlformats.org/markup-compatibility/2006">
              <mc:Choice xmlns:v="urn:schemas-microsoft-com:vml" Requires="v">
                <p:oleObj spid="_x0000_s266339" name="Equation" r:id="rId6" imgW="952200" imgH="279360" progId="Equation.DSMT4">
                  <p:embed/>
                </p:oleObj>
              </mc:Choice>
              <mc:Fallback>
                <p:oleObj name="Equation" r:id="rId6" imgW="952200" imgH="279360" progId="Equation.DSMT4">
                  <p:embed/>
                  <p:pic>
                    <p:nvPicPr>
                      <p:cNvPr id="0" name=""/>
                      <p:cNvPicPr>
                        <a:picLocks noChangeAspect="1" noChangeArrowheads="1"/>
                      </p:cNvPicPr>
                      <p:nvPr/>
                    </p:nvPicPr>
                    <p:blipFill>
                      <a:blip r:embed="rId7"/>
                      <a:srcRect/>
                      <a:stretch>
                        <a:fillRect/>
                      </a:stretch>
                    </p:blipFill>
                    <p:spPr bwMode="auto">
                      <a:xfrm>
                        <a:off x="620713" y="4230688"/>
                        <a:ext cx="1600200" cy="457200"/>
                      </a:xfrm>
                      <a:prstGeom prst="rect">
                        <a:avLst/>
                      </a:prstGeom>
                      <a:noFill/>
                      <a:ln>
                        <a:noFill/>
                      </a:ln>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3787072601"/>
              </p:ext>
            </p:extLst>
          </p:nvPr>
        </p:nvGraphicFramePr>
        <p:xfrm>
          <a:off x="3619500" y="4119319"/>
          <a:ext cx="3810000" cy="996134"/>
        </p:xfrm>
        <a:graphic>
          <a:graphicData uri="http://schemas.openxmlformats.org/presentationml/2006/ole">
            <mc:AlternateContent xmlns:mc="http://schemas.openxmlformats.org/markup-compatibility/2006">
              <mc:Choice xmlns:v="urn:schemas-microsoft-com:vml" Requires="v">
                <p:oleObj spid="_x0000_s266340" name="Equation" r:id="rId8" imgW="1981080" imgH="533160" progId="Equation.DSMT4">
                  <p:embed/>
                </p:oleObj>
              </mc:Choice>
              <mc:Fallback>
                <p:oleObj name="Equation" r:id="rId8" imgW="1981080" imgH="533160" progId="Equation.DSMT4">
                  <p:embed/>
                  <p:pic>
                    <p:nvPicPr>
                      <p:cNvPr id="0" name=""/>
                      <p:cNvPicPr>
                        <a:picLocks noChangeAspect="1" noChangeArrowheads="1"/>
                      </p:cNvPicPr>
                      <p:nvPr/>
                    </p:nvPicPr>
                    <p:blipFill>
                      <a:blip r:embed="rId9"/>
                      <a:srcRect/>
                      <a:stretch>
                        <a:fillRect/>
                      </a:stretch>
                    </p:blipFill>
                    <p:spPr bwMode="auto">
                      <a:xfrm>
                        <a:off x="3619500" y="4119319"/>
                        <a:ext cx="3810000" cy="996134"/>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525299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10/19/2020</a:t>
            </a:r>
            <a:endParaRPr lang="en-US" dirty="0"/>
          </a:p>
        </p:txBody>
      </p:sp>
      <p:sp>
        <p:nvSpPr>
          <p:cNvPr id="3" name="Footer Placeholder 2"/>
          <p:cNvSpPr>
            <a:spLocks noGrp="1"/>
          </p:cNvSpPr>
          <p:nvPr>
            <p:ph type="ftr" sz="quarter" idx="11"/>
          </p:nvPr>
        </p:nvSpPr>
        <p:spPr/>
        <p:txBody>
          <a:bodyPr/>
          <a:lstStyle/>
          <a:p>
            <a:r>
              <a:rPr lang="en-US"/>
              <a:t>PHY 711  Fall 2020 --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381000" y="150167"/>
            <a:ext cx="8077200" cy="461665"/>
          </a:xfrm>
          <a:prstGeom prst="rect">
            <a:avLst/>
          </a:prstGeom>
          <a:noFill/>
        </p:spPr>
        <p:txBody>
          <a:bodyPr wrap="square" rtlCol="0">
            <a:spAutoFit/>
          </a:bodyPr>
          <a:lstStyle/>
          <a:p>
            <a:r>
              <a:rPr lang="en-US" sz="2400" dirty="0">
                <a:latin typeface="+mj-lt"/>
              </a:rPr>
              <a:t>Descriptions of rotation about a given origin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456153562"/>
              </p:ext>
            </p:extLst>
          </p:nvPr>
        </p:nvGraphicFramePr>
        <p:xfrm>
          <a:off x="582613" y="1066800"/>
          <a:ext cx="7881937" cy="4368800"/>
        </p:xfrm>
        <a:graphic>
          <a:graphicData uri="http://schemas.openxmlformats.org/presentationml/2006/ole">
            <mc:AlternateContent xmlns:mc="http://schemas.openxmlformats.org/markup-compatibility/2006">
              <mc:Choice xmlns:v="urn:schemas-microsoft-com:vml" Requires="v">
                <p:oleObj spid="_x0000_s267298" name="Equation" r:id="rId4" imgW="5410080" imgH="3085920" progId="Equation.DSMT4">
                  <p:embed/>
                </p:oleObj>
              </mc:Choice>
              <mc:Fallback>
                <p:oleObj name="Equation" r:id="rId4" imgW="5410080" imgH="3085920" progId="Equation.DSMT4">
                  <p:embed/>
                  <p:pic>
                    <p:nvPicPr>
                      <p:cNvPr id="0" name=""/>
                      <p:cNvPicPr>
                        <a:picLocks noChangeAspect="1" noChangeArrowheads="1"/>
                      </p:cNvPicPr>
                      <p:nvPr/>
                    </p:nvPicPr>
                    <p:blipFill>
                      <a:blip r:embed="rId5"/>
                      <a:srcRect/>
                      <a:stretch>
                        <a:fillRect/>
                      </a:stretch>
                    </p:blipFill>
                    <p:spPr bwMode="auto">
                      <a:xfrm>
                        <a:off x="582613" y="1066800"/>
                        <a:ext cx="7881937" cy="43688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71453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10/19/2020</a:t>
            </a:r>
            <a:endParaRPr lang="en-US" dirty="0"/>
          </a:p>
        </p:txBody>
      </p:sp>
      <p:sp>
        <p:nvSpPr>
          <p:cNvPr id="3" name="Footer Placeholder 2"/>
          <p:cNvSpPr>
            <a:spLocks noGrp="1"/>
          </p:cNvSpPr>
          <p:nvPr>
            <p:ph type="ftr" sz="quarter" idx="11"/>
          </p:nvPr>
        </p:nvSpPr>
        <p:spPr/>
        <p:txBody>
          <a:bodyPr/>
          <a:lstStyle/>
          <a:p>
            <a:r>
              <a:rPr lang="en-US"/>
              <a:t>PHY 711  Fall 2020 --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381000" y="150167"/>
            <a:ext cx="8077200" cy="461665"/>
          </a:xfrm>
          <a:prstGeom prst="rect">
            <a:avLst/>
          </a:prstGeom>
          <a:noFill/>
        </p:spPr>
        <p:txBody>
          <a:bodyPr wrap="square" rtlCol="0">
            <a:spAutoFit/>
          </a:bodyPr>
          <a:lstStyle/>
          <a:p>
            <a:r>
              <a:rPr lang="en-US" sz="2400" dirty="0">
                <a:latin typeface="+mj-lt"/>
              </a:rPr>
              <a:t>Descriptions of rotation about a given origin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918595725"/>
              </p:ext>
            </p:extLst>
          </p:nvPr>
        </p:nvGraphicFramePr>
        <p:xfrm>
          <a:off x="457200" y="611832"/>
          <a:ext cx="8313385" cy="3962400"/>
        </p:xfrm>
        <a:graphic>
          <a:graphicData uri="http://schemas.openxmlformats.org/presentationml/2006/ole">
            <mc:AlternateContent xmlns:mc="http://schemas.openxmlformats.org/markup-compatibility/2006">
              <mc:Choice xmlns:v="urn:schemas-microsoft-com:vml" Requires="v">
                <p:oleObj spid="_x0000_s268354" name="Equation" r:id="rId4" imgW="5460840" imgH="2679480" progId="Equation.DSMT4">
                  <p:embed/>
                </p:oleObj>
              </mc:Choice>
              <mc:Fallback>
                <p:oleObj name="Equation" r:id="rId4" imgW="5460840" imgH="2679480" progId="Equation.DSMT4">
                  <p:embed/>
                  <p:pic>
                    <p:nvPicPr>
                      <p:cNvPr id="0" name=""/>
                      <p:cNvPicPr>
                        <a:picLocks noChangeAspect="1" noChangeArrowheads="1"/>
                      </p:cNvPicPr>
                      <p:nvPr/>
                    </p:nvPicPr>
                    <p:blipFill>
                      <a:blip r:embed="rId5"/>
                      <a:srcRect/>
                      <a:stretch>
                        <a:fillRect/>
                      </a:stretch>
                    </p:blipFill>
                    <p:spPr bwMode="auto">
                      <a:xfrm>
                        <a:off x="457200" y="611832"/>
                        <a:ext cx="8313385" cy="3962400"/>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79359739"/>
              </p:ext>
            </p:extLst>
          </p:nvPr>
        </p:nvGraphicFramePr>
        <p:xfrm>
          <a:off x="533400" y="4572000"/>
          <a:ext cx="3863975" cy="2031093"/>
        </p:xfrm>
        <a:graphic>
          <a:graphicData uri="http://schemas.openxmlformats.org/presentationml/2006/ole">
            <mc:AlternateContent xmlns:mc="http://schemas.openxmlformats.org/markup-compatibility/2006">
              <mc:Choice xmlns:v="urn:schemas-microsoft-com:vml" Requires="v">
                <p:oleObj spid="_x0000_s268355" name="Equation" r:id="rId6" imgW="2158920" imgH="1168200" progId="Equation.DSMT4">
                  <p:embed/>
                </p:oleObj>
              </mc:Choice>
              <mc:Fallback>
                <p:oleObj name="Equation" r:id="rId6" imgW="2158920" imgH="1168200" progId="Equation.DSMT4">
                  <p:embed/>
                  <p:pic>
                    <p:nvPicPr>
                      <p:cNvPr id="0" name=""/>
                      <p:cNvPicPr>
                        <a:picLocks noChangeAspect="1" noChangeArrowheads="1"/>
                      </p:cNvPicPr>
                      <p:nvPr/>
                    </p:nvPicPr>
                    <p:blipFill>
                      <a:blip r:embed="rId7"/>
                      <a:srcRect/>
                      <a:stretch>
                        <a:fillRect/>
                      </a:stretch>
                    </p:blipFill>
                    <p:spPr bwMode="auto">
                      <a:xfrm>
                        <a:off x="533400" y="4572000"/>
                        <a:ext cx="3863975" cy="203109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4057892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14968</TotalTime>
  <Words>1123</Words>
  <Application>Microsoft Office PowerPoint</Application>
  <PresentationFormat>On-screen Show (4:3)</PresentationFormat>
  <Paragraphs>217</Paragraphs>
  <Slides>28</Slides>
  <Notes>28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28</vt:i4>
      </vt:variant>
    </vt:vector>
  </HeadingPairs>
  <TitlesOfParts>
    <vt:vector size="34" baseType="lpstr">
      <vt:lpstr>Arial</vt:lpstr>
      <vt:lpstr>Calibri</vt:lpstr>
      <vt:lpstr>Symbol</vt:lpstr>
      <vt:lpstr>Office Theme</vt:lpstr>
      <vt:lpstr>Equation</vt:lpstr>
      <vt:lpstr>数式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747</cp:revision>
  <cp:lastPrinted>2020-10-18T04:39:26Z</cp:lastPrinted>
  <dcterms:created xsi:type="dcterms:W3CDTF">2012-01-10T18:32:24Z</dcterms:created>
  <dcterms:modified xsi:type="dcterms:W3CDTF">2020-10-18T04:39:48Z</dcterms:modified>
</cp:coreProperties>
</file>